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  <p:sldMasterId id="2147483888" r:id="rId2"/>
  </p:sldMasterIdLst>
  <p:notesMasterIdLst>
    <p:notesMasterId r:id="rId29"/>
  </p:notesMasterIdLst>
  <p:sldIdLst>
    <p:sldId id="256" r:id="rId3"/>
    <p:sldId id="258" r:id="rId4"/>
    <p:sldId id="260" r:id="rId5"/>
    <p:sldId id="285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9" r:id="rId17"/>
    <p:sldId id="272" r:id="rId18"/>
    <p:sldId id="273" r:id="rId19"/>
    <p:sldId id="274" r:id="rId20"/>
    <p:sldId id="276" r:id="rId21"/>
    <p:sldId id="277" r:id="rId22"/>
    <p:sldId id="280" r:id="rId23"/>
    <p:sldId id="281" r:id="rId24"/>
    <p:sldId id="282" r:id="rId25"/>
    <p:sldId id="283" r:id="rId26"/>
    <p:sldId id="284" r:id="rId27"/>
    <p:sldId id="26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2308E8"/>
    <a:srgbClr val="AE78D6"/>
    <a:srgbClr val="DFC9EF"/>
    <a:srgbClr val="9FE6FF"/>
    <a:srgbClr val="FFFBA7"/>
    <a:srgbClr val="FED5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14" autoAdjust="0"/>
  </p:normalViewPr>
  <p:slideViewPr>
    <p:cSldViewPr snapToGrid="0">
      <p:cViewPr varScale="1">
        <p:scale>
          <a:sx n="83" d="100"/>
          <a:sy n="83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19DFE-E542-4E12-A664-93790CF84C59}" type="datetimeFigureOut">
              <a:rPr lang="en-CA" smtClean="0"/>
              <a:pPr/>
              <a:t>21/09/2013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FECDE-6869-4B2C-A781-5D1BA329A94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26624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FECDE-6869-4B2C-A781-5D1BA329A948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104070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sequence of operations in a decomposition of a series-parallel</a:t>
            </a:r>
            <a:r>
              <a:rPr lang="en-CA" baseline="0" dirty="0" smtClean="0"/>
              <a:t> graph is not unique in general.</a:t>
            </a:r>
          </a:p>
          <a:p>
            <a:r>
              <a:rPr lang="en-CA" baseline="0" dirty="0" smtClean="0"/>
              <a:t>The decomposition we consider always removes a single edge joining the poles first, if one exists.</a:t>
            </a:r>
          </a:p>
          <a:p>
            <a:r>
              <a:rPr lang="en-CA" baseline="0" dirty="0" smtClean="0"/>
              <a:t>Otherwise, a series or parallel decomposition is applied.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FECDE-6869-4B2C-A781-5D1BA329A948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aseline="0" dirty="0" smtClean="0"/>
              <a:t>s has degree 15 in H_1 and degree at most 16 in H_2</a:t>
            </a:r>
          </a:p>
          <a:p>
            <a:r>
              <a:rPr lang="en-CA" baseline="0" dirty="0" smtClean="0"/>
              <a:t>We distribute the edges of s in H_1, starting along </a:t>
            </a:r>
            <a:r>
              <a:rPr lang="en-CA" baseline="0" dirty="0" err="1" smtClean="0"/>
              <a:t>a_d</a:t>
            </a:r>
            <a:r>
              <a:rPr lang="en-CA" baseline="0" dirty="0" smtClean="0"/>
              <a:t>. </a:t>
            </a:r>
          </a:p>
          <a:p>
            <a:r>
              <a:rPr lang="en-CA" baseline="0" dirty="0" smtClean="0"/>
              <a:t>f(</a:t>
            </a:r>
            <a:r>
              <a:rPr lang="en-CA" baseline="0" dirty="0" err="1" smtClean="0"/>
              <a:t>a_d</a:t>
            </a:r>
            <a:r>
              <a:rPr lang="en-CA" baseline="0" dirty="0" smtClean="0"/>
              <a:t>) is 10, therefore the first 10 edges of s in H_1 are assigned to </a:t>
            </a:r>
            <a:r>
              <a:rPr lang="en-CA" baseline="0" dirty="0" err="1" smtClean="0"/>
              <a:t>a_d</a:t>
            </a:r>
            <a:r>
              <a:rPr lang="en-CA" baseline="0" dirty="0" smtClean="0"/>
              <a:t>, and </a:t>
            </a:r>
            <a:r>
              <a:rPr lang="en-CA" baseline="0" dirty="0" err="1" smtClean="0"/>
              <a:t>a_d</a:t>
            </a:r>
            <a:r>
              <a:rPr lang="en-CA" baseline="0" dirty="0" smtClean="0"/>
              <a:t> has no free points remaining.</a:t>
            </a:r>
          </a:p>
          <a:p>
            <a:r>
              <a:rPr lang="en-CA" baseline="0" dirty="0" smtClean="0"/>
              <a:t>The remaining 5 edges of s in H_1 are assigned to </a:t>
            </a:r>
            <a:r>
              <a:rPr lang="en-CA" baseline="0" dirty="0" err="1" smtClean="0"/>
              <a:t>a_r</a:t>
            </a:r>
            <a:r>
              <a:rPr lang="en-CA" baseline="0" dirty="0" smtClean="0"/>
              <a:t>. </a:t>
            </a:r>
            <a:r>
              <a:rPr lang="en-CA" baseline="0" dirty="0" err="1" smtClean="0"/>
              <a:t>a_r</a:t>
            </a:r>
            <a:r>
              <a:rPr lang="en-CA" baseline="0" dirty="0" smtClean="0"/>
              <a:t> has 21-5 = 16 free points remaining.</a:t>
            </a:r>
          </a:p>
          <a:p>
            <a:r>
              <a:rPr lang="en-CA" baseline="0" dirty="0" smtClean="0"/>
              <a:t>All edges of s in H_2 must then be assigned to </a:t>
            </a:r>
            <a:r>
              <a:rPr lang="en-CA" baseline="0" dirty="0" err="1" smtClean="0"/>
              <a:t>a_r</a:t>
            </a:r>
            <a:r>
              <a:rPr lang="en-CA" baseline="0" dirty="0" smtClean="0"/>
              <a:t>. </a:t>
            </a:r>
          </a:p>
          <a:p>
            <a:endParaRPr lang="en-CA" baseline="0" dirty="0" smtClean="0"/>
          </a:p>
          <a:p>
            <a:r>
              <a:rPr lang="en-CA" baseline="0" dirty="0" smtClean="0"/>
              <a:t>Apply a similar procedure to t and c.</a:t>
            </a:r>
          </a:p>
          <a:p>
            <a:r>
              <a:rPr lang="en-CA" baseline="0" dirty="0" smtClean="0"/>
              <a:t>The edges of H_1 are always assigned first, regardless of which has greater degree.</a:t>
            </a:r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FECDE-6869-4B2C-A781-5D1BA329A948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520403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0000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0000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CA" dirty="0" smtClean="0">
                <a:solidFill>
                  <a:srgbClr val="FBEEC9"/>
                </a:solidFill>
              </a:rPr>
              <a:t>Graph Drawing, Bordeaux, France.</a:t>
            </a:r>
            <a:endParaRPr lang="en-CA" dirty="0">
              <a:solidFill>
                <a:srgbClr val="FBEEC9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233384-5CC2-4C65-990A-4DCA72ABB18B}" type="slidenum">
              <a:rPr smtClean="0">
                <a:solidFill>
                  <a:srgbClr val="FBEEC9"/>
                </a:solidFill>
              </a:rPr>
              <a:pPr/>
              <a:t>‹#›</a:t>
            </a:fld>
            <a:endParaRPr>
              <a:solidFill>
                <a:srgbClr val="FBE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591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52926"/>
            <a:ext cx="2583975" cy="365125"/>
          </a:xfrm>
        </p:spPr>
        <p:txBody>
          <a:bodyPr lIns="0"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7538" y="6553910"/>
            <a:ext cx="533400" cy="244476"/>
          </a:xfrm>
        </p:spPr>
        <p:txBody>
          <a:bodyPr vert="horz" anchor="ctr"/>
          <a:lstStyle>
            <a:lvl1pPr>
              <a:defRPr lang="en-CA" smtClean="0"/>
            </a:lvl1pPr>
          </a:lstStyle>
          <a:p>
            <a:pPr algn="r"/>
            <a:fld id="{AF233384-5CC2-4C65-990A-4DCA72ABB18B}" type="slidenum">
              <a:rPr>
                <a:solidFill>
                  <a:srgbClr val="4E3B30"/>
                </a:solidFill>
              </a:rPr>
              <a:pPr algn="r"/>
              <a:t>‹#›</a:t>
            </a:fld>
            <a:endParaRPr>
              <a:solidFill>
                <a:srgbClr val="4E3B3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053639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F233384-5CC2-4C65-990A-4DCA72ABB18B}" type="slidenum">
              <a:rPr smtClean="0"/>
              <a:pPr/>
              <a:t>‹#›</a:t>
            </a:fld>
            <a:endParaRPr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672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233384-5CC2-4C65-990A-4DCA72ABB18B}" type="slidenum">
              <a:rPr>
                <a:solidFill>
                  <a:srgbClr val="4E3B30"/>
                </a:solidFill>
              </a:rPr>
              <a:pPr/>
              <a:t>‹#›</a:t>
            </a:fld>
            <a:endParaRPr>
              <a:solidFill>
                <a:srgbClr val="4E3B30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411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233384-5CC2-4C65-990A-4DCA72ABB18B}" type="slidenum">
              <a:rPr>
                <a:solidFill>
                  <a:srgbClr val="4E3B30"/>
                </a:solidFill>
              </a:rPr>
              <a:pPr/>
              <a:t>‹#›</a:t>
            </a:fld>
            <a:endParaRPr>
              <a:solidFill>
                <a:srgbClr val="4E3B30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56310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233384-5CC2-4C65-990A-4DCA72ABB18B}" type="slidenum">
              <a:rPr smtClean="0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71986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233384-5CC2-4C65-990A-4DCA72ABB18B}" type="slidenum">
              <a:rPr smtClean="0">
                <a:solidFill>
                  <a:srgbClr val="4E3B30"/>
                </a:solidFill>
              </a:rPr>
              <a:pPr/>
              <a:t>‹#›</a:t>
            </a:fld>
            <a:endParaRPr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4680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233384-5CC2-4C65-990A-4DCA72ABB18B}" type="slidenum">
              <a:rPr smtClean="0"/>
              <a:pPr/>
              <a:t>‹#›</a:t>
            </a:fld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78701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52926"/>
            <a:ext cx="2583975" cy="365125"/>
          </a:xfrm>
        </p:spPr>
        <p:txBody>
          <a:bodyPr lIns="0"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7538" y="6553910"/>
            <a:ext cx="533400" cy="244476"/>
          </a:xfrm>
        </p:spPr>
        <p:txBody>
          <a:bodyPr vert="horz" anchor="ctr"/>
          <a:lstStyle>
            <a:lvl1pPr>
              <a:defRPr lang="en-CA" smtClean="0"/>
            </a:lvl1pPr>
          </a:lstStyle>
          <a:p>
            <a:pPr algn="r"/>
            <a:fld id="{AF233384-5CC2-4C65-990A-4DCA72ABB18B}" type="slidenum">
              <a:rPr lang="en-CA" smtClean="0"/>
              <a:pPr algn="r"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F233384-5CC2-4C65-990A-4DCA72ABB18B}" type="slidenum">
              <a:rPr smtClean="0">
                <a:solidFill>
                  <a:srgbClr val="4E3B30"/>
                </a:solidFill>
              </a:rPr>
              <a:pPr/>
              <a:t>‹#›</a:t>
            </a:fld>
            <a:endParaRPr>
              <a:solidFill>
                <a:srgbClr val="4E3B30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868165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3384-5CC2-4C65-990A-4DCA72ABB18B}" type="slidenum">
              <a:rPr>
                <a:solidFill>
                  <a:srgbClr val="4E3B30"/>
                </a:solidFill>
              </a:rPr>
              <a:pPr/>
              <a:t>‹#›</a:t>
            </a:fld>
            <a:endParaRPr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9083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F233384-5CC2-4C65-990A-4DCA72ABB18B}" type="slidenum">
              <a:rPr>
                <a:solidFill>
                  <a:srgbClr val="4E3B30"/>
                </a:solidFill>
              </a:rPr>
              <a:pPr/>
              <a:t>‹#›</a:t>
            </a:fld>
            <a:endParaRPr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9254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September 23-25, 2013</a:t>
            </a:r>
            <a:endParaRPr lang="en-C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F233384-5CC2-4C65-990A-4DCA72ABB18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73755" y="6453120"/>
            <a:ext cx="2089245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52926"/>
            <a:ext cx="2761397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749421" y="6526614"/>
            <a:ext cx="533400" cy="244476"/>
          </a:xfrm>
          <a:prstGeom prst="rect">
            <a:avLst/>
          </a:prstGeom>
        </p:spPr>
        <p:txBody>
          <a:bodyPr vert="horz" anchor="ctr"/>
          <a:lstStyle>
            <a:lvl1pPr>
              <a:defRPr kumimoji="0" lang="en-CA" sz="1400" smtClean="0">
                <a:solidFill>
                  <a:schemeClr val="tx2"/>
                </a:solidFill>
              </a:defRPr>
            </a:lvl1pPr>
          </a:lstStyle>
          <a:p>
            <a:pPr algn="r"/>
            <a:fld id="{AF233384-5CC2-4C65-990A-4DCA72ABB18B}" type="slidenum">
              <a:rPr lang="en-CA" smtClean="0"/>
              <a:pPr algn="r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73755" y="6453120"/>
            <a:ext cx="2089245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52926"/>
            <a:ext cx="2761397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749421" y="6526614"/>
            <a:ext cx="533400" cy="244476"/>
          </a:xfrm>
          <a:prstGeom prst="rect">
            <a:avLst/>
          </a:prstGeom>
        </p:spPr>
        <p:txBody>
          <a:bodyPr vert="horz" anchor="ctr"/>
          <a:lstStyle>
            <a:lvl1pPr>
              <a:defRPr kumimoji="0" lang="en-CA" sz="1400" smtClean="0">
                <a:solidFill>
                  <a:schemeClr val="tx2"/>
                </a:solidFill>
              </a:defRPr>
            </a:lvl1pPr>
          </a:lstStyle>
          <a:p>
            <a:pPr algn="r"/>
            <a:fld id="{AF233384-5CC2-4C65-990A-4DCA72ABB18B}" type="slidenum">
              <a:rPr>
                <a:solidFill>
                  <a:srgbClr val="4E3B30"/>
                </a:solidFill>
              </a:rPr>
              <a:pPr algn="r"/>
              <a:t>‹#›</a:t>
            </a:fld>
            <a:endParaRPr dirty="0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00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95503"/>
            <a:ext cx="7543800" cy="1800200"/>
          </a:xfrm>
        </p:spPr>
        <p:txBody>
          <a:bodyPr>
            <a:noAutofit/>
          </a:bodyPr>
          <a:lstStyle/>
          <a:p>
            <a:r>
              <a:rPr lang="en-CA" sz="6000" cap="none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On Balanced </a:t>
            </a:r>
            <a:r>
              <a:rPr lang="en-CA" sz="6600" b="1" cap="none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sz="6000" cap="none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-Contact Representations</a:t>
            </a:r>
            <a:endParaRPr lang="en-CA" sz="6000" cap="none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312904"/>
            <a:ext cx="6858000" cy="864096"/>
          </a:xfrm>
        </p:spPr>
        <p:txBody>
          <a:bodyPr>
            <a:noAutofit/>
          </a:bodyPr>
          <a:lstStyle/>
          <a:p>
            <a:r>
              <a:rPr lang="en-CA" sz="2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Stephane</a:t>
            </a:r>
            <a:r>
              <a:rPr lang="en-CA" sz="2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Durocher &amp; </a:t>
            </a:r>
            <a:r>
              <a:rPr lang="en-CA" sz="2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Debajyoti</a:t>
            </a:r>
            <a:r>
              <a:rPr lang="en-CA" sz="2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Mondal</a:t>
            </a:r>
            <a:endParaRPr lang="en-CA" sz="28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CA" sz="24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University of Manitoba</a:t>
            </a:r>
            <a:endParaRPr lang="en-CA" sz="24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0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Series-Parallel Decompositions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161" name="Oval 160"/>
          <p:cNvSpPr/>
          <p:nvPr/>
        </p:nvSpPr>
        <p:spPr>
          <a:xfrm>
            <a:off x="619265" y="376974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3" name="Oval 162"/>
          <p:cNvSpPr/>
          <p:nvPr/>
        </p:nvSpPr>
        <p:spPr>
          <a:xfrm>
            <a:off x="235831" y="441078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4" name="Freeform 163"/>
          <p:cNvSpPr/>
          <p:nvPr/>
        </p:nvSpPr>
        <p:spPr>
          <a:xfrm>
            <a:off x="276635" y="3789167"/>
            <a:ext cx="359453" cy="656003"/>
          </a:xfrm>
          <a:custGeom>
            <a:avLst/>
            <a:gdLst>
              <a:gd name="connsiteX0" fmla="*/ 630620 w 630620"/>
              <a:gd name="connsiteY0" fmla="*/ 0 h 1150883"/>
              <a:gd name="connsiteX1" fmla="*/ 110358 w 630620"/>
              <a:gd name="connsiteY1" fmla="*/ 425669 h 1150883"/>
              <a:gd name="connsiteX2" fmla="*/ 0 w 630620"/>
              <a:gd name="connsiteY2" fmla="*/ 1150883 h 115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0620" h="1150883">
                <a:moveTo>
                  <a:pt x="630620" y="0"/>
                </a:moveTo>
                <a:cubicBezTo>
                  <a:pt x="423040" y="116927"/>
                  <a:pt x="215461" y="233855"/>
                  <a:pt x="110358" y="425669"/>
                </a:cubicBezTo>
                <a:cubicBezTo>
                  <a:pt x="5255" y="617483"/>
                  <a:pt x="2627" y="884183"/>
                  <a:pt x="0" y="1150883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6" name="Group 235"/>
          <p:cNvGrpSpPr/>
          <p:nvPr/>
        </p:nvGrpSpPr>
        <p:grpSpPr>
          <a:xfrm flipH="1">
            <a:off x="1493926" y="3738221"/>
            <a:ext cx="465523" cy="723129"/>
            <a:chOff x="1493926" y="3738221"/>
            <a:chExt cx="465523" cy="723129"/>
          </a:xfrm>
        </p:grpSpPr>
        <p:sp>
          <p:nvSpPr>
            <p:cNvPr id="166" name="Oval 165"/>
            <p:cNvSpPr/>
            <p:nvPr/>
          </p:nvSpPr>
          <p:spPr>
            <a:xfrm>
              <a:off x="1877360" y="3738221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8" name="Oval 167"/>
            <p:cNvSpPr/>
            <p:nvPr/>
          </p:nvSpPr>
          <p:spPr>
            <a:xfrm>
              <a:off x="1493926" y="4379261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1534730" y="3757640"/>
              <a:ext cx="359453" cy="65600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71" name="Group 170"/>
          <p:cNvGrpSpPr>
            <a:grpSpLocks noChangeAspect="1"/>
          </p:cNvGrpSpPr>
          <p:nvPr/>
        </p:nvGrpSpPr>
        <p:grpSpPr>
          <a:xfrm>
            <a:off x="2709697" y="3692679"/>
            <a:ext cx="603313" cy="1373164"/>
            <a:chOff x="2196015" y="946114"/>
            <a:chExt cx="1058444" cy="2409060"/>
          </a:xfrm>
        </p:grpSpPr>
        <p:sp>
          <p:nvSpPr>
            <p:cNvPr id="172" name="Oval 171"/>
            <p:cNvSpPr/>
            <p:nvPr/>
          </p:nvSpPr>
          <p:spPr>
            <a:xfrm>
              <a:off x="2626957" y="94611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3" name="Oval 172"/>
            <p:cNvSpPr/>
            <p:nvPr/>
          </p:nvSpPr>
          <p:spPr>
            <a:xfrm>
              <a:off x="2637463" y="166609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4" name="Oval 173"/>
            <p:cNvSpPr/>
            <p:nvPr/>
          </p:nvSpPr>
          <p:spPr>
            <a:xfrm>
              <a:off x="2637463" y="247015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96015" y="172915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6" name="Oval 175"/>
            <p:cNvSpPr/>
            <p:nvPr/>
          </p:nvSpPr>
          <p:spPr>
            <a:xfrm>
              <a:off x="2637463" y="321115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7" name="Oval 176"/>
            <p:cNvSpPr/>
            <p:nvPr/>
          </p:nvSpPr>
          <p:spPr>
            <a:xfrm>
              <a:off x="3110443" y="169762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8" name="Straight Connector 177"/>
            <p:cNvCxnSpPr>
              <a:stCxn id="174" idx="1"/>
              <a:endCxn id="175" idx="4"/>
            </p:cNvCxnSpPr>
            <p:nvPr/>
          </p:nvCxnSpPr>
          <p:spPr>
            <a:xfrm flipH="1" flipV="1">
              <a:off x="2268023" y="1873170"/>
              <a:ext cx="390531" cy="6180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72" idx="2"/>
              <a:endCxn id="175" idx="7"/>
            </p:cNvCxnSpPr>
            <p:nvPr/>
          </p:nvCxnSpPr>
          <p:spPr>
            <a:xfrm flipH="1">
              <a:off x="2318940" y="1018122"/>
              <a:ext cx="308017" cy="73212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72" idx="5"/>
              <a:endCxn id="177" idx="1"/>
            </p:cNvCxnSpPr>
            <p:nvPr/>
          </p:nvCxnSpPr>
          <p:spPr>
            <a:xfrm>
              <a:off x="2749882" y="1069039"/>
              <a:ext cx="381652" cy="64967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73" idx="4"/>
              <a:endCxn id="174" idx="0"/>
            </p:cNvCxnSpPr>
            <p:nvPr/>
          </p:nvCxnSpPr>
          <p:spPr>
            <a:xfrm>
              <a:off x="2709471" y="1810106"/>
              <a:ext cx="0" cy="66005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>
              <a:stCxn id="172" idx="4"/>
              <a:endCxn id="173" idx="0"/>
            </p:cNvCxnSpPr>
            <p:nvPr/>
          </p:nvCxnSpPr>
          <p:spPr>
            <a:xfrm>
              <a:off x="2698965" y="1090130"/>
              <a:ext cx="10506" cy="57596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77" idx="3"/>
              <a:endCxn id="174" idx="7"/>
            </p:cNvCxnSpPr>
            <p:nvPr/>
          </p:nvCxnSpPr>
          <p:spPr>
            <a:xfrm flipH="1">
              <a:off x="2760388" y="1820547"/>
              <a:ext cx="371146" cy="6707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74" idx="4"/>
              <a:endCxn id="176" idx="0"/>
            </p:cNvCxnSpPr>
            <p:nvPr/>
          </p:nvCxnSpPr>
          <p:spPr>
            <a:xfrm>
              <a:off x="2709471" y="2614172"/>
              <a:ext cx="0" cy="5969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7" name="Oval 186"/>
          <p:cNvSpPr/>
          <p:nvPr/>
        </p:nvSpPr>
        <p:spPr>
          <a:xfrm>
            <a:off x="3906582" y="3599875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1" name="Oval 190"/>
          <p:cNvSpPr/>
          <p:nvPr/>
        </p:nvSpPr>
        <p:spPr>
          <a:xfrm>
            <a:off x="3912570" y="4890950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0" name="Freeform 199"/>
          <p:cNvSpPr/>
          <p:nvPr/>
        </p:nvSpPr>
        <p:spPr>
          <a:xfrm>
            <a:off x="3968337" y="3619294"/>
            <a:ext cx="386421" cy="1312006"/>
          </a:xfrm>
          <a:custGeom>
            <a:avLst/>
            <a:gdLst>
              <a:gd name="connsiteX0" fmla="*/ 0 w 677932"/>
              <a:gd name="connsiteY0" fmla="*/ 0 h 2301766"/>
              <a:gd name="connsiteX1" fmla="*/ 677917 w 677932"/>
              <a:gd name="connsiteY1" fmla="*/ 1008993 h 2301766"/>
              <a:gd name="connsiteX2" fmla="*/ 15766 w 677932"/>
              <a:gd name="connsiteY2" fmla="*/ 2301766 h 230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932" h="2301766">
                <a:moveTo>
                  <a:pt x="0" y="0"/>
                </a:moveTo>
                <a:cubicBezTo>
                  <a:pt x="337644" y="312682"/>
                  <a:pt x="675289" y="625365"/>
                  <a:pt x="677917" y="1008993"/>
                </a:cubicBezTo>
                <a:cubicBezTo>
                  <a:pt x="680545" y="1392621"/>
                  <a:pt x="348155" y="1847193"/>
                  <a:pt x="15766" y="2301766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Oval 201"/>
          <p:cNvSpPr/>
          <p:nvPr/>
        </p:nvSpPr>
        <p:spPr>
          <a:xfrm>
            <a:off x="1541183" y="528499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Oval 202"/>
          <p:cNvSpPr/>
          <p:nvPr/>
        </p:nvSpPr>
        <p:spPr>
          <a:xfrm>
            <a:off x="1547171" y="5695384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4" name="Oval 203"/>
          <p:cNvSpPr/>
          <p:nvPr/>
        </p:nvSpPr>
        <p:spPr>
          <a:xfrm>
            <a:off x="1547171" y="6153702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5" name="Oval 204"/>
          <p:cNvSpPr/>
          <p:nvPr/>
        </p:nvSpPr>
        <p:spPr>
          <a:xfrm>
            <a:off x="1295546" y="5731331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7" name="Oval 206"/>
          <p:cNvSpPr/>
          <p:nvPr/>
        </p:nvSpPr>
        <p:spPr>
          <a:xfrm>
            <a:off x="1816770" y="5713357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08" name="Straight Connector 207"/>
          <p:cNvCxnSpPr>
            <a:stCxn id="204" idx="1"/>
            <a:endCxn id="205" idx="4"/>
          </p:cNvCxnSpPr>
          <p:nvPr/>
        </p:nvCxnSpPr>
        <p:spPr>
          <a:xfrm flipH="1" flipV="1">
            <a:off x="1336591" y="5813420"/>
            <a:ext cx="222603" cy="3523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202" idx="2"/>
            <a:endCxn id="205" idx="7"/>
          </p:cNvCxnSpPr>
          <p:nvPr/>
        </p:nvCxnSpPr>
        <p:spPr>
          <a:xfrm flipH="1">
            <a:off x="1365613" y="5326043"/>
            <a:ext cx="175570" cy="41731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>
            <a:stCxn id="202" idx="5"/>
            <a:endCxn id="207" idx="1"/>
          </p:cNvCxnSpPr>
          <p:nvPr/>
        </p:nvCxnSpPr>
        <p:spPr>
          <a:xfrm>
            <a:off x="1611250" y="5355065"/>
            <a:ext cx="217542" cy="3703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>
            <a:stCxn id="203" idx="4"/>
            <a:endCxn id="204" idx="0"/>
          </p:cNvCxnSpPr>
          <p:nvPr/>
        </p:nvCxnSpPr>
        <p:spPr>
          <a:xfrm>
            <a:off x="1588216" y="5777473"/>
            <a:ext cx="0" cy="3762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202" idx="4"/>
            <a:endCxn id="203" idx="0"/>
          </p:cNvCxnSpPr>
          <p:nvPr/>
        </p:nvCxnSpPr>
        <p:spPr>
          <a:xfrm>
            <a:off x="1582227" y="5367087"/>
            <a:ext cx="5988" cy="3282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207" idx="3"/>
            <a:endCxn id="204" idx="7"/>
          </p:cNvCxnSpPr>
          <p:nvPr/>
        </p:nvCxnSpPr>
        <p:spPr>
          <a:xfrm flipH="1">
            <a:off x="1617239" y="5783425"/>
            <a:ext cx="211553" cy="38229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" name="Oval 214"/>
          <p:cNvSpPr/>
          <p:nvPr/>
        </p:nvSpPr>
        <p:spPr>
          <a:xfrm>
            <a:off x="3228873" y="5469400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6" name="Oval 215"/>
          <p:cNvSpPr/>
          <p:nvPr/>
        </p:nvSpPr>
        <p:spPr>
          <a:xfrm>
            <a:off x="3228873" y="592771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7" name="Straight Connector 216"/>
          <p:cNvCxnSpPr>
            <a:stCxn id="215" idx="4"/>
            <a:endCxn id="216" idx="0"/>
          </p:cNvCxnSpPr>
          <p:nvPr/>
        </p:nvCxnSpPr>
        <p:spPr>
          <a:xfrm>
            <a:off x="3269918" y="5551489"/>
            <a:ext cx="0" cy="3762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1" name="Group 230"/>
          <p:cNvGrpSpPr/>
          <p:nvPr/>
        </p:nvGrpSpPr>
        <p:grpSpPr>
          <a:xfrm>
            <a:off x="711909" y="3593515"/>
            <a:ext cx="813207" cy="513156"/>
            <a:chOff x="2625315" y="5300264"/>
            <a:chExt cx="813207" cy="513156"/>
          </a:xfrm>
        </p:grpSpPr>
        <p:sp>
          <p:nvSpPr>
            <p:cNvPr id="232" name="Rectangle 231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S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233" name="Straight Arrow Connector 232"/>
            <p:cNvCxnSpPr>
              <a:endCxn id="232" idx="3"/>
            </p:cNvCxnSpPr>
            <p:nvPr/>
          </p:nvCxnSpPr>
          <p:spPr>
            <a:xfrm flipH="1">
              <a:off x="3157874" y="5682454"/>
              <a:ext cx="280648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34" name="Straight Arrow Connector 233"/>
            <p:cNvCxnSpPr>
              <a:endCxn id="232" idx="1"/>
            </p:cNvCxnSpPr>
            <p:nvPr/>
          </p:nvCxnSpPr>
          <p:spPr>
            <a:xfrm>
              <a:off x="2625315" y="5678397"/>
              <a:ext cx="236728" cy="405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35" name="Straight Arrow Connector 234"/>
            <p:cNvCxnSpPr>
              <a:stCxn id="232" idx="0"/>
            </p:cNvCxnSpPr>
            <p:nvPr/>
          </p:nvCxnSpPr>
          <p:spPr>
            <a:xfrm flipH="1" flipV="1">
              <a:off x="3009958" y="5300264"/>
              <a:ext cx="1" cy="251225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47" name="Group 246"/>
          <p:cNvGrpSpPr/>
          <p:nvPr/>
        </p:nvGrpSpPr>
        <p:grpSpPr>
          <a:xfrm>
            <a:off x="3450543" y="3619294"/>
            <a:ext cx="711004" cy="740592"/>
            <a:chOff x="2645413" y="5072828"/>
            <a:chExt cx="711004" cy="740592"/>
          </a:xfrm>
          <a:solidFill>
            <a:srgbClr val="00FF00"/>
          </a:solidFill>
        </p:grpSpPr>
        <p:sp>
          <p:nvSpPr>
            <p:cNvPr id="248" name="Rectangle 247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grpFill/>
            <a:ln>
              <a:solidFill>
                <a:srgbClr val="FF0000"/>
              </a:solidFill>
              <a:prstDash val="dash"/>
              <a:headEnd type="none"/>
              <a:tailEnd type="arrow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P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249" name="Straight Arrow Connector 248"/>
            <p:cNvCxnSpPr>
              <a:endCxn id="248" idx="3"/>
            </p:cNvCxnSpPr>
            <p:nvPr/>
          </p:nvCxnSpPr>
          <p:spPr>
            <a:xfrm flipH="1">
              <a:off x="3157874" y="5682454"/>
              <a:ext cx="198543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50" name="Straight Arrow Connector 249"/>
            <p:cNvCxnSpPr>
              <a:endCxn id="248" idx="1"/>
            </p:cNvCxnSpPr>
            <p:nvPr/>
          </p:nvCxnSpPr>
          <p:spPr>
            <a:xfrm>
              <a:off x="2645413" y="5682454"/>
              <a:ext cx="216630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51" name="Straight Arrow Connector 250"/>
            <p:cNvCxnSpPr/>
            <p:nvPr/>
          </p:nvCxnSpPr>
          <p:spPr>
            <a:xfrm flipH="1" flipV="1">
              <a:off x="2812301" y="5072828"/>
              <a:ext cx="197658" cy="47866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66" name="Group 265"/>
          <p:cNvGrpSpPr/>
          <p:nvPr/>
        </p:nvGrpSpPr>
        <p:grpSpPr>
          <a:xfrm>
            <a:off x="2145579" y="4983754"/>
            <a:ext cx="813207" cy="855445"/>
            <a:chOff x="2625315" y="4957975"/>
            <a:chExt cx="813207" cy="855445"/>
          </a:xfrm>
        </p:grpSpPr>
        <p:sp>
          <p:nvSpPr>
            <p:cNvPr id="267" name="Rectangle 266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S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268" name="Straight Arrow Connector 267"/>
            <p:cNvCxnSpPr>
              <a:endCxn id="267" idx="3"/>
            </p:cNvCxnSpPr>
            <p:nvPr/>
          </p:nvCxnSpPr>
          <p:spPr>
            <a:xfrm flipH="1">
              <a:off x="3157874" y="5682454"/>
              <a:ext cx="280648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69" name="Straight Arrow Connector 268"/>
            <p:cNvCxnSpPr>
              <a:endCxn id="267" idx="1"/>
            </p:cNvCxnSpPr>
            <p:nvPr/>
          </p:nvCxnSpPr>
          <p:spPr>
            <a:xfrm>
              <a:off x="2625315" y="5678397"/>
              <a:ext cx="236728" cy="405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70" name="Straight Arrow Connector 269"/>
            <p:cNvCxnSpPr>
              <a:stCxn id="267" idx="0"/>
            </p:cNvCxnSpPr>
            <p:nvPr/>
          </p:nvCxnSpPr>
          <p:spPr>
            <a:xfrm flipV="1">
              <a:off x="3009959" y="4957975"/>
              <a:ext cx="179474" cy="593514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93" name="Group 392"/>
          <p:cNvGrpSpPr/>
          <p:nvPr/>
        </p:nvGrpSpPr>
        <p:grpSpPr>
          <a:xfrm>
            <a:off x="897983" y="2056329"/>
            <a:ext cx="2912659" cy="1399681"/>
            <a:chOff x="897983" y="2056329"/>
            <a:chExt cx="2912659" cy="1399681"/>
          </a:xfrm>
        </p:grpSpPr>
        <p:sp>
          <p:nvSpPr>
            <p:cNvPr id="126" name="Oval 125"/>
            <p:cNvSpPr/>
            <p:nvPr/>
          </p:nvSpPr>
          <p:spPr>
            <a:xfrm>
              <a:off x="1281417" y="208284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0" name="Oval 129"/>
            <p:cNvSpPr/>
            <p:nvPr/>
          </p:nvSpPr>
          <p:spPr>
            <a:xfrm>
              <a:off x="1287406" y="3373921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0" name="Oval 139"/>
            <p:cNvSpPr/>
            <p:nvPr/>
          </p:nvSpPr>
          <p:spPr>
            <a:xfrm>
              <a:off x="897983" y="272388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938787" y="2102265"/>
              <a:ext cx="359453" cy="65600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938787" y="2785227"/>
              <a:ext cx="386412" cy="647017"/>
            </a:xfrm>
            <a:custGeom>
              <a:avLst/>
              <a:gdLst>
                <a:gd name="connsiteX0" fmla="*/ 677917 w 677917"/>
                <a:gd name="connsiteY0" fmla="*/ 1135118 h 1135118"/>
                <a:gd name="connsiteX1" fmla="*/ 126124 w 677917"/>
                <a:gd name="connsiteY1" fmla="*/ 725214 h 1135118"/>
                <a:gd name="connsiteX2" fmla="*/ 0 w 677917"/>
                <a:gd name="connsiteY2" fmla="*/ 0 h 113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917" h="1135118">
                  <a:moveTo>
                    <a:pt x="677917" y="1135118"/>
                  </a:moveTo>
                  <a:cubicBezTo>
                    <a:pt x="458513" y="1024759"/>
                    <a:pt x="239110" y="914400"/>
                    <a:pt x="126124" y="725214"/>
                  </a:cubicBezTo>
                  <a:cubicBezTo>
                    <a:pt x="13138" y="536028"/>
                    <a:pt x="6569" y="268014"/>
                    <a:pt x="0" y="0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43" name="Group 142"/>
            <p:cNvGrpSpPr>
              <a:grpSpLocks noChangeAspect="1"/>
            </p:cNvGrpSpPr>
            <p:nvPr/>
          </p:nvGrpSpPr>
          <p:grpSpPr>
            <a:xfrm>
              <a:off x="3116829" y="2056329"/>
              <a:ext cx="693813" cy="1373164"/>
              <a:chOff x="2196015" y="946114"/>
              <a:chExt cx="1217216" cy="2409060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2626957" y="94611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2637463" y="166609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2637463" y="247015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2196015" y="17291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2637463" y="3211158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3110443" y="169762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50" name="Straight Connector 149"/>
              <p:cNvCxnSpPr>
                <a:stCxn id="146" idx="1"/>
                <a:endCxn id="147" idx="4"/>
              </p:cNvCxnSpPr>
              <p:nvPr/>
            </p:nvCxnSpPr>
            <p:spPr>
              <a:xfrm flipH="1" flipV="1">
                <a:off x="2268023" y="1873170"/>
                <a:ext cx="390531" cy="61807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>
                <a:stCxn id="144" idx="2"/>
                <a:endCxn id="147" idx="7"/>
              </p:cNvCxnSpPr>
              <p:nvPr/>
            </p:nvCxnSpPr>
            <p:spPr>
              <a:xfrm flipH="1">
                <a:off x="2318940" y="1018122"/>
                <a:ext cx="308017" cy="7321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>
                <a:stCxn id="144" idx="5"/>
                <a:endCxn id="149" idx="1"/>
              </p:cNvCxnSpPr>
              <p:nvPr/>
            </p:nvCxnSpPr>
            <p:spPr>
              <a:xfrm>
                <a:off x="2749882" y="1069039"/>
                <a:ext cx="381652" cy="64967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>
                <a:stCxn id="145" idx="4"/>
                <a:endCxn id="146" idx="0"/>
              </p:cNvCxnSpPr>
              <p:nvPr/>
            </p:nvCxnSpPr>
            <p:spPr>
              <a:xfrm>
                <a:off x="2709471" y="1810106"/>
                <a:ext cx="0" cy="66005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>
                <a:stCxn id="144" idx="4"/>
                <a:endCxn id="145" idx="0"/>
              </p:cNvCxnSpPr>
              <p:nvPr/>
            </p:nvCxnSpPr>
            <p:spPr>
              <a:xfrm>
                <a:off x="2698965" y="1090130"/>
                <a:ext cx="10506" cy="5759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>
                <a:stCxn id="149" idx="3"/>
                <a:endCxn id="146" idx="7"/>
              </p:cNvCxnSpPr>
              <p:nvPr/>
            </p:nvCxnSpPr>
            <p:spPr>
              <a:xfrm flipH="1">
                <a:off x="2760388" y="1820547"/>
                <a:ext cx="371146" cy="6707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>
                <a:stCxn id="146" idx="4"/>
                <a:endCxn id="148" idx="0"/>
              </p:cNvCxnSpPr>
              <p:nvPr/>
            </p:nvCxnSpPr>
            <p:spPr>
              <a:xfrm>
                <a:off x="2709471" y="2614172"/>
                <a:ext cx="0" cy="59698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7" name="Freeform 156"/>
              <p:cNvSpPr/>
              <p:nvPr/>
            </p:nvSpPr>
            <p:spPr>
              <a:xfrm>
                <a:off x="2735299" y="980182"/>
                <a:ext cx="677932" cy="2301766"/>
              </a:xfrm>
              <a:custGeom>
                <a:avLst/>
                <a:gdLst>
                  <a:gd name="connsiteX0" fmla="*/ 0 w 677932"/>
                  <a:gd name="connsiteY0" fmla="*/ 0 h 2301766"/>
                  <a:gd name="connsiteX1" fmla="*/ 677917 w 677932"/>
                  <a:gd name="connsiteY1" fmla="*/ 1008993 h 2301766"/>
                  <a:gd name="connsiteX2" fmla="*/ 15766 w 677932"/>
                  <a:gd name="connsiteY2" fmla="*/ 2301766 h 2301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32" h="2301766">
                    <a:moveTo>
                      <a:pt x="0" y="0"/>
                    </a:moveTo>
                    <a:cubicBezTo>
                      <a:pt x="337644" y="312682"/>
                      <a:pt x="675289" y="625365"/>
                      <a:pt x="677917" y="1008993"/>
                    </a:cubicBezTo>
                    <a:cubicBezTo>
                      <a:pt x="680545" y="1392621"/>
                      <a:pt x="348155" y="1847193"/>
                      <a:pt x="15766" y="2301766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278" name="Group 277"/>
            <p:cNvGrpSpPr/>
            <p:nvPr/>
          </p:nvGrpSpPr>
          <p:grpSpPr>
            <a:xfrm>
              <a:off x="1738918" y="2525732"/>
              <a:ext cx="1128631" cy="510379"/>
              <a:chOff x="2430059" y="5303041"/>
              <a:chExt cx="1128631" cy="510379"/>
            </a:xfrm>
            <a:solidFill>
              <a:srgbClr val="00FF00"/>
            </a:solidFill>
          </p:grpSpPr>
          <p:sp>
            <p:nvSpPr>
              <p:cNvPr id="279" name="Rectangle 278"/>
              <p:cNvSpPr/>
              <p:nvPr/>
            </p:nvSpPr>
            <p:spPr>
              <a:xfrm>
                <a:off x="2862043" y="5551489"/>
                <a:ext cx="295831" cy="261931"/>
              </a:xfrm>
              <a:prstGeom prst="rect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none"/>
                <a:tailEnd type="arrow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 smtClean="0">
                    <a:solidFill>
                      <a:schemeClr val="tx1"/>
                    </a:solidFill>
                  </a:rPr>
                  <a:t>P</a:t>
                </a:r>
                <a:endParaRPr lang="en-CA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0" name="Straight Arrow Connector 279"/>
              <p:cNvCxnSpPr>
                <a:endCxn id="279" idx="3"/>
              </p:cNvCxnSpPr>
              <p:nvPr/>
            </p:nvCxnSpPr>
            <p:spPr>
              <a:xfrm flipH="1">
                <a:off x="3157874" y="5682454"/>
                <a:ext cx="400816" cy="1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81" name="Straight Arrow Connector 280"/>
              <p:cNvCxnSpPr>
                <a:endCxn id="279" idx="1"/>
              </p:cNvCxnSpPr>
              <p:nvPr/>
            </p:nvCxnSpPr>
            <p:spPr>
              <a:xfrm>
                <a:off x="2430059" y="5682454"/>
                <a:ext cx="431984" cy="1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82" name="Straight Arrow Connector 281"/>
              <p:cNvCxnSpPr/>
              <p:nvPr/>
            </p:nvCxnSpPr>
            <p:spPr>
              <a:xfrm flipV="1">
                <a:off x="3009959" y="5303041"/>
                <a:ext cx="18888" cy="248449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</p:grpSp>
      </p:grpSp>
      <p:cxnSp>
        <p:nvCxnSpPr>
          <p:cNvPr id="290" name="Straight Connector 289"/>
          <p:cNvCxnSpPr/>
          <p:nvPr/>
        </p:nvCxnSpPr>
        <p:spPr>
          <a:xfrm>
            <a:off x="4540469" y="819807"/>
            <a:ext cx="0" cy="5415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9" name="Group 388"/>
          <p:cNvGrpSpPr/>
          <p:nvPr/>
        </p:nvGrpSpPr>
        <p:grpSpPr>
          <a:xfrm>
            <a:off x="5382538" y="1978284"/>
            <a:ext cx="764301" cy="1373164"/>
            <a:chOff x="7512076" y="2027307"/>
            <a:chExt cx="764301" cy="1373164"/>
          </a:xfrm>
        </p:grpSpPr>
        <p:grpSp>
          <p:nvGrpSpPr>
            <p:cNvPr id="387" name="Group 386"/>
            <p:cNvGrpSpPr/>
            <p:nvPr/>
          </p:nvGrpSpPr>
          <p:grpSpPr>
            <a:xfrm>
              <a:off x="7512076" y="2038033"/>
              <a:ext cx="428393" cy="1329979"/>
              <a:chOff x="5454218" y="2073243"/>
              <a:chExt cx="428393" cy="1329979"/>
            </a:xfrm>
          </p:grpSpPr>
          <p:sp>
            <p:nvSpPr>
              <p:cNvPr id="311" name="Oval 310"/>
              <p:cNvSpPr/>
              <p:nvPr/>
            </p:nvSpPr>
            <p:spPr>
              <a:xfrm>
                <a:off x="5454218" y="2694864"/>
                <a:ext cx="82089" cy="8208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2" name="Freeform 311"/>
              <p:cNvSpPr/>
              <p:nvPr/>
            </p:nvSpPr>
            <p:spPr>
              <a:xfrm>
                <a:off x="5523158" y="2073243"/>
                <a:ext cx="359453" cy="656003"/>
              </a:xfrm>
              <a:custGeom>
                <a:avLst/>
                <a:gdLst>
                  <a:gd name="connsiteX0" fmla="*/ 630620 w 630620"/>
                  <a:gd name="connsiteY0" fmla="*/ 0 h 1150883"/>
                  <a:gd name="connsiteX1" fmla="*/ 110358 w 630620"/>
                  <a:gd name="connsiteY1" fmla="*/ 425669 h 1150883"/>
                  <a:gd name="connsiteX2" fmla="*/ 0 w 630620"/>
                  <a:gd name="connsiteY2" fmla="*/ 1150883 h 1150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0620" h="1150883">
                    <a:moveTo>
                      <a:pt x="630620" y="0"/>
                    </a:moveTo>
                    <a:cubicBezTo>
                      <a:pt x="423040" y="116927"/>
                      <a:pt x="215461" y="233855"/>
                      <a:pt x="110358" y="425669"/>
                    </a:cubicBezTo>
                    <a:cubicBezTo>
                      <a:pt x="5255" y="617483"/>
                      <a:pt x="2627" y="884183"/>
                      <a:pt x="0" y="1150883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3" name="Freeform 312"/>
              <p:cNvSpPr/>
              <p:nvPr/>
            </p:nvSpPr>
            <p:spPr>
              <a:xfrm>
                <a:off x="5495022" y="2756205"/>
                <a:ext cx="386412" cy="647017"/>
              </a:xfrm>
              <a:custGeom>
                <a:avLst/>
                <a:gdLst>
                  <a:gd name="connsiteX0" fmla="*/ 677917 w 677917"/>
                  <a:gd name="connsiteY0" fmla="*/ 1135118 h 1135118"/>
                  <a:gd name="connsiteX1" fmla="*/ 126124 w 677917"/>
                  <a:gd name="connsiteY1" fmla="*/ 725214 h 1135118"/>
                  <a:gd name="connsiteX2" fmla="*/ 0 w 677917"/>
                  <a:gd name="connsiteY2" fmla="*/ 0 h 113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17" h="1135118">
                    <a:moveTo>
                      <a:pt x="677917" y="1135118"/>
                    </a:moveTo>
                    <a:cubicBezTo>
                      <a:pt x="458513" y="1024759"/>
                      <a:pt x="239110" y="914400"/>
                      <a:pt x="126124" y="725214"/>
                    </a:cubicBezTo>
                    <a:cubicBezTo>
                      <a:pt x="13138" y="536028"/>
                      <a:pt x="6569" y="268014"/>
                      <a:pt x="0" y="0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314" name="Group 313"/>
            <p:cNvGrpSpPr>
              <a:grpSpLocks noChangeAspect="1"/>
            </p:cNvGrpSpPr>
            <p:nvPr/>
          </p:nvGrpSpPr>
          <p:grpSpPr>
            <a:xfrm>
              <a:off x="7673064" y="2027307"/>
              <a:ext cx="603313" cy="1373164"/>
              <a:chOff x="2196015" y="946114"/>
              <a:chExt cx="1058444" cy="2409060"/>
            </a:xfrm>
          </p:grpSpPr>
          <p:sp>
            <p:nvSpPr>
              <p:cNvPr id="315" name="Oval 314"/>
              <p:cNvSpPr/>
              <p:nvPr/>
            </p:nvSpPr>
            <p:spPr>
              <a:xfrm>
                <a:off x="2626957" y="94611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2637463" y="166609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7" name="Oval 316"/>
              <p:cNvSpPr/>
              <p:nvPr/>
            </p:nvSpPr>
            <p:spPr>
              <a:xfrm>
                <a:off x="2637463" y="247015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2196015" y="17291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9" name="Oval 318"/>
              <p:cNvSpPr/>
              <p:nvPr/>
            </p:nvSpPr>
            <p:spPr>
              <a:xfrm>
                <a:off x="2637463" y="3211158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20" name="Oval 319"/>
              <p:cNvSpPr/>
              <p:nvPr/>
            </p:nvSpPr>
            <p:spPr>
              <a:xfrm>
                <a:off x="3110443" y="169762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321" name="Straight Connector 320"/>
              <p:cNvCxnSpPr>
                <a:stCxn id="317" idx="1"/>
                <a:endCxn id="318" idx="4"/>
              </p:cNvCxnSpPr>
              <p:nvPr/>
            </p:nvCxnSpPr>
            <p:spPr>
              <a:xfrm flipH="1" flipV="1">
                <a:off x="2268023" y="1873170"/>
                <a:ext cx="390531" cy="61807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>
                <a:stCxn id="315" idx="2"/>
                <a:endCxn id="318" idx="7"/>
              </p:cNvCxnSpPr>
              <p:nvPr/>
            </p:nvCxnSpPr>
            <p:spPr>
              <a:xfrm flipH="1">
                <a:off x="2318940" y="1018122"/>
                <a:ext cx="308017" cy="7321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>
                <a:stCxn id="315" idx="5"/>
                <a:endCxn id="320" idx="1"/>
              </p:cNvCxnSpPr>
              <p:nvPr/>
            </p:nvCxnSpPr>
            <p:spPr>
              <a:xfrm>
                <a:off x="2749882" y="1069039"/>
                <a:ext cx="381652" cy="64967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>
                <a:stCxn id="316" idx="4"/>
                <a:endCxn id="317" idx="0"/>
              </p:cNvCxnSpPr>
              <p:nvPr/>
            </p:nvCxnSpPr>
            <p:spPr>
              <a:xfrm>
                <a:off x="2709471" y="1810106"/>
                <a:ext cx="0" cy="66005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>
                <a:stCxn id="315" idx="4"/>
                <a:endCxn id="316" idx="0"/>
              </p:cNvCxnSpPr>
              <p:nvPr/>
            </p:nvCxnSpPr>
            <p:spPr>
              <a:xfrm>
                <a:off x="2698965" y="1090130"/>
                <a:ext cx="10506" cy="5759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>
                <a:stCxn id="320" idx="3"/>
                <a:endCxn id="317" idx="7"/>
              </p:cNvCxnSpPr>
              <p:nvPr/>
            </p:nvCxnSpPr>
            <p:spPr>
              <a:xfrm flipH="1">
                <a:off x="2760388" y="1820547"/>
                <a:ext cx="371146" cy="6707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>
                <a:stCxn id="317" idx="4"/>
                <a:endCxn id="319" idx="0"/>
              </p:cNvCxnSpPr>
              <p:nvPr/>
            </p:nvCxnSpPr>
            <p:spPr>
              <a:xfrm>
                <a:off x="2709471" y="2614172"/>
                <a:ext cx="0" cy="59698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2" name="Group 391"/>
          <p:cNvGrpSpPr/>
          <p:nvPr/>
        </p:nvGrpSpPr>
        <p:grpSpPr>
          <a:xfrm>
            <a:off x="4868036" y="4973039"/>
            <a:ext cx="1723618" cy="1213070"/>
            <a:chOff x="4792066" y="3250785"/>
            <a:chExt cx="1723618" cy="1213070"/>
          </a:xfrm>
        </p:grpSpPr>
        <p:sp>
          <p:nvSpPr>
            <p:cNvPr id="329" name="Oval 328"/>
            <p:cNvSpPr/>
            <p:nvPr/>
          </p:nvSpPr>
          <p:spPr>
            <a:xfrm>
              <a:off x="5175500" y="374072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0" name="Oval 329"/>
            <p:cNvSpPr/>
            <p:nvPr/>
          </p:nvSpPr>
          <p:spPr>
            <a:xfrm>
              <a:off x="4792066" y="438176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1" name="Freeform 330"/>
            <p:cNvSpPr/>
            <p:nvPr/>
          </p:nvSpPr>
          <p:spPr>
            <a:xfrm>
              <a:off x="4832870" y="3760145"/>
              <a:ext cx="359453" cy="65600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332" name="Group 331"/>
            <p:cNvGrpSpPr/>
            <p:nvPr/>
          </p:nvGrpSpPr>
          <p:grpSpPr>
            <a:xfrm flipH="1">
              <a:off x="6050161" y="3709199"/>
              <a:ext cx="465523" cy="723129"/>
              <a:chOff x="1493926" y="3738221"/>
              <a:chExt cx="465523" cy="723129"/>
            </a:xfrm>
          </p:grpSpPr>
          <p:sp>
            <p:nvSpPr>
              <p:cNvPr id="333" name="Oval 332"/>
              <p:cNvSpPr/>
              <p:nvPr/>
            </p:nvSpPr>
            <p:spPr>
              <a:xfrm>
                <a:off x="1877360" y="3738221"/>
                <a:ext cx="82089" cy="8208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1493926" y="4379261"/>
                <a:ext cx="82089" cy="8208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5" name="Freeform 334"/>
              <p:cNvSpPr/>
              <p:nvPr/>
            </p:nvSpPr>
            <p:spPr>
              <a:xfrm>
                <a:off x="1534730" y="3757640"/>
                <a:ext cx="359453" cy="656003"/>
              </a:xfrm>
              <a:custGeom>
                <a:avLst/>
                <a:gdLst>
                  <a:gd name="connsiteX0" fmla="*/ 630620 w 630620"/>
                  <a:gd name="connsiteY0" fmla="*/ 0 h 1150883"/>
                  <a:gd name="connsiteX1" fmla="*/ 110358 w 630620"/>
                  <a:gd name="connsiteY1" fmla="*/ 425669 h 1150883"/>
                  <a:gd name="connsiteX2" fmla="*/ 0 w 630620"/>
                  <a:gd name="connsiteY2" fmla="*/ 1150883 h 1150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0620" h="1150883">
                    <a:moveTo>
                      <a:pt x="630620" y="0"/>
                    </a:moveTo>
                    <a:cubicBezTo>
                      <a:pt x="423040" y="116927"/>
                      <a:pt x="215461" y="233855"/>
                      <a:pt x="110358" y="425669"/>
                    </a:cubicBezTo>
                    <a:cubicBezTo>
                      <a:pt x="5255" y="617483"/>
                      <a:pt x="2627" y="884183"/>
                      <a:pt x="0" y="1150883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367" name="Group 366"/>
            <p:cNvGrpSpPr/>
            <p:nvPr/>
          </p:nvGrpSpPr>
          <p:grpSpPr>
            <a:xfrm>
              <a:off x="5268144" y="3250785"/>
              <a:ext cx="813207" cy="826864"/>
              <a:chOff x="2625315" y="4986556"/>
              <a:chExt cx="813207" cy="826864"/>
            </a:xfrm>
          </p:grpSpPr>
          <p:sp>
            <p:nvSpPr>
              <p:cNvPr id="368" name="Rectangle 367"/>
              <p:cNvSpPr/>
              <p:nvPr/>
            </p:nvSpPr>
            <p:spPr>
              <a:xfrm>
                <a:off x="2862043" y="5551489"/>
                <a:ext cx="295831" cy="261931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 smtClean="0">
                    <a:solidFill>
                      <a:schemeClr val="tx1"/>
                    </a:solidFill>
                  </a:rPr>
                  <a:t>S</a:t>
                </a:r>
                <a:endParaRPr lang="en-CA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9" name="Straight Arrow Connector 368"/>
              <p:cNvCxnSpPr>
                <a:endCxn id="368" idx="3"/>
              </p:cNvCxnSpPr>
              <p:nvPr/>
            </p:nvCxnSpPr>
            <p:spPr>
              <a:xfrm flipH="1">
                <a:off x="3157874" y="5682454"/>
                <a:ext cx="280648" cy="1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370" name="Straight Arrow Connector 369"/>
              <p:cNvCxnSpPr>
                <a:endCxn id="368" idx="1"/>
              </p:cNvCxnSpPr>
              <p:nvPr/>
            </p:nvCxnSpPr>
            <p:spPr>
              <a:xfrm>
                <a:off x="2625315" y="5678397"/>
                <a:ext cx="236728" cy="4058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371" name="Straight Arrow Connector 370"/>
              <p:cNvCxnSpPr>
                <a:stCxn id="368" idx="0"/>
              </p:cNvCxnSpPr>
              <p:nvPr/>
            </p:nvCxnSpPr>
            <p:spPr>
              <a:xfrm flipH="1" flipV="1">
                <a:off x="2824727" y="4986556"/>
                <a:ext cx="185232" cy="564933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</p:grpSp>
      </p:grpSp>
      <p:grpSp>
        <p:nvGrpSpPr>
          <p:cNvPr id="424" name="Group 423"/>
          <p:cNvGrpSpPr/>
          <p:nvPr/>
        </p:nvGrpSpPr>
        <p:grpSpPr>
          <a:xfrm>
            <a:off x="7137134" y="5371751"/>
            <a:ext cx="603313" cy="950793"/>
            <a:chOff x="6975084" y="5429626"/>
            <a:chExt cx="603313" cy="950793"/>
          </a:xfrm>
        </p:grpSpPr>
        <p:sp>
          <p:nvSpPr>
            <p:cNvPr id="353" name="Oval 352"/>
            <p:cNvSpPr/>
            <p:nvPr/>
          </p:nvSpPr>
          <p:spPr>
            <a:xfrm>
              <a:off x="7220721" y="542962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4" name="Oval 353"/>
            <p:cNvSpPr/>
            <p:nvPr/>
          </p:nvSpPr>
          <p:spPr>
            <a:xfrm>
              <a:off x="7226709" y="5840012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5" name="Oval 354"/>
            <p:cNvSpPr/>
            <p:nvPr/>
          </p:nvSpPr>
          <p:spPr>
            <a:xfrm>
              <a:off x="7226709" y="6298330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6" name="Oval 355"/>
            <p:cNvSpPr/>
            <p:nvPr/>
          </p:nvSpPr>
          <p:spPr>
            <a:xfrm>
              <a:off x="6975084" y="5875959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7" name="Oval 356"/>
            <p:cNvSpPr/>
            <p:nvPr/>
          </p:nvSpPr>
          <p:spPr>
            <a:xfrm>
              <a:off x="7496308" y="5857985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58" name="Straight Connector 357"/>
            <p:cNvCxnSpPr>
              <a:stCxn id="355" idx="1"/>
              <a:endCxn id="356" idx="4"/>
            </p:cNvCxnSpPr>
            <p:nvPr/>
          </p:nvCxnSpPr>
          <p:spPr>
            <a:xfrm flipH="1" flipV="1">
              <a:off x="7016129" y="5958048"/>
              <a:ext cx="222603" cy="35230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>
              <a:stCxn id="353" idx="2"/>
              <a:endCxn id="356" idx="7"/>
            </p:cNvCxnSpPr>
            <p:nvPr/>
          </p:nvCxnSpPr>
          <p:spPr>
            <a:xfrm flipH="1">
              <a:off x="7045151" y="5470671"/>
              <a:ext cx="175570" cy="4173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>
              <a:stCxn id="353" idx="5"/>
              <a:endCxn id="357" idx="1"/>
            </p:cNvCxnSpPr>
            <p:nvPr/>
          </p:nvCxnSpPr>
          <p:spPr>
            <a:xfrm>
              <a:off x="7290788" y="5499693"/>
              <a:ext cx="217542" cy="37031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>
              <a:stCxn id="354" idx="4"/>
              <a:endCxn id="355" idx="0"/>
            </p:cNvCxnSpPr>
            <p:nvPr/>
          </p:nvCxnSpPr>
          <p:spPr>
            <a:xfrm>
              <a:off x="7267754" y="5922101"/>
              <a:ext cx="0" cy="3762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>
              <a:stCxn id="353" idx="4"/>
              <a:endCxn id="354" idx="0"/>
            </p:cNvCxnSpPr>
            <p:nvPr/>
          </p:nvCxnSpPr>
          <p:spPr>
            <a:xfrm>
              <a:off x="7261765" y="5511715"/>
              <a:ext cx="5988" cy="32829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>
              <a:stCxn id="357" idx="3"/>
              <a:endCxn id="355" idx="7"/>
            </p:cNvCxnSpPr>
            <p:nvPr/>
          </p:nvCxnSpPr>
          <p:spPr>
            <a:xfrm flipH="1">
              <a:off x="7296777" y="5928053"/>
              <a:ext cx="211553" cy="38229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4" name="Oval 363"/>
          <p:cNvSpPr/>
          <p:nvPr/>
        </p:nvSpPr>
        <p:spPr>
          <a:xfrm>
            <a:off x="8769511" y="561402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5" name="Oval 364"/>
          <p:cNvSpPr/>
          <p:nvPr/>
        </p:nvSpPr>
        <p:spPr>
          <a:xfrm>
            <a:off x="8769511" y="6072346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66" name="Straight Connector 365"/>
          <p:cNvCxnSpPr>
            <a:stCxn id="364" idx="4"/>
            <a:endCxn id="365" idx="0"/>
          </p:cNvCxnSpPr>
          <p:nvPr/>
        </p:nvCxnSpPr>
        <p:spPr>
          <a:xfrm>
            <a:off x="8810556" y="5696117"/>
            <a:ext cx="0" cy="3762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7" name="Group 376"/>
          <p:cNvGrpSpPr/>
          <p:nvPr/>
        </p:nvGrpSpPr>
        <p:grpSpPr>
          <a:xfrm>
            <a:off x="7610523" y="4890950"/>
            <a:ext cx="1027801" cy="1092877"/>
            <a:chOff x="2410721" y="4720543"/>
            <a:chExt cx="1027801" cy="1092877"/>
          </a:xfrm>
        </p:grpSpPr>
        <p:sp>
          <p:nvSpPr>
            <p:cNvPr id="378" name="Rectangle 377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S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379" name="Straight Arrow Connector 378"/>
            <p:cNvCxnSpPr>
              <a:endCxn id="378" idx="3"/>
            </p:cNvCxnSpPr>
            <p:nvPr/>
          </p:nvCxnSpPr>
          <p:spPr>
            <a:xfrm flipH="1">
              <a:off x="3157874" y="5682454"/>
              <a:ext cx="280648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0" name="Straight Arrow Connector 379"/>
            <p:cNvCxnSpPr>
              <a:endCxn id="378" idx="1"/>
            </p:cNvCxnSpPr>
            <p:nvPr/>
          </p:nvCxnSpPr>
          <p:spPr>
            <a:xfrm>
              <a:off x="2625315" y="5678397"/>
              <a:ext cx="236728" cy="405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1" name="Straight Arrow Connector 380"/>
            <p:cNvCxnSpPr>
              <a:stCxn id="378" idx="0"/>
            </p:cNvCxnSpPr>
            <p:nvPr/>
          </p:nvCxnSpPr>
          <p:spPr>
            <a:xfrm flipH="1" flipV="1">
              <a:off x="2410721" y="4720543"/>
              <a:ext cx="599238" cy="830946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82" name="Group 381"/>
          <p:cNvGrpSpPr/>
          <p:nvPr/>
        </p:nvGrpSpPr>
        <p:grpSpPr>
          <a:xfrm>
            <a:off x="6295153" y="2496710"/>
            <a:ext cx="1128631" cy="510379"/>
            <a:chOff x="2430059" y="5303041"/>
            <a:chExt cx="1128631" cy="510379"/>
          </a:xfrm>
          <a:solidFill>
            <a:srgbClr val="00FF00"/>
          </a:solidFill>
        </p:grpSpPr>
        <p:sp>
          <p:nvSpPr>
            <p:cNvPr id="383" name="Rectangle 382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grpFill/>
            <a:ln>
              <a:solidFill>
                <a:srgbClr val="FF0000"/>
              </a:solidFill>
              <a:prstDash val="dash"/>
              <a:headEnd type="none"/>
              <a:tailEnd type="arrow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P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384" name="Straight Arrow Connector 383"/>
            <p:cNvCxnSpPr>
              <a:endCxn id="383" idx="3"/>
            </p:cNvCxnSpPr>
            <p:nvPr/>
          </p:nvCxnSpPr>
          <p:spPr>
            <a:xfrm flipH="1">
              <a:off x="3157874" y="5682454"/>
              <a:ext cx="400816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5" name="Straight Arrow Connector 384"/>
            <p:cNvCxnSpPr>
              <a:endCxn id="383" idx="1"/>
            </p:cNvCxnSpPr>
            <p:nvPr/>
          </p:nvCxnSpPr>
          <p:spPr>
            <a:xfrm>
              <a:off x="2430059" y="5682454"/>
              <a:ext cx="431984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6" name="Straight Arrow Connector 385"/>
            <p:cNvCxnSpPr/>
            <p:nvPr/>
          </p:nvCxnSpPr>
          <p:spPr>
            <a:xfrm flipV="1">
              <a:off x="3009959" y="5303041"/>
              <a:ext cx="18888" cy="248449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90" name="Group 389"/>
          <p:cNvGrpSpPr/>
          <p:nvPr/>
        </p:nvGrpSpPr>
        <p:grpSpPr>
          <a:xfrm>
            <a:off x="7550181" y="2041801"/>
            <a:ext cx="446763" cy="1373164"/>
            <a:chOff x="5710327" y="2053824"/>
            <a:chExt cx="446763" cy="1373164"/>
          </a:xfrm>
        </p:grpSpPr>
        <p:sp>
          <p:nvSpPr>
            <p:cNvPr id="309" name="Oval 308"/>
            <p:cNvSpPr/>
            <p:nvPr/>
          </p:nvSpPr>
          <p:spPr>
            <a:xfrm>
              <a:off x="5710327" y="2053824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0" name="Oval 309"/>
            <p:cNvSpPr/>
            <p:nvPr/>
          </p:nvSpPr>
          <p:spPr>
            <a:xfrm>
              <a:off x="5716316" y="3344899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8" name="Freeform 387"/>
            <p:cNvSpPr/>
            <p:nvPr/>
          </p:nvSpPr>
          <p:spPr>
            <a:xfrm>
              <a:off x="5770669" y="2068352"/>
              <a:ext cx="386421" cy="1312006"/>
            </a:xfrm>
            <a:custGeom>
              <a:avLst/>
              <a:gdLst>
                <a:gd name="connsiteX0" fmla="*/ 0 w 677932"/>
                <a:gd name="connsiteY0" fmla="*/ 0 h 2301766"/>
                <a:gd name="connsiteX1" fmla="*/ 677917 w 677932"/>
                <a:gd name="connsiteY1" fmla="*/ 1008993 h 2301766"/>
                <a:gd name="connsiteX2" fmla="*/ 15766 w 677932"/>
                <a:gd name="connsiteY2" fmla="*/ 2301766 h 2301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932" h="2301766">
                  <a:moveTo>
                    <a:pt x="0" y="0"/>
                  </a:moveTo>
                  <a:cubicBezTo>
                    <a:pt x="337644" y="312682"/>
                    <a:pt x="675289" y="625365"/>
                    <a:pt x="677917" y="1008993"/>
                  </a:cubicBezTo>
                  <a:cubicBezTo>
                    <a:pt x="680545" y="1392621"/>
                    <a:pt x="348155" y="1847193"/>
                    <a:pt x="15766" y="2301766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20" name="Group 419"/>
          <p:cNvGrpSpPr/>
          <p:nvPr/>
        </p:nvGrpSpPr>
        <p:grpSpPr>
          <a:xfrm>
            <a:off x="4966086" y="3414965"/>
            <a:ext cx="471512" cy="1373164"/>
            <a:chOff x="4718331" y="3229263"/>
            <a:chExt cx="471512" cy="1373164"/>
          </a:xfrm>
        </p:grpSpPr>
        <p:sp>
          <p:nvSpPr>
            <p:cNvPr id="395" name="Oval 394"/>
            <p:cNvSpPr/>
            <p:nvPr/>
          </p:nvSpPr>
          <p:spPr>
            <a:xfrm>
              <a:off x="5101765" y="3229263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6" name="Oval 395"/>
            <p:cNvSpPr/>
            <p:nvPr/>
          </p:nvSpPr>
          <p:spPr>
            <a:xfrm>
              <a:off x="5107754" y="4520338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7" name="Oval 396"/>
            <p:cNvSpPr/>
            <p:nvPr/>
          </p:nvSpPr>
          <p:spPr>
            <a:xfrm>
              <a:off x="4718331" y="3870303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8" name="Freeform 397"/>
            <p:cNvSpPr/>
            <p:nvPr/>
          </p:nvSpPr>
          <p:spPr>
            <a:xfrm>
              <a:off x="4759135" y="3248682"/>
              <a:ext cx="359453" cy="65600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9" name="Freeform 398"/>
            <p:cNvSpPr/>
            <p:nvPr/>
          </p:nvSpPr>
          <p:spPr>
            <a:xfrm>
              <a:off x="4759135" y="3931644"/>
              <a:ext cx="386412" cy="647017"/>
            </a:xfrm>
            <a:custGeom>
              <a:avLst/>
              <a:gdLst>
                <a:gd name="connsiteX0" fmla="*/ 677917 w 677917"/>
                <a:gd name="connsiteY0" fmla="*/ 1135118 h 1135118"/>
                <a:gd name="connsiteX1" fmla="*/ 126124 w 677917"/>
                <a:gd name="connsiteY1" fmla="*/ 725214 h 1135118"/>
                <a:gd name="connsiteX2" fmla="*/ 0 w 677917"/>
                <a:gd name="connsiteY2" fmla="*/ 0 h 113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917" h="1135118">
                  <a:moveTo>
                    <a:pt x="677917" y="1135118"/>
                  </a:moveTo>
                  <a:cubicBezTo>
                    <a:pt x="458513" y="1024759"/>
                    <a:pt x="239110" y="914400"/>
                    <a:pt x="126124" y="725214"/>
                  </a:cubicBezTo>
                  <a:cubicBezTo>
                    <a:pt x="13138" y="536028"/>
                    <a:pt x="6569" y="268014"/>
                    <a:pt x="0" y="0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00" name="Group 399"/>
          <p:cNvGrpSpPr>
            <a:grpSpLocks noChangeAspect="1"/>
          </p:cNvGrpSpPr>
          <p:nvPr/>
        </p:nvGrpSpPr>
        <p:grpSpPr>
          <a:xfrm>
            <a:off x="6867119" y="3542338"/>
            <a:ext cx="603313" cy="1373164"/>
            <a:chOff x="2196015" y="946114"/>
            <a:chExt cx="1058444" cy="2409060"/>
          </a:xfrm>
        </p:grpSpPr>
        <p:sp>
          <p:nvSpPr>
            <p:cNvPr id="406" name="Oval 405"/>
            <p:cNvSpPr/>
            <p:nvPr/>
          </p:nvSpPr>
          <p:spPr>
            <a:xfrm>
              <a:off x="2626957" y="94611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7" name="Oval 406"/>
            <p:cNvSpPr/>
            <p:nvPr/>
          </p:nvSpPr>
          <p:spPr>
            <a:xfrm>
              <a:off x="2637463" y="166609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8" name="Oval 407"/>
            <p:cNvSpPr/>
            <p:nvPr/>
          </p:nvSpPr>
          <p:spPr>
            <a:xfrm>
              <a:off x="2637463" y="247015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9" name="Oval 408"/>
            <p:cNvSpPr/>
            <p:nvPr/>
          </p:nvSpPr>
          <p:spPr>
            <a:xfrm>
              <a:off x="2196015" y="172915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0" name="Oval 409"/>
            <p:cNvSpPr/>
            <p:nvPr/>
          </p:nvSpPr>
          <p:spPr>
            <a:xfrm>
              <a:off x="2637463" y="321115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1" name="Oval 410"/>
            <p:cNvSpPr/>
            <p:nvPr/>
          </p:nvSpPr>
          <p:spPr>
            <a:xfrm>
              <a:off x="3110443" y="169762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12" name="Straight Connector 411"/>
            <p:cNvCxnSpPr>
              <a:stCxn id="408" idx="1"/>
              <a:endCxn id="409" idx="4"/>
            </p:cNvCxnSpPr>
            <p:nvPr/>
          </p:nvCxnSpPr>
          <p:spPr>
            <a:xfrm flipH="1" flipV="1">
              <a:off x="2268023" y="1873170"/>
              <a:ext cx="390531" cy="6180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>
              <a:stCxn id="406" idx="2"/>
              <a:endCxn id="409" idx="7"/>
            </p:cNvCxnSpPr>
            <p:nvPr/>
          </p:nvCxnSpPr>
          <p:spPr>
            <a:xfrm flipH="1">
              <a:off x="2318940" y="1018122"/>
              <a:ext cx="308017" cy="73212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>
              <a:stCxn id="406" idx="5"/>
              <a:endCxn id="411" idx="1"/>
            </p:cNvCxnSpPr>
            <p:nvPr/>
          </p:nvCxnSpPr>
          <p:spPr>
            <a:xfrm>
              <a:off x="2749882" y="1069039"/>
              <a:ext cx="381652" cy="64967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>
              <a:stCxn id="407" idx="4"/>
              <a:endCxn id="408" idx="0"/>
            </p:cNvCxnSpPr>
            <p:nvPr/>
          </p:nvCxnSpPr>
          <p:spPr>
            <a:xfrm>
              <a:off x="2709471" y="1810106"/>
              <a:ext cx="0" cy="66005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>
              <a:stCxn id="406" idx="4"/>
              <a:endCxn id="407" idx="0"/>
            </p:cNvCxnSpPr>
            <p:nvPr/>
          </p:nvCxnSpPr>
          <p:spPr>
            <a:xfrm>
              <a:off x="2698965" y="1090130"/>
              <a:ext cx="10506" cy="57596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>
              <a:stCxn id="411" idx="3"/>
              <a:endCxn id="408" idx="7"/>
            </p:cNvCxnSpPr>
            <p:nvPr/>
          </p:nvCxnSpPr>
          <p:spPr>
            <a:xfrm flipH="1">
              <a:off x="2760388" y="1820547"/>
              <a:ext cx="371146" cy="6707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>
              <a:stCxn id="408" idx="4"/>
              <a:endCxn id="410" idx="0"/>
            </p:cNvCxnSpPr>
            <p:nvPr/>
          </p:nvCxnSpPr>
          <p:spPr>
            <a:xfrm>
              <a:off x="2709471" y="2614172"/>
              <a:ext cx="0" cy="5969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1" name="Group 400"/>
          <p:cNvGrpSpPr/>
          <p:nvPr/>
        </p:nvGrpSpPr>
        <p:grpSpPr>
          <a:xfrm>
            <a:off x="5559266" y="3456010"/>
            <a:ext cx="1128631" cy="726518"/>
            <a:chOff x="2430059" y="5086902"/>
            <a:chExt cx="1128631" cy="726518"/>
          </a:xfrm>
          <a:solidFill>
            <a:srgbClr val="00FF00"/>
          </a:solidFill>
        </p:grpSpPr>
        <p:sp>
          <p:nvSpPr>
            <p:cNvPr id="402" name="Rectangle 401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grpFill/>
            <a:ln>
              <a:solidFill>
                <a:srgbClr val="FF0000"/>
              </a:solidFill>
              <a:prstDash val="dash"/>
              <a:headEnd type="none"/>
              <a:tailEnd type="arrow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P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403" name="Straight Arrow Connector 402"/>
            <p:cNvCxnSpPr>
              <a:endCxn id="402" idx="3"/>
            </p:cNvCxnSpPr>
            <p:nvPr/>
          </p:nvCxnSpPr>
          <p:spPr>
            <a:xfrm flipH="1">
              <a:off x="3157874" y="5682454"/>
              <a:ext cx="400816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04" name="Straight Arrow Connector 403"/>
            <p:cNvCxnSpPr>
              <a:endCxn id="402" idx="1"/>
            </p:cNvCxnSpPr>
            <p:nvPr/>
          </p:nvCxnSpPr>
          <p:spPr>
            <a:xfrm>
              <a:off x="2430059" y="5682454"/>
              <a:ext cx="431984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 flipH="1" flipV="1">
              <a:off x="2862043" y="5086902"/>
              <a:ext cx="147916" cy="464589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33" name="Group 432"/>
          <p:cNvGrpSpPr/>
          <p:nvPr/>
        </p:nvGrpSpPr>
        <p:grpSpPr>
          <a:xfrm>
            <a:off x="1720021" y="732433"/>
            <a:ext cx="1065861" cy="1801834"/>
            <a:chOff x="1720021" y="732433"/>
            <a:chExt cx="1065861" cy="1801834"/>
          </a:xfrm>
        </p:grpSpPr>
        <p:grpSp>
          <p:nvGrpSpPr>
            <p:cNvPr id="124" name="Group 123"/>
            <p:cNvGrpSpPr>
              <a:grpSpLocks noChangeAspect="1"/>
            </p:cNvGrpSpPr>
            <p:nvPr/>
          </p:nvGrpSpPr>
          <p:grpSpPr>
            <a:xfrm>
              <a:off x="1954272" y="946121"/>
              <a:ext cx="831610" cy="1373164"/>
              <a:chOff x="1954265" y="946114"/>
              <a:chExt cx="1458966" cy="240906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2626957" y="94611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2637463" y="166609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2637463" y="247015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196015" y="17291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2637463" y="3211158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3110443" y="169762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4" name="Straight Connector 3"/>
              <p:cNvCxnSpPr>
                <a:stCxn id="68" idx="1"/>
                <a:endCxn id="69" idx="4"/>
              </p:cNvCxnSpPr>
              <p:nvPr/>
            </p:nvCxnSpPr>
            <p:spPr>
              <a:xfrm flipH="1" flipV="1">
                <a:off x="2268023" y="1873170"/>
                <a:ext cx="390531" cy="61807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61" idx="2"/>
                <a:endCxn id="69" idx="7"/>
              </p:cNvCxnSpPr>
              <p:nvPr/>
            </p:nvCxnSpPr>
            <p:spPr>
              <a:xfrm flipH="1">
                <a:off x="2318940" y="1018122"/>
                <a:ext cx="308017" cy="7321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61" idx="5"/>
                <a:endCxn id="71" idx="1"/>
              </p:cNvCxnSpPr>
              <p:nvPr/>
            </p:nvCxnSpPr>
            <p:spPr>
              <a:xfrm>
                <a:off x="2749882" y="1069039"/>
                <a:ext cx="381652" cy="64967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67" idx="4"/>
                <a:endCxn id="68" idx="0"/>
              </p:cNvCxnSpPr>
              <p:nvPr/>
            </p:nvCxnSpPr>
            <p:spPr>
              <a:xfrm>
                <a:off x="2709471" y="1810106"/>
                <a:ext cx="0" cy="66005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stCxn id="61" idx="4"/>
                <a:endCxn id="67" idx="0"/>
              </p:cNvCxnSpPr>
              <p:nvPr/>
            </p:nvCxnSpPr>
            <p:spPr>
              <a:xfrm>
                <a:off x="2698965" y="1090130"/>
                <a:ext cx="10506" cy="5759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71" idx="3"/>
                <a:endCxn id="68" idx="7"/>
              </p:cNvCxnSpPr>
              <p:nvPr/>
            </p:nvCxnSpPr>
            <p:spPr>
              <a:xfrm flipH="1">
                <a:off x="2760388" y="1820547"/>
                <a:ext cx="371146" cy="6707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68" idx="4"/>
                <a:endCxn id="70" idx="0"/>
              </p:cNvCxnSpPr>
              <p:nvPr/>
            </p:nvCxnSpPr>
            <p:spPr>
              <a:xfrm>
                <a:off x="2709471" y="2614172"/>
                <a:ext cx="0" cy="59698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6" name="Freeform 85"/>
              <p:cNvSpPr/>
              <p:nvPr/>
            </p:nvSpPr>
            <p:spPr>
              <a:xfrm>
                <a:off x="2735299" y="980182"/>
                <a:ext cx="677932" cy="2301766"/>
              </a:xfrm>
              <a:custGeom>
                <a:avLst/>
                <a:gdLst>
                  <a:gd name="connsiteX0" fmla="*/ 0 w 677932"/>
                  <a:gd name="connsiteY0" fmla="*/ 0 h 2301766"/>
                  <a:gd name="connsiteX1" fmla="*/ 677917 w 677932"/>
                  <a:gd name="connsiteY1" fmla="*/ 1008993 h 2301766"/>
                  <a:gd name="connsiteX2" fmla="*/ 15766 w 677932"/>
                  <a:gd name="connsiteY2" fmla="*/ 2301766 h 2301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32" h="2301766">
                    <a:moveTo>
                      <a:pt x="0" y="0"/>
                    </a:moveTo>
                    <a:cubicBezTo>
                      <a:pt x="337644" y="312682"/>
                      <a:pt x="675289" y="625365"/>
                      <a:pt x="677917" y="1008993"/>
                    </a:cubicBezTo>
                    <a:cubicBezTo>
                      <a:pt x="680545" y="1392621"/>
                      <a:pt x="348155" y="1847193"/>
                      <a:pt x="15766" y="2301766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1954265" y="207074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8" name="Freeform 87"/>
              <p:cNvSpPr/>
              <p:nvPr/>
            </p:nvSpPr>
            <p:spPr>
              <a:xfrm>
                <a:off x="2025851" y="980182"/>
                <a:ext cx="630620" cy="1150883"/>
              </a:xfrm>
              <a:custGeom>
                <a:avLst/>
                <a:gdLst>
                  <a:gd name="connsiteX0" fmla="*/ 630620 w 630620"/>
                  <a:gd name="connsiteY0" fmla="*/ 0 h 1150883"/>
                  <a:gd name="connsiteX1" fmla="*/ 110358 w 630620"/>
                  <a:gd name="connsiteY1" fmla="*/ 425669 h 1150883"/>
                  <a:gd name="connsiteX2" fmla="*/ 0 w 630620"/>
                  <a:gd name="connsiteY2" fmla="*/ 1150883 h 1150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0620" h="1150883">
                    <a:moveTo>
                      <a:pt x="630620" y="0"/>
                    </a:moveTo>
                    <a:cubicBezTo>
                      <a:pt x="423040" y="116927"/>
                      <a:pt x="215461" y="233855"/>
                      <a:pt x="110358" y="425669"/>
                    </a:cubicBezTo>
                    <a:cubicBezTo>
                      <a:pt x="5255" y="617483"/>
                      <a:pt x="2627" y="884183"/>
                      <a:pt x="0" y="1150883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9" name="Freeform 88"/>
              <p:cNvSpPr/>
              <p:nvPr/>
            </p:nvSpPr>
            <p:spPr>
              <a:xfrm>
                <a:off x="2025851" y="2178361"/>
                <a:ext cx="677917" cy="1135118"/>
              </a:xfrm>
              <a:custGeom>
                <a:avLst/>
                <a:gdLst>
                  <a:gd name="connsiteX0" fmla="*/ 677917 w 677917"/>
                  <a:gd name="connsiteY0" fmla="*/ 1135118 h 1135118"/>
                  <a:gd name="connsiteX1" fmla="*/ 126124 w 677917"/>
                  <a:gd name="connsiteY1" fmla="*/ 725214 h 1135118"/>
                  <a:gd name="connsiteX2" fmla="*/ 0 w 677917"/>
                  <a:gd name="connsiteY2" fmla="*/ 0 h 113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17" h="1135118">
                    <a:moveTo>
                      <a:pt x="677917" y="1135118"/>
                    </a:moveTo>
                    <a:cubicBezTo>
                      <a:pt x="458513" y="1024759"/>
                      <a:pt x="239110" y="914400"/>
                      <a:pt x="126124" y="725214"/>
                    </a:cubicBezTo>
                    <a:cubicBezTo>
                      <a:pt x="13138" y="536028"/>
                      <a:pt x="6569" y="268014"/>
                      <a:pt x="0" y="0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426" name="Rectangle 425"/>
            <p:cNvSpPr/>
            <p:nvPr/>
          </p:nvSpPr>
          <p:spPr>
            <a:xfrm>
              <a:off x="2071916" y="73243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baseline="-25000" dirty="0"/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2085245" y="216493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baseline="-25000" dirty="0"/>
            </a:p>
          </p:txBody>
        </p:sp>
        <p:sp>
          <p:nvSpPr>
            <p:cNvPr id="428" name="Rectangle 427"/>
            <p:cNvSpPr/>
            <p:nvPr/>
          </p:nvSpPr>
          <p:spPr>
            <a:xfrm>
              <a:off x="1720021" y="1421983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baseline="-25000" dirty="0"/>
            </a:p>
          </p:txBody>
        </p:sp>
        <p:sp>
          <p:nvSpPr>
            <p:cNvPr id="429" name="Rectangle 428"/>
            <p:cNvSpPr/>
            <p:nvPr/>
          </p:nvSpPr>
          <p:spPr>
            <a:xfrm>
              <a:off x="2100426" y="128189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baseline="-25000" dirty="0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2325233" y="1268100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baseline="-25000" dirty="0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2524019" y="1398711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baseline="-25000" dirty="0"/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2131511" y="1739659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baseline="-25000" dirty="0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6174323" y="702386"/>
            <a:ext cx="1065861" cy="1801834"/>
            <a:chOff x="1720021" y="732433"/>
            <a:chExt cx="1065861" cy="1801834"/>
          </a:xfrm>
        </p:grpSpPr>
        <p:grpSp>
          <p:nvGrpSpPr>
            <p:cNvPr id="435" name="Group 434"/>
            <p:cNvGrpSpPr>
              <a:grpSpLocks noChangeAspect="1"/>
            </p:cNvGrpSpPr>
            <p:nvPr/>
          </p:nvGrpSpPr>
          <p:grpSpPr>
            <a:xfrm>
              <a:off x="1954272" y="946121"/>
              <a:ext cx="831610" cy="1373164"/>
              <a:chOff x="1954265" y="946114"/>
              <a:chExt cx="1458966" cy="2409060"/>
            </a:xfrm>
          </p:grpSpPr>
          <p:sp>
            <p:nvSpPr>
              <p:cNvPr id="443" name="Oval 442"/>
              <p:cNvSpPr/>
              <p:nvPr/>
            </p:nvSpPr>
            <p:spPr>
              <a:xfrm>
                <a:off x="2626957" y="94611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44" name="Oval 443"/>
              <p:cNvSpPr/>
              <p:nvPr/>
            </p:nvSpPr>
            <p:spPr>
              <a:xfrm>
                <a:off x="2637463" y="166609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45" name="Oval 444"/>
              <p:cNvSpPr/>
              <p:nvPr/>
            </p:nvSpPr>
            <p:spPr>
              <a:xfrm>
                <a:off x="2637463" y="247015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46" name="Oval 445"/>
              <p:cNvSpPr/>
              <p:nvPr/>
            </p:nvSpPr>
            <p:spPr>
              <a:xfrm>
                <a:off x="2196015" y="17291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47" name="Oval 446"/>
              <p:cNvSpPr/>
              <p:nvPr/>
            </p:nvSpPr>
            <p:spPr>
              <a:xfrm>
                <a:off x="2637463" y="3211158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48" name="Oval 447"/>
              <p:cNvSpPr/>
              <p:nvPr/>
            </p:nvSpPr>
            <p:spPr>
              <a:xfrm>
                <a:off x="3110443" y="169762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449" name="Straight Connector 448"/>
              <p:cNvCxnSpPr>
                <a:stCxn id="445" idx="1"/>
                <a:endCxn id="446" idx="4"/>
              </p:cNvCxnSpPr>
              <p:nvPr/>
            </p:nvCxnSpPr>
            <p:spPr>
              <a:xfrm flipH="1" flipV="1">
                <a:off x="2268023" y="1873170"/>
                <a:ext cx="390531" cy="61807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>
                <a:stCxn id="443" idx="2"/>
                <a:endCxn id="446" idx="7"/>
              </p:cNvCxnSpPr>
              <p:nvPr/>
            </p:nvCxnSpPr>
            <p:spPr>
              <a:xfrm flipH="1">
                <a:off x="2318940" y="1018122"/>
                <a:ext cx="308017" cy="7321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>
                <a:stCxn id="443" idx="5"/>
                <a:endCxn id="448" idx="1"/>
              </p:cNvCxnSpPr>
              <p:nvPr/>
            </p:nvCxnSpPr>
            <p:spPr>
              <a:xfrm>
                <a:off x="2749882" y="1069039"/>
                <a:ext cx="381652" cy="64967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>
                <a:stCxn id="444" idx="4"/>
                <a:endCxn id="445" idx="0"/>
              </p:cNvCxnSpPr>
              <p:nvPr/>
            </p:nvCxnSpPr>
            <p:spPr>
              <a:xfrm>
                <a:off x="2709471" y="1810106"/>
                <a:ext cx="0" cy="66005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3" name="Straight Connector 452"/>
              <p:cNvCxnSpPr>
                <a:stCxn id="443" idx="4"/>
                <a:endCxn id="444" idx="0"/>
              </p:cNvCxnSpPr>
              <p:nvPr/>
            </p:nvCxnSpPr>
            <p:spPr>
              <a:xfrm>
                <a:off x="2698965" y="1090130"/>
                <a:ext cx="10506" cy="5759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4" name="Straight Connector 453"/>
              <p:cNvCxnSpPr>
                <a:stCxn id="448" idx="3"/>
                <a:endCxn id="445" idx="7"/>
              </p:cNvCxnSpPr>
              <p:nvPr/>
            </p:nvCxnSpPr>
            <p:spPr>
              <a:xfrm flipH="1">
                <a:off x="2760388" y="1820547"/>
                <a:ext cx="371146" cy="6707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5" name="Straight Connector 454"/>
              <p:cNvCxnSpPr>
                <a:stCxn id="445" idx="4"/>
                <a:endCxn id="447" idx="0"/>
              </p:cNvCxnSpPr>
              <p:nvPr/>
            </p:nvCxnSpPr>
            <p:spPr>
              <a:xfrm>
                <a:off x="2709471" y="2614172"/>
                <a:ext cx="0" cy="59698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56" name="Freeform 455"/>
              <p:cNvSpPr/>
              <p:nvPr/>
            </p:nvSpPr>
            <p:spPr>
              <a:xfrm>
                <a:off x="2735299" y="980182"/>
                <a:ext cx="677932" cy="2301766"/>
              </a:xfrm>
              <a:custGeom>
                <a:avLst/>
                <a:gdLst>
                  <a:gd name="connsiteX0" fmla="*/ 0 w 677932"/>
                  <a:gd name="connsiteY0" fmla="*/ 0 h 2301766"/>
                  <a:gd name="connsiteX1" fmla="*/ 677917 w 677932"/>
                  <a:gd name="connsiteY1" fmla="*/ 1008993 h 2301766"/>
                  <a:gd name="connsiteX2" fmla="*/ 15766 w 677932"/>
                  <a:gd name="connsiteY2" fmla="*/ 2301766 h 2301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32" h="2301766">
                    <a:moveTo>
                      <a:pt x="0" y="0"/>
                    </a:moveTo>
                    <a:cubicBezTo>
                      <a:pt x="337644" y="312682"/>
                      <a:pt x="675289" y="625365"/>
                      <a:pt x="677917" y="1008993"/>
                    </a:cubicBezTo>
                    <a:cubicBezTo>
                      <a:pt x="680545" y="1392621"/>
                      <a:pt x="348155" y="1847193"/>
                      <a:pt x="15766" y="2301766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57" name="Oval 456"/>
              <p:cNvSpPr/>
              <p:nvPr/>
            </p:nvSpPr>
            <p:spPr>
              <a:xfrm>
                <a:off x="1954265" y="207074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58" name="Freeform 457"/>
              <p:cNvSpPr/>
              <p:nvPr/>
            </p:nvSpPr>
            <p:spPr>
              <a:xfrm>
                <a:off x="2025851" y="980182"/>
                <a:ext cx="630620" cy="1150883"/>
              </a:xfrm>
              <a:custGeom>
                <a:avLst/>
                <a:gdLst>
                  <a:gd name="connsiteX0" fmla="*/ 630620 w 630620"/>
                  <a:gd name="connsiteY0" fmla="*/ 0 h 1150883"/>
                  <a:gd name="connsiteX1" fmla="*/ 110358 w 630620"/>
                  <a:gd name="connsiteY1" fmla="*/ 425669 h 1150883"/>
                  <a:gd name="connsiteX2" fmla="*/ 0 w 630620"/>
                  <a:gd name="connsiteY2" fmla="*/ 1150883 h 1150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0620" h="1150883">
                    <a:moveTo>
                      <a:pt x="630620" y="0"/>
                    </a:moveTo>
                    <a:cubicBezTo>
                      <a:pt x="423040" y="116927"/>
                      <a:pt x="215461" y="233855"/>
                      <a:pt x="110358" y="425669"/>
                    </a:cubicBezTo>
                    <a:cubicBezTo>
                      <a:pt x="5255" y="617483"/>
                      <a:pt x="2627" y="884183"/>
                      <a:pt x="0" y="1150883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59" name="Freeform 458"/>
              <p:cNvSpPr/>
              <p:nvPr/>
            </p:nvSpPr>
            <p:spPr>
              <a:xfrm>
                <a:off x="2025851" y="2178361"/>
                <a:ext cx="677917" cy="1135118"/>
              </a:xfrm>
              <a:custGeom>
                <a:avLst/>
                <a:gdLst>
                  <a:gd name="connsiteX0" fmla="*/ 677917 w 677917"/>
                  <a:gd name="connsiteY0" fmla="*/ 1135118 h 1135118"/>
                  <a:gd name="connsiteX1" fmla="*/ 126124 w 677917"/>
                  <a:gd name="connsiteY1" fmla="*/ 725214 h 1135118"/>
                  <a:gd name="connsiteX2" fmla="*/ 0 w 677917"/>
                  <a:gd name="connsiteY2" fmla="*/ 0 h 113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17" h="1135118">
                    <a:moveTo>
                      <a:pt x="677917" y="1135118"/>
                    </a:moveTo>
                    <a:cubicBezTo>
                      <a:pt x="458513" y="1024759"/>
                      <a:pt x="239110" y="914400"/>
                      <a:pt x="126124" y="725214"/>
                    </a:cubicBezTo>
                    <a:cubicBezTo>
                      <a:pt x="13138" y="536028"/>
                      <a:pt x="6569" y="268014"/>
                      <a:pt x="0" y="0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436" name="Rectangle 435"/>
            <p:cNvSpPr/>
            <p:nvPr/>
          </p:nvSpPr>
          <p:spPr>
            <a:xfrm>
              <a:off x="2071916" y="73243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baseline="-25000" dirty="0"/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2085245" y="216493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baseline="-25000" dirty="0"/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1720021" y="1421983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baseline="-25000" dirty="0"/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2100426" y="128189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baseline="-25000" dirty="0"/>
            </a:p>
          </p:txBody>
        </p:sp>
        <p:sp>
          <p:nvSpPr>
            <p:cNvPr id="440" name="Rectangle 439"/>
            <p:cNvSpPr/>
            <p:nvPr/>
          </p:nvSpPr>
          <p:spPr>
            <a:xfrm>
              <a:off x="2325233" y="1268100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baseline="-25000" dirty="0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2524019" y="1398711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baseline="-250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2131511" y="1739659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2867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Series-Parallel Decompositions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grpSp>
        <p:nvGrpSpPr>
          <p:cNvPr id="124" name="Group 123"/>
          <p:cNvGrpSpPr>
            <a:grpSpLocks noChangeAspect="1"/>
          </p:cNvGrpSpPr>
          <p:nvPr/>
        </p:nvGrpSpPr>
        <p:grpSpPr>
          <a:xfrm>
            <a:off x="1954272" y="946121"/>
            <a:ext cx="831610" cy="1373164"/>
            <a:chOff x="1954265" y="946114"/>
            <a:chExt cx="1458966" cy="2409060"/>
          </a:xfrm>
        </p:grpSpPr>
        <p:sp>
          <p:nvSpPr>
            <p:cNvPr id="61" name="Oval 60"/>
            <p:cNvSpPr/>
            <p:nvPr/>
          </p:nvSpPr>
          <p:spPr>
            <a:xfrm>
              <a:off x="2626957" y="94611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" name="Oval 66"/>
            <p:cNvSpPr/>
            <p:nvPr/>
          </p:nvSpPr>
          <p:spPr>
            <a:xfrm>
              <a:off x="2637463" y="166609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Oval 67"/>
            <p:cNvSpPr/>
            <p:nvPr/>
          </p:nvSpPr>
          <p:spPr>
            <a:xfrm>
              <a:off x="2637463" y="247015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Oval 68"/>
            <p:cNvSpPr/>
            <p:nvPr/>
          </p:nvSpPr>
          <p:spPr>
            <a:xfrm>
              <a:off x="2196015" y="172915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Oval 69"/>
            <p:cNvSpPr/>
            <p:nvPr/>
          </p:nvSpPr>
          <p:spPr>
            <a:xfrm>
              <a:off x="2637463" y="321115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Oval 70"/>
            <p:cNvSpPr/>
            <p:nvPr/>
          </p:nvSpPr>
          <p:spPr>
            <a:xfrm>
              <a:off x="3110443" y="169762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" name="Straight Connector 3"/>
            <p:cNvCxnSpPr>
              <a:stCxn id="68" idx="1"/>
              <a:endCxn id="69" idx="4"/>
            </p:cNvCxnSpPr>
            <p:nvPr/>
          </p:nvCxnSpPr>
          <p:spPr>
            <a:xfrm flipH="1" flipV="1">
              <a:off x="2268023" y="1873170"/>
              <a:ext cx="390531" cy="6180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1" idx="2"/>
              <a:endCxn id="69" idx="7"/>
            </p:cNvCxnSpPr>
            <p:nvPr/>
          </p:nvCxnSpPr>
          <p:spPr>
            <a:xfrm flipH="1">
              <a:off x="2318940" y="1018122"/>
              <a:ext cx="308017" cy="73212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61" idx="5"/>
              <a:endCxn id="71" idx="1"/>
            </p:cNvCxnSpPr>
            <p:nvPr/>
          </p:nvCxnSpPr>
          <p:spPr>
            <a:xfrm>
              <a:off x="2749882" y="1069039"/>
              <a:ext cx="381652" cy="64967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67" idx="4"/>
              <a:endCxn id="68" idx="0"/>
            </p:cNvCxnSpPr>
            <p:nvPr/>
          </p:nvCxnSpPr>
          <p:spPr>
            <a:xfrm>
              <a:off x="2709471" y="1810106"/>
              <a:ext cx="0" cy="66005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61" idx="4"/>
              <a:endCxn id="67" idx="0"/>
            </p:cNvCxnSpPr>
            <p:nvPr/>
          </p:nvCxnSpPr>
          <p:spPr>
            <a:xfrm>
              <a:off x="2698965" y="1090130"/>
              <a:ext cx="10506" cy="57596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1" idx="3"/>
              <a:endCxn id="68" idx="7"/>
            </p:cNvCxnSpPr>
            <p:nvPr/>
          </p:nvCxnSpPr>
          <p:spPr>
            <a:xfrm flipH="1">
              <a:off x="2760388" y="1820547"/>
              <a:ext cx="371146" cy="6707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68" idx="4"/>
              <a:endCxn id="70" idx="0"/>
            </p:cNvCxnSpPr>
            <p:nvPr/>
          </p:nvCxnSpPr>
          <p:spPr>
            <a:xfrm>
              <a:off x="2709471" y="2614172"/>
              <a:ext cx="0" cy="5969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Freeform 85"/>
            <p:cNvSpPr/>
            <p:nvPr/>
          </p:nvSpPr>
          <p:spPr>
            <a:xfrm>
              <a:off x="2735299" y="980182"/>
              <a:ext cx="677932" cy="2301766"/>
            </a:xfrm>
            <a:custGeom>
              <a:avLst/>
              <a:gdLst>
                <a:gd name="connsiteX0" fmla="*/ 0 w 677932"/>
                <a:gd name="connsiteY0" fmla="*/ 0 h 2301766"/>
                <a:gd name="connsiteX1" fmla="*/ 677917 w 677932"/>
                <a:gd name="connsiteY1" fmla="*/ 1008993 h 2301766"/>
                <a:gd name="connsiteX2" fmla="*/ 15766 w 677932"/>
                <a:gd name="connsiteY2" fmla="*/ 2301766 h 2301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932" h="2301766">
                  <a:moveTo>
                    <a:pt x="0" y="0"/>
                  </a:moveTo>
                  <a:cubicBezTo>
                    <a:pt x="337644" y="312682"/>
                    <a:pt x="675289" y="625365"/>
                    <a:pt x="677917" y="1008993"/>
                  </a:cubicBezTo>
                  <a:cubicBezTo>
                    <a:pt x="680545" y="1392621"/>
                    <a:pt x="348155" y="1847193"/>
                    <a:pt x="15766" y="2301766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7" name="Oval 86"/>
            <p:cNvSpPr/>
            <p:nvPr/>
          </p:nvSpPr>
          <p:spPr>
            <a:xfrm>
              <a:off x="1954265" y="207074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2025851" y="980182"/>
              <a:ext cx="630620" cy="115088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2025851" y="2178361"/>
              <a:ext cx="677917" cy="1135118"/>
            </a:xfrm>
            <a:custGeom>
              <a:avLst/>
              <a:gdLst>
                <a:gd name="connsiteX0" fmla="*/ 677917 w 677917"/>
                <a:gd name="connsiteY0" fmla="*/ 1135118 h 1135118"/>
                <a:gd name="connsiteX1" fmla="*/ 126124 w 677917"/>
                <a:gd name="connsiteY1" fmla="*/ 725214 h 1135118"/>
                <a:gd name="connsiteX2" fmla="*/ 0 w 677917"/>
                <a:gd name="connsiteY2" fmla="*/ 0 h 113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917" h="1135118">
                  <a:moveTo>
                    <a:pt x="677917" y="1135118"/>
                  </a:moveTo>
                  <a:cubicBezTo>
                    <a:pt x="458513" y="1024759"/>
                    <a:pt x="239110" y="914400"/>
                    <a:pt x="126124" y="725214"/>
                  </a:cubicBezTo>
                  <a:cubicBezTo>
                    <a:pt x="13138" y="536028"/>
                    <a:pt x="6569" y="268014"/>
                    <a:pt x="0" y="0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61" name="Oval 160"/>
          <p:cNvSpPr/>
          <p:nvPr/>
        </p:nvSpPr>
        <p:spPr>
          <a:xfrm>
            <a:off x="619265" y="376974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3" name="Oval 162"/>
          <p:cNvSpPr/>
          <p:nvPr/>
        </p:nvSpPr>
        <p:spPr>
          <a:xfrm>
            <a:off x="235831" y="441078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4" name="Freeform 163"/>
          <p:cNvSpPr/>
          <p:nvPr/>
        </p:nvSpPr>
        <p:spPr>
          <a:xfrm>
            <a:off x="276635" y="3789167"/>
            <a:ext cx="359453" cy="656003"/>
          </a:xfrm>
          <a:custGeom>
            <a:avLst/>
            <a:gdLst>
              <a:gd name="connsiteX0" fmla="*/ 630620 w 630620"/>
              <a:gd name="connsiteY0" fmla="*/ 0 h 1150883"/>
              <a:gd name="connsiteX1" fmla="*/ 110358 w 630620"/>
              <a:gd name="connsiteY1" fmla="*/ 425669 h 1150883"/>
              <a:gd name="connsiteX2" fmla="*/ 0 w 630620"/>
              <a:gd name="connsiteY2" fmla="*/ 1150883 h 115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0620" h="1150883">
                <a:moveTo>
                  <a:pt x="630620" y="0"/>
                </a:moveTo>
                <a:cubicBezTo>
                  <a:pt x="423040" y="116927"/>
                  <a:pt x="215461" y="233855"/>
                  <a:pt x="110358" y="425669"/>
                </a:cubicBezTo>
                <a:cubicBezTo>
                  <a:pt x="5255" y="617483"/>
                  <a:pt x="2627" y="884183"/>
                  <a:pt x="0" y="1150883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6" name="Group 235"/>
          <p:cNvGrpSpPr/>
          <p:nvPr/>
        </p:nvGrpSpPr>
        <p:grpSpPr>
          <a:xfrm flipH="1">
            <a:off x="1493926" y="3738221"/>
            <a:ext cx="465523" cy="723129"/>
            <a:chOff x="1493926" y="3738221"/>
            <a:chExt cx="465523" cy="723129"/>
          </a:xfrm>
        </p:grpSpPr>
        <p:sp>
          <p:nvSpPr>
            <p:cNvPr id="166" name="Oval 165"/>
            <p:cNvSpPr/>
            <p:nvPr/>
          </p:nvSpPr>
          <p:spPr>
            <a:xfrm>
              <a:off x="1877360" y="3738221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8" name="Oval 167"/>
            <p:cNvSpPr/>
            <p:nvPr/>
          </p:nvSpPr>
          <p:spPr>
            <a:xfrm>
              <a:off x="1493926" y="4379261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1534730" y="3757640"/>
              <a:ext cx="359453" cy="65600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71" name="Group 170"/>
          <p:cNvGrpSpPr>
            <a:grpSpLocks noChangeAspect="1"/>
          </p:cNvGrpSpPr>
          <p:nvPr/>
        </p:nvGrpSpPr>
        <p:grpSpPr>
          <a:xfrm>
            <a:off x="2709697" y="3692679"/>
            <a:ext cx="603313" cy="1373164"/>
            <a:chOff x="2196015" y="946114"/>
            <a:chExt cx="1058444" cy="2409060"/>
          </a:xfrm>
        </p:grpSpPr>
        <p:sp>
          <p:nvSpPr>
            <p:cNvPr id="172" name="Oval 171"/>
            <p:cNvSpPr/>
            <p:nvPr/>
          </p:nvSpPr>
          <p:spPr>
            <a:xfrm>
              <a:off x="2626957" y="94611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3" name="Oval 172"/>
            <p:cNvSpPr/>
            <p:nvPr/>
          </p:nvSpPr>
          <p:spPr>
            <a:xfrm>
              <a:off x="2637463" y="166609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4" name="Oval 173"/>
            <p:cNvSpPr/>
            <p:nvPr/>
          </p:nvSpPr>
          <p:spPr>
            <a:xfrm>
              <a:off x="2637463" y="247015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96015" y="172915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6" name="Oval 175"/>
            <p:cNvSpPr/>
            <p:nvPr/>
          </p:nvSpPr>
          <p:spPr>
            <a:xfrm>
              <a:off x="2637463" y="321115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7" name="Oval 176"/>
            <p:cNvSpPr/>
            <p:nvPr/>
          </p:nvSpPr>
          <p:spPr>
            <a:xfrm>
              <a:off x="3110443" y="169762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8" name="Straight Connector 177"/>
            <p:cNvCxnSpPr>
              <a:stCxn id="174" idx="1"/>
              <a:endCxn id="175" idx="4"/>
            </p:cNvCxnSpPr>
            <p:nvPr/>
          </p:nvCxnSpPr>
          <p:spPr>
            <a:xfrm flipH="1" flipV="1">
              <a:off x="2268023" y="1873170"/>
              <a:ext cx="390531" cy="6180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72" idx="2"/>
              <a:endCxn id="175" idx="7"/>
            </p:cNvCxnSpPr>
            <p:nvPr/>
          </p:nvCxnSpPr>
          <p:spPr>
            <a:xfrm flipH="1">
              <a:off x="2318940" y="1018122"/>
              <a:ext cx="308017" cy="73212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72" idx="5"/>
              <a:endCxn id="177" idx="1"/>
            </p:cNvCxnSpPr>
            <p:nvPr/>
          </p:nvCxnSpPr>
          <p:spPr>
            <a:xfrm>
              <a:off x="2749882" y="1069039"/>
              <a:ext cx="381652" cy="64967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73" idx="4"/>
              <a:endCxn id="174" idx="0"/>
            </p:cNvCxnSpPr>
            <p:nvPr/>
          </p:nvCxnSpPr>
          <p:spPr>
            <a:xfrm>
              <a:off x="2709471" y="1810106"/>
              <a:ext cx="0" cy="66005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>
              <a:stCxn id="172" idx="4"/>
              <a:endCxn id="173" idx="0"/>
            </p:cNvCxnSpPr>
            <p:nvPr/>
          </p:nvCxnSpPr>
          <p:spPr>
            <a:xfrm>
              <a:off x="2698965" y="1090130"/>
              <a:ext cx="10506" cy="57596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77" idx="3"/>
              <a:endCxn id="174" idx="7"/>
            </p:cNvCxnSpPr>
            <p:nvPr/>
          </p:nvCxnSpPr>
          <p:spPr>
            <a:xfrm flipH="1">
              <a:off x="2760388" y="1820547"/>
              <a:ext cx="371146" cy="6707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74" idx="4"/>
              <a:endCxn id="176" idx="0"/>
            </p:cNvCxnSpPr>
            <p:nvPr/>
          </p:nvCxnSpPr>
          <p:spPr>
            <a:xfrm>
              <a:off x="2709471" y="2614172"/>
              <a:ext cx="0" cy="5969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7" name="Oval 186"/>
          <p:cNvSpPr/>
          <p:nvPr/>
        </p:nvSpPr>
        <p:spPr>
          <a:xfrm>
            <a:off x="3906582" y="3599875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1" name="Oval 190"/>
          <p:cNvSpPr/>
          <p:nvPr/>
        </p:nvSpPr>
        <p:spPr>
          <a:xfrm>
            <a:off x="3912570" y="4890950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0" name="Freeform 199"/>
          <p:cNvSpPr/>
          <p:nvPr/>
        </p:nvSpPr>
        <p:spPr>
          <a:xfrm>
            <a:off x="3968337" y="3619294"/>
            <a:ext cx="386421" cy="1312006"/>
          </a:xfrm>
          <a:custGeom>
            <a:avLst/>
            <a:gdLst>
              <a:gd name="connsiteX0" fmla="*/ 0 w 677932"/>
              <a:gd name="connsiteY0" fmla="*/ 0 h 2301766"/>
              <a:gd name="connsiteX1" fmla="*/ 677917 w 677932"/>
              <a:gd name="connsiteY1" fmla="*/ 1008993 h 2301766"/>
              <a:gd name="connsiteX2" fmla="*/ 15766 w 677932"/>
              <a:gd name="connsiteY2" fmla="*/ 2301766 h 230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932" h="2301766">
                <a:moveTo>
                  <a:pt x="0" y="0"/>
                </a:moveTo>
                <a:cubicBezTo>
                  <a:pt x="337644" y="312682"/>
                  <a:pt x="675289" y="625365"/>
                  <a:pt x="677917" y="1008993"/>
                </a:cubicBezTo>
                <a:cubicBezTo>
                  <a:pt x="680545" y="1392621"/>
                  <a:pt x="348155" y="1847193"/>
                  <a:pt x="15766" y="2301766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2" name="Oval 201"/>
          <p:cNvSpPr/>
          <p:nvPr/>
        </p:nvSpPr>
        <p:spPr>
          <a:xfrm>
            <a:off x="1541183" y="528499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3" name="Oval 202"/>
          <p:cNvSpPr/>
          <p:nvPr/>
        </p:nvSpPr>
        <p:spPr>
          <a:xfrm>
            <a:off x="1547171" y="5695384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4" name="Oval 203"/>
          <p:cNvSpPr/>
          <p:nvPr/>
        </p:nvSpPr>
        <p:spPr>
          <a:xfrm>
            <a:off x="1547171" y="6153702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5" name="Oval 204"/>
          <p:cNvSpPr/>
          <p:nvPr/>
        </p:nvSpPr>
        <p:spPr>
          <a:xfrm>
            <a:off x="1295546" y="5731331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7" name="Oval 206"/>
          <p:cNvSpPr/>
          <p:nvPr/>
        </p:nvSpPr>
        <p:spPr>
          <a:xfrm>
            <a:off x="1816770" y="5713357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08" name="Straight Connector 207"/>
          <p:cNvCxnSpPr>
            <a:stCxn id="204" idx="1"/>
            <a:endCxn id="205" idx="4"/>
          </p:cNvCxnSpPr>
          <p:nvPr/>
        </p:nvCxnSpPr>
        <p:spPr>
          <a:xfrm flipH="1" flipV="1">
            <a:off x="1336591" y="5813420"/>
            <a:ext cx="222603" cy="3523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202" idx="2"/>
            <a:endCxn id="205" idx="7"/>
          </p:cNvCxnSpPr>
          <p:nvPr/>
        </p:nvCxnSpPr>
        <p:spPr>
          <a:xfrm flipH="1">
            <a:off x="1365613" y="5326043"/>
            <a:ext cx="175570" cy="41731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>
            <a:stCxn id="202" idx="5"/>
            <a:endCxn id="207" idx="1"/>
          </p:cNvCxnSpPr>
          <p:nvPr/>
        </p:nvCxnSpPr>
        <p:spPr>
          <a:xfrm>
            <a:off x="1611250" y="5355065"/>
            <a:ext cx="217542" cy="3703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>
            <a:stCxn id="203" idx="4"/>
            <a:endCxn id="204" idx="0"/>
          </p:cNvCxnSpPr>
          <p:nvPr/>
        </p:nvCxnSpPr>
        <p:spPr>
          <a:xfrm>
            <a:off x="1588216" y="5777473"/>
            <a:ext cx="0" cy="3762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202" idx="4"/>
            <a:endCxn id="203" idx="0"/>
          </p:cNvCxnSpPr>
          <p:nvPr/>
        </p:nvCxnSpPr>
        <p:spPr>
          <a:xfrm>
            <a:off x="1582227" y="5367087"/>
            <a:ext cx="5988" cy="3282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207" idx="3"/>
            <a:endCxn id="204" idx="7"/>
          </p:cNvCxnSpPr>
          <p:nvPr/>
        </p:nvCxnSpPr>
        <p:spPr>
          <a:xfrm flipH="1">
            <a:off x="1617239" y="5783425"/>
            <a:ext cx="211553" cy="38229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" name="Oval 214"/>
          <p:cNvSpPr/>
          <p:nvPr/>
        </p:nvSpPr>
        <p:spPr>
          <a:xfrm>
            <a:off x="3228873" y="5469400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6" name="Oval 215"/>
          <p:cNvSpPr/>
          <p:nvPr/>
        </p:nvSpPr>
        <p:spPr>
          <a:xfrm>
            <a:off x="3228873" y="592771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7" name="Straight Connector 216"/>
          <p:cNvCxnSpPr>
            <a:stCxn id="215" idx="4"/>
            <a:endCxn id="216" idx="0"/>
          </p:cNvCxnSpPr>
          <p:nvPr/>
        </p:nvCxnSpPr>
        <p:spPr>
          <a:xfrm>
            <a:off x="3269918" y="5551489"/>
            <a:ext cx="0" cy="3762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1" name="Group 230"/>
          <p:cNvGrpSpPr/>
          <p:nvPr/>
        </p:nvGrpSpPr>
        <p:grpSpPr>
          <a:xfrm>
            <a:off x="711909" y="3593515"/>
            <a:ext cx="813207" cy="513156"/>
            <a:chOff x="2625315" y="5300264"/>
            <a:chExt cx="813207" cy="513156"/>
          </a:xfrm>
        </p:grpSpPr>
        <p:sp>
          <p:nvSpPr>
            <p:cNvPr id="232" name="Rectangle 231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S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233" name="Straight Arrow Connector 232"/>
            <p:cNvCxnSpPr>
              <a:endCxn id="232" idx="3"/>
            </p:cNvCxnSpPr>
            <p:nvPr/>
          </p:nvCxnSpPr>
          <p:spPr>
            <a:xfrm flipH="1">
              <a:off x="3157874" y="5682454"/>
              <a:ext cx="280648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34" name="Straight Arrow Connector 233"/>
            <p:cNvCxnSpPr>
              <a:endCxn id="232" idx="1"/>
            </p:cNvCxnSpPr>
            <p:nvPr/>
          </p:nvCxnSpPr>
          <p:spPr>
            <a:xfrm>
              <a:off x="2625315" y="5678397"/>
              <a:ext cx="236728" cy="405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35" name="Straight Arrow Connector 234"/>
            <p:cNvCxnSpPr>
              <a:stCxn id="232" idx="0"/>
            </p:cNvCxnSpPr>
            <p:nvPr/>
          </p:nvCxnSpPr>
          <p:spPr>
            <a:xfrm flipH="1" flipV="1">
              <a:off x="3009958" y="5300264"/>
              <a:ext cx="1" cy="251225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47" name="Group 246"/>
          <p:cNvGrpSpPr/>
          <p:nvPr/>
        </p:nvGrpSpPr>
        <p:grpSpPr>
          <a:xfrm>
            <a:off x="3450543" y="3619294"/>
            <a:ext cx="711004" cy="740592"/>
            <a:chOff x="2645413" y="5072828"/>
            <a:chExt cx="711004" cy="740592"/>
          </a:xfrm>
          <a:solidFill>
            <a:srgbClr val="00FF00"/>
          </a:solidFill>
        </p:grpSpPr>
        <p:sp>
          <p:nvSpPr>
            <p:cNvPr id="248" name="Rectangle 247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grpFill/>
            <a:ln>
              <a:solidFill>
                <a:srgbClr val="FF0000"/>
              </a:solidFill>
              <a:prstDash val="dash"/>
              <a:headEnd type="none"/>
              <a:tailEnd type="arrow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P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249" name="Straight Arrow Connector 248"/>
            <p:cNvCxnSpPr>
              <a:endCxn id="248" idx="3"/>
            </p:cNvCxnSpPr>
            <p:nvPr/>
          </p:nvCxnSpPr>
          <p:spPr>
            <a:xfrm flipH="1">
              <a:off x="3157874" y="5682454"/>
              <a:ext cx="198543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50" name="Straight Arrow Connector 249"/>
            <p:cNvCxnSpPr>
              <a:endCxn id="248" idx="1"/>
            </p:cNvCxnSpPr>
            <p:nvPr/>
          </p:nvCxnSpPr>
          <p:spPr>
            <a:xfrm>
              <a:off x="2645413" y="5682454"/>
              <a:ext cx="216630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51" name="Straight Arrow Connector 250"/>
            <p:cNvCxnSpPr/>
            <p:nvPr/>
          </p:nvCxnSpPr>
          <p:spPr>
            <a:xfrm flipH="1" flipV="1">
              <a:off x="2812301" y="5072828"/>
              <a:ext cx="197658" cy="47866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66" name="Group 265"/>
          <p:cNvGrpSpPr/>
          <p:nvPr/>
        </p:nvGrpSpPr>
        <p:grpSpPr>
          <a:xfrm>
            <a:off x="2145579" y="4983754"/>
            <a:ext cx="813207" cy="855445"/>
            <a:chOff x="2625315" y="4957975"/>
            <a:chExt cx="813207" cy="855445"/>
          </a:xfrm>
        </p:grpSpPr>
        <p:sp>
          <p:nvSpPr>
            <p:cNvPr id="267" name="Rectangle 266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S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268" name="Straight Arrow Connector 267"/>
            <p:cNvCxnSpPr>
              <a:endCxn id="267" idx="3"/>
            </p:cNvCxnSpPr>
            <p:nvPr/>
          </p:nvCxnSpPr>
          <p:spPr>
            <a:xfrm flipH="1">
              <a:off x="3157874" y="5682454"/>
              <a:ext cx="280648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69" name="Straight Arrow Connector 268"/>
            <p:cNvCxnSpPr>
              <a:endCxn id="267" idx="1"/>
            </p:cNvCxnSpPr>
            <p:nvPr/>
          </p:nvCxnSpPr>
          <p:spPr>
            <a:xfrm>
              <a:off x="2625315" y="5678397"/>
              <a:ext cx="236728" cy="405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70" name="Straight Arrow Connector 269"/>
            <p:cNvCxnSpPr>
              <a:stCxn id="267" idx="0"/>
            </p:cNvCxnSpPr>
            <p:nvPr/>
          </p:nvCxnSpPr>
          <p:spPr>
            <a:xfrm flipV="1">
              <a:off x="3009959" y="4957975"/>
              <a:ext cx="179474" cy="593514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93" name="Group 392"/>
          <p:cNvGrpSpPr/>
          <p:nvPr/>
        </p:nvGrpSpPr>
        <p:grpSpPr>
          <a:xfrm>
            <a:off x="897983" y="2056329"/>
            <a:ext cx="2912659" cy="1399681"/>
            <a:chOff x="897983" y="2056329"/>
            <a:chExt cx="2912659" cy="1399681"/>
          </a:xfrm>
        </p:grpSpPr>
        <p:sp>
          <p:nvSpPr>
            <p:cNvPr id="126" name="Oval 125"/>
            <p:cNvSpPr/>
            <p:nvPr/>
          </p:nvSpPr>
          <p:spPr>
            <a:xfrm>
              <a:off x="1281417" y="208284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0" name="Oval 129"/>
            <p:cNvSpPr/>
            <p:nvPr/>
          </p:nvSpPr>
          <p:spPr>
            <a:xfrm>
              <a:off x="1287406" y="3373921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0" name="Oval 139"/>
            <p:cNvSpPr/>
            <p:nvPr/>
          </p:nvSpPr>
          <p:spPr>
            <a:xfrm>
              <a:off x="897983" y="272388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938787" y="2102265"/>
              <a:ext cx="359453" cy="65600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938787" y="2785227"/>
              <a:ext cx="386412" cy="647017"/>
            </a:xfrm>
            <a:custGeom>
              <a:avLst/>
              <a:gdLst>
                <a:gd name="connsiteX0" fmla="*/ 677917 w 677917"/>
                <a:gd name="connsiteY0" fmla="*/ 1135118 h 1135118"/>
                <a:gd name="connsiteX1" fmla="*/ 126124 w 677917"/>
                <a:gd name="connsiteY1" fmla="*/ 725214 h 1135118"/>
                <a:gd name="connsiteX2" fmla="*/ 0 w 677917"/>
                <a:gd name="connsiteY2" fmla="*/ 0 h 113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917" h="1135118">
                  <a:moveTo>
                    <a:pt x="677917" y="1135118"/>
                  </a:moveTo>
                  <a:cubicBezTo>
                    <a:pt x="458513" y="1024759"/>
                    <a:pt x="239110" y="914400"/>
                    <a:pt x="126124" y="725214"/>
                  </a:cubicBezTo>
                  <a:cubicBezTo>
                    <a:pt x="13138" y="536028"/>
                    <a:pt x="6569" y="268014"/>
                    <a:pt x="0" y="0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43" name="Group 142"/>
            <p:cNvGrpSpPr>
              <a:grpSpLocks noChangeAspect="1"/>
            </p:cNvGrpSpPr>
            <p:nvPr/>
          </p:nvGrpSpPr>
          <p:grpSpPr>
            <a:xfrm>
              <a:off x="3116829" y="2056329"/>
              <a:ext cx="693813" cy="1373164"/>
              <a:chOff x="2196015" y="946114"/>
              <a:chExt cx="1217216" cy="2409060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2626957" y="94611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2637463" y="166609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2637463" y="247015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2196015" y="17291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2637463" y="3211158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3110443" y="169762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50" name="Straight Connector 149"/>
              <p:cNvCxnSpPr>
                <a:stCxn id="146" idx="1"/>
                <a:endCxn id="147" idx="4"/>
              </p:cNvCxnSpPr>
              <p:nvPr/>
            </p:nvCxnSpPr>
            <p:spPr>
              <a:xfrm flipH="1" flipV="1">
                <a:off x="2268023" y="1873170"/>
                <a:ext cx="390531" cy="61807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>
                <a:stCxn id="144" idx="2"/>
                <a:endCxn id="147" idx="7"/>
              </p:cNvCxnSpPr>
              <p:nvPr/>
            </p:nvCxnSpPr>
            <p:spPr>
              <a:xfrm flipH="1">
                <a:off x="2318940" y="1018122"/>
                <a:ext cx="308017" cy="7321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>
                <a:stCxn id="144" idx="5"/>
                <a:endCxn id="149" idx="1"/>
              </p:cNvCxnSpPr>
              <p:nvPr/>
            </p:nvCxnSpPr>
            <p:spPr>
              <a:xfrm>
                <a:off x="2749882" y="1069039"/>
                <a:ext cx="381652" cy="64967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>
                <a:stCxn id="145" idx="4"/>
                <a:endCxn id="146" idx="0"/>
              </p:cNvCxnSpPr>
              <p:nvPr/>
            </p:nvCxnSpPr>
            <p:spPr>
              <a:xfrm>
                <a:off x="2709471" y="1810106"/>
                <a:ext cx="0" cy="66005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>
                <a:stCxn id="144" idx="4"/>
                <a:endCxn id="145" idx="0"/>
              </p:cNvCxnSpPr>
              <p:nvPr/>
            </p:nvCxnSpPr>
            <p:spPr>
              <a:xfrm>
                <a:off x="2698965" y="1090130"/>
                <a:ext cx="10506" cy="5759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>
                <a:stCxn id="149" idx="3"/>
                <a:endCxn id="146" idx="7"/>
              </p:cNvCxnSpPr>
              <p:nvPr/>
            </p:nvCxnSpPr>
            <p:spPr>
              <a:xfrm flipH="1">
                <a:off x="2760388" y="1820547"/>
                <a:ext cx="371146" cy="6707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>
                <a:stCxn id="146" idx="4"/>
                <a:endCxn id="148" idx="0"/>
              </p:cNvCxnSpPr>
              <p:nvPr/>
            </p:nvCxnSpPr>
            <p:spPr>
              <a:xfrm>
                <a:off x="2709471" y="2614172"/>
                <a:ext cx="0" cy="59698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7" name="Freeform 156"/>
              <p:cNvSpPr/>
              <p:nvPr/>
            </p:nvSpPr>
            <p:spPr>
              <a:xfrm>
                <a:off x="2735299" y="980182"/>
                <a:ext cx="677932" cy="2301766"/>
              </a:xfrm>
              <a:custGeom>
                <a:avLst/>
                <a:gdLst>
                  <a:gd name="connsiteX0" fmla="*/ 0 w 677932"/>
                  <a:gd name="connsiteY0" fmla="*/ 0 h 2301766"/>
                  <a:gd name="connsiteX1" fmla="*/ 677917 w 677932"/>
                  <a:gd name="connsiteY1" fmla="*/ 1008993 h 2301766"/>
                  <a:gd name="connsiteX2" fmla="*/ 15766 w 677932"/>
                  <a:gd name="connsiteY2" fmla="*/ 2301766 h 2301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32" h="2301766">
                    <a:moveTo>
                      <a:pt x="0" y="0"/>
                    </a:moveTo>
                    <a:cubicBezTo>
                      <a:pt x="337644" y="312682"/>
                      <a:pt x="675289" y="625365"/>
                      <a:pt x="677917" y="1008993"/>
                    </a:cubicBezTo>
                    <a:cubicBezTo>
                      <a:pt x="680545" y="1392621"/>
                      <a:pt x="348155" y="1847193"/>
                      <a:pt x="15766" y="2301766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278" name="Group 277"/>
            <p:cNvGrpSpPr/>
            <p:nvPr/>
          </p:nvGrpSpPr>
          <p:grpSpPr>
            <a:xfrm>
              <a:off x="1738918" y="2525732"/>
              <a:ext cx="1128631" cy="510379"/>
              <a:chOff x="2430059" y="5303041"/>
              <a:chExt cx="1128631" cy="510379"/>
            </a:xfrm>
            <a:solidFill>
              <a:srgbClr val="00FF00"/>
            </a:solidFill>
          </p:grpSpPr>
          <p:sp>
            <p:nvSpPr>
              <p:cNvPr id="279" name="Rectangle 278"/>
              <p:cNvSpPr/>
              <p:nvPr/>
            </p:nvSpPr>
            <p:spPr>
              <a:xfrm>
                <a:off x="2862043" y="5551489"/>
                <a:ext cx="295831" cy="261931"/>
              </a:xfrm>
              <a:prstGeom prst="rect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none"/>
                <a:tailEnd type="arrow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 smtClean="0">
                    <a:solidFill>
                      <a:schemeClr val="tx1"/>
                    </a:solidFill>
                  </a:rPr>
                  <a:t>P</a:t>
                </a:r>
                <a:endParaRPr lang="en-CA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0" name="Straight Arrow Connector 279"/>
              <p:cNvCxnSpPr>
                <a:endCxn id="279" idx="3"/>
              </p:cNvCxnSpPr>
              <p:nvPr/>
            </p:nvCxnSpPr>
            <p:spPr>
              <a:xfrm flipH="1">
                <a:off x="3157874" y="5682454"/>
                <a:ext cx="400816" cy="1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81" name="Straight Arrow Connector 280"/>
              <p:cNvCxnSpPr>
                <a:endCxn id="279" idx="1"/>
              </p:cNvCxnSpPr>
              <p:nvPr/>
            </p:nvCxnSpPr>
            <p:spPr>
              <a:xfrm>
                <a:off x="2430059" y="5682454"/>
                <a:ext cx="431984" cy="1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82" name="Straight Arrow Connector 281"/>
              <p:cNvCxnSpPr/>
              <p:nvPr/>
            </p:nvCxnSpPr>
            <p:spPr>
              <a:xfrm flipV="1">
                <a:off x="3009959" y="5303041"/>
                <a:ext cx="18888" cy="248449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</p:grpSp>
      </p:grpSp>
      <p:cxnSp>
        <p:nvCxnSpPr>
          <p:cNvPr id="290" name="Straight Connector 289"/>
          <p:cNvCxnSpPr/>
          <p:nvPr/>
        </p:nvCxnSpPr>
        <p:spPr>
          <a:xfrm>
            <a:off x="4540469" y="819807"/>
            <a:ext cx="0" cy="5415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9" name="Group 388"/>
          <p:cNvGrpSpPr/>
          <p:nvPr/>
        </p:nvGrpSpPr>
        <p:grpSpPr>
          <a:xfrm>
            <a:off x="5382538" y="1978284"/>
            <a:ext cx="764301" cy="1373164"/>
            <a:chOff x="7512076" y="2027307"/>
            <a:chExt cx="764301" cy="1373164"/>
          </a:xfrm>
        </p:grpSpPr>
        <p:grpSp>
          <p:nvGrpSpPr>
            <p:cNvPr id="387" name="Group 386"/>
            <p:cNvGrpSpPr/>
            <p:nvPr/>
          </p:nvGrpSpPr>
          <p:grpSpPr>
            <a:xfrm>
              <a:off x="7512076" y="2038033"/>
              <a:ext cx="428393" cy="1329979"/>
              <a:chOff x="5454218" y="2073243"/>
              <a:chExt cx="428393" cy="1329979"/>
            </a:xfrm>
          </p:grpSpPr>
          <p:sp>
            <p:nvSpPr>
              <p:cNvPr id="311" name="Oval 310"/>
              <p:cNvSpPr/>
              <p:nvPr/>
            </p:nvSpPr>
            <p:spPr>
              <a:xfrm>
                <a:off x="5454218" y="2694864"/>
                <a:ext cx="82089" cy="8208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2" name="Freeform 311"/>
              <p:cNvSpPr/>
              <p:nvPr/>
            </p:nvSpPr>
            <p:spPr>
              <a:xfrm>
                <a:off x="5523158" y="2073243"/>
                <a:ext cx="359453" cy="656003"/>
              </a:xfrm>
              <a:custGeom>
                <a:avLst/>
                <a:gdLst>
                  <a:gd name="connsiteX0" fmla="*/ 630620 w 630620"/>
                  <a:gd name="connsiteY0" fmla="*/ 0 h 1150883"/>
                  <a:gd name="connsiteX1" fmla="*/ 110358 w 630620"/>
                  <a:gd name="connsiteY1" fmla="*/ 425669 h 1150883"/>
                  <a:gd name="connsiteX2" fmla="*/ 0 w 630620"/>
                  <a:gd name="connsiteY2" fmla="*/ 1150883 h 1150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0620" h="1150883">
                    <a:moveTo>
                      <a:pt x="630620" y="0"/>
                    </a:moveTo>
                    <a:cubicBezTo>
                      <a:pt x="423040" y="116927"/>
                      <a:pt x="215461" y="233855"/>
                      <a:pt x="110358" y="425669"/>
                    </a:cubicBezTo>
                    <a:cubicBezTo>
                      <a:pt x="5255" y="617483"/>
                      <a:pt x="2627" y="884183"/>
                      <a:pt x="0" y="1150883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3" name="Freeform 312"/>
              <p:cNvSpPr/>
              <p:nvPr/>
            </p:nvSpPr>
            <p:spPr>
              <a:xfrm>
                <a:off x="5495022" y="2756205"/>
                <a:ext cx="386412" cy="647017"/>
              </a:xfrm>
              <a:custGeom>
                <a:avLst/>
                <a:gdLst>
                  <a:gd name="connsiteX0" fmla="*/ 677917 w 677917"/>
                  <a:gd name="connsiteY0" fmla="*/ 1135118 h 1135118"/>
                  <a:gd name="connsiteX1" fmla="*/ 126124 w 677917"/>
                  <a:gd name="connsiteY1" fmla="*/ 725214 h 1135118"/>
                  <a:gd name="connsiteX2" fmla="*/ 0 w 677917"/>
                  <a:gd name="connsiteY2" fmla="*/ 0 h 113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17" h="1135118">
                    <a:moveTo>
                      <a:pt x="677917" y="1135118"/>
                    </a:moveTo>
                    <a:cubicBezTo>
                      <a:pt x="458513" y="1024759"/>
                      <a:pt x="239110" y="914400"/>
                      <a:pt x="126124" y="725214"/>
                    </a:cubicBezTo>
                    <a:cubicBezTo>
                      <a:pt x="13138" y="536028"/>
                      <a:pt x="6569" y="268014"/>
                      <a:pt x="0" y="0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314" name="Group 313"/>
            <p:cNvGrpSpPr>
              <a:grpSpLocks noChangeAspect="1"/>
            </p:cNvGrpSpPr>
            <p:nvPr/>
          </p:nvGrpSpPr>
          <p:grpSpPr>
            <a:xfrm>
              <a:off x="7673064" y="2027307"/>
              <a:ext cx="603313" cy="1373164"/>
              <a:chOff x="2196015" y="946114"/>
              <a:chExt cx="1058444" cy="2409060"/>
            </a:xfrm>
          </p:grpSpPr>
          <p:sp>
            <p:nvSpPr>
              <p:cNvPr id="315" name="Oval 314"/>
              <p:cNvSpPr/>
              <p:nvPr/>
            </p:nvSpPr>
            <p:spPr>
              <a:xfrm>
                <a:off x="2626957" y="94611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2637463" y="166609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7" name="Oval 316"/>
              <p:cNvSpPr/>
              <p:nvPr/>
            </p:nvSpPr>
            <p:spPr>
              <a:xfrm>
                <a:off x="2637463" y="247015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2196015" y="17291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19" name="Oval 318"/>
              <p:cNvSpPr/>
              <p:nvPr/>
            </p:nvSpPr>
            <p:spPr>
              <a:xfrm>
                <a:off x="2637463" y="3211158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20" name="Oval 319"/>
              <p:cNvSpPr/>
              <p:nvPr/>
            </p:nvSpPr>
            <p:spPr>
              <a:xfrm>
                <a:off x="3110443" y="169762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321" name="Straight Connector 320"/>
              <p:cNvCxnSpPr>
                <a:stCxn id="317" idx="1"/>
                <a:endCxn id="318" idx="4"/>
              </p:cNvCxnSpPr>
              <p:nvPr/>
            </p:nvCxnSpPr>
            <p:spPr>
              <a:xfrm flipH="1" flipV="1">
                <a:off x="2268023" y="1873170"/>
                <a:ext cx="390531" cy="61807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>
                <a:stCxn id="315" idx="2"/>
                <a:endCxn id="318" idx="7"/>
              </p:cNvCxnSpPr>
              <p:nvPr/>
            </p:nvCxnSpPr>
            <p:spPr>
              <a:xfrm flipH="1">
                <a:off x="2318940" y="1018122"/>
                <a:ext cx="308017" cy="7321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>
                <a:stCxn id="315" idx="5"/>
                <a:endCxn id="320" idx="1"/>
              </p:cNvCxnSpPr>
              <p:nvPr/>
            </p:nvCxnSpPr>
            <p:spPr>
              <a:xfrm>
                <a:off x="2749882" y="1069039"/>
                <a:ext cx="381652" cy="64967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>
                <a:stCxn id="316" idx="4"/>
                <a:endCxn id="317" idx="0"/>
              </p:cNvCxnSpPr>
              <p:nvPr/>
            </p:nvCxnSpPr>
            <p:spPr>
              <a:xfrm>
                <a:off x="2709471" y="1810106"/>
                <a:ext cx="0" cy="66005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>
                <a:stCxn id="315" idx="4"/>
                <a:endCxn id="316" idx="0"/>
              </p:cNvCxnSpPr>
              <p:nvPr/>
            </p:nvCxnSpPr>
            <p:spPr>
              <a:xfrm>
                <a:off x="2698965" y="1090130"/>
                <a:ext cx="10506" cy="5759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>
                <a:stCxn id="320" idx="3"/>
                <a:endCxn id="317" idx="7"/>
              </p:cNvCxnSpPr>
              <p:nvPr/>
            </p:nvCxnSpPr>
            <p:spPr>
              <a:xfrm flipH="1">
                <a:off x="2760388" y="1820547"/>
                <a:ext cx="371146" cy="6707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>
                <a:stCxn id="317" idx="4"/>
                <a:endCxn id="319" idx="0"/>
              </p:cNvCxnSpPr>
              <p:nvPr/>
            </p:nvCxnSpPr>
            <p:spPr>
              <a:xfrm>
                <a:off x="2709471" y="2614172"/>
                <a:ext cx="0" cy="59698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2" name="Group 391"/>
          <p:cNvGrpSpPr/>
          <p:nvPr/>
        </p:nvGrpSpPr>
        <p:grpSpPr>
          <a:xfrm>
            <a:off x="4868036" y="4973039"/>
            <a:ext cx="1723618" cy="1213070"/>
            <a:chOff x="4792066" y="3250785"/>
            <a:chExt cx="1723618" cy="1213070"/>
          </a:xfrm>
        </p:grpSpPr>
        <p:sp>
          <p:nvSpPr>
            <p:cNvPr id="329" name="Oval 328"/>
            <p:cNvSpPr/>
            <p:nvPr/>
          </p:nvSpPr>
          <p:spPr>
            <a:xfrm>
              <a:off x="5175500" y="374072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0" name="Oval 329"/>
            <p:cNvSpPr/>
            <p:nvPr/>
          </p:nvSpPr>
          <p:spPr>
            <a:xfrm>
              <a:off x="4792066" y="438176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1" name="Freeform 330"/>
            <p:cNvSpPr/>
            <p:nvPr/>
          </p:nvSpPr>
          <p:spPr>
            <a:xfrm>
              <a:off x="4832870" y="3760145"/>
              <a:ext cx="359453" cy="65600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332" name="Group 331"/>
            <p:cNvGrpSpPr/>
            <p:nvPr/>
          </p:nvGrpSpPr>
          <p:grpSpPr>
            <a:xfrm flipH="1">
              <a:off x="6050161" y="3709199"/>
              <a:ext cx="465523" cy="723129"/>
              <a:chOff x="1493926" y="3738221"/>
              <a:chExt cx="465523" cy="723129"/>
            </a:xfrm>
          </p:grpSpPr>
          <p:sp>
            <p:nvSpPr>
              <p:cNvPr id="333" name="Oval 332"/>
              <p:cNvSpPr/>
              <p:nvPr/>
            </p:nvSpPr>
            <p:spPr>
              <a:xfrm>
                <a:off x="1877360" y="3738221"/>
                <a:ext cx="82089" cy="8208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1493926" y="4379261"/>
                <a:ext cx="82089" cy="8208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5" name="Freeform 334"/>
              <p:cNvSpPr/>
              <p:nvPr/>
            </p:nvSpPr>
            <p:spPr>
              <a:xfrm>
                <a:off x="1534730" y="3757640"/>
                <a:ext cx="359453" cy="656003"/>
              </a:xfrm>
              <a:custGeom>
                <a:avLst/>
                <a:gdLst>
                  <a:gd name="connsiteX0" fmla="*/ 630620 w 630620"/>
                  <a:gd name="connsiteY0" fmla="*/ 0 h 1150883"/>
                  <a:gd name="connsiteX1" fmla="*/ 110358 w 630620"/>
                  <a:gd name="connsiteY1" fmla="*/ 425669 h 1150883"/>
                  <a:gd name="connsiteX2" fmla="*/ 0 w 630620"/>
                  <a:gd name="connsiteY2" fmla="*/ 1150883 h 1150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0620" h="1150883">
                    <a:moveTo>
                      <a:pt x="630620" y="0"/>
                    </a:moveTo>
                    <a:cubicBezTo>
                      <a:pt x="423040" y="116927"/>
                      <a:pt x="215461" y="233855"/>
                      <a:pt x="110358" y="425669"/>
                    </a:cubicBezTo>
                    <a:cubicBezTo>
                      <a:pt x="5255" y="617483"/>
                      <a:pt x="2627" y="884183"/>
                      <a:pt x="0" y="1150883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367" name="Group 366"/>
            <p:cNvGrpSpPr/>
            <p:nvPr/>
          </p:nvGrpSpPr>
          <p:grpSpPr>
            <a:xfrm>
              <a:off x="5268144" y="3250785"/>
              <a:ext cx="813207" cy="826864"/>
              <a:chOff x="2625315" y="4986556"/>
              <a:chExt cx="813207" cy="826864"/>
            </a:xfrm>
          </p:grpSpPr>
          <p:sp>
            <p:nvSpPr>
              <p:cNvPr id="368" name="Rectangle 367"/>
              <p:cNvSpPr/>
              <p:nvPr/>
            </p:nvSpPr>
            <p:spPr>
              <a:xfrm>
                <a:off x="2862043" y="5551489"/>
                <a:ext cx="295831" cy="261931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dirty="0" smtClean="0">
                    <a:solidFill>
                      <a:schemeClr val="tx1"/>
                    </a:solidFill>
                  </a:rPr>
                  <a:t>S</a:t>
                </a:r>
                <a:endParaRPr lang="en-CA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9" name="Straight Arrow Connector 368"/>
              <p:cNvCxnSpPr>
                <a:endCxn id="368" idx="3"/>
              </p:cNvCxnSpPr>
              <p:nvPr/>
            </p:nvCxnSpPr>
            <p:spPr>
              <a:xfrm flipH="1">
                <a:off x="3157874" y="5682454"/>
                <a:ext cx="280648" cy="1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370" name="Straight Arrow Connector 369"/>
              <p:cNvCxnSpPr>
                <a:endCxn id="368" idx="1"/>
              </p:cNvCxnSpPr>
              <p:nvPr/>
            </p:nvCxnSpPr>
            <p:spPr>
              <a:xfrm>
                <a:off x="2625315" y="5678397"/>
                <a:ext cx="236728" cy="4058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371" name="Straight Arrow Connector 370"/>
              <p:cNvCxnSpPr>
                <a:stCxn id="368" idx="0"/>
              </p:cNvCxnSpPr>
              <p:nvPr/>
            </p:nvCxnSpPr>
            <p:spPr>
              <a:xfrm flipH="1" flipV="1">
                <a:off x="2824727" y="4986556"/>
                <a:ext cx="185232" cy="564933"/>
              </a:xfrm>
              <a:prstGeom prst="straightConnector1">
                <a:avLst/>
              </a:prstGeom>
              <a:grpFill/>
              <a:ln>
                <a:solidFill>
                  <a:srgbClr val="FF0000"/>
                </a:solidFill>
                <a:prstDash val="dash"/>
                <a:headEnd type="triangle" w="lg" len="med"/>
                <a:tailEnd type="none" w="lg" len="lg"/>
              </a:ln>
              <a:effectLst>
                <a:outerShdw blurRad="38100" dist="30000" dir="5400000" rotWithShape="0">
                  <a:srgbClr val="FF0000">
                    <a:alpha val="45000"/>
                  </a:srgbClr>
                </a:outerShdw>
              </a:effectLst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</p:cxnSp>
        </p:grpSp>
      </p:grpSp>
      <p:grpSp>
        <p:nvGrpSpPr>
          <p:cNvPr id="424" name="Group 423"/>
          <p:cNvGrpSpPr/>
          <p:nvPr/>
        </p:nvGrpSpPr>
        <p:grpSpPr>
          <a:xfrm>
            <a:off x="7137134" y="5371751"/>
            <a:ext cx="603313" cy="950793"/>
            <a:chOff x="6975084" y="5429626"/>
            <a:chExt cx="603313" cy="950793"/>
          </a:xfrm>
        </p:grpSpPr>
        <p:sp>
          <p:nvSpPr>
            <p:cNvPr id="353" name="Oval 352"/>
            <p:cNvSpPr/>
            <p:nvPr/>
          </p:nvSpPr>
          <p:spPr>
            <a:xfrm>
              <a:off x="7220721" y="5429626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4" name="Oval 353"/>
            <p:cNvSpPr/>
            <p:nvPr/>
          </p:nvSpPr>
          <p:spPr>
            <a:xfrm>
              <a:off x="7226709" y="5840012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5" name="Oval 354"/>
            <p:cNvSpPr/>
            <p:nvPr/>
          </p:nvSpPr>
          <p:spPr>
            <a:xfrm>
              <a:off x="7226709" y="6298330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6" name="Oval 355"/>
            <p:cNvSpPr/>
            <p:nvPr/>
          </p:nvSpPr>
          <p:spPr>
            <a:xfrm>
              <a:off x="6975084" y="5875959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7" name="Oval 356"/>
            <p:cNvSpPr/>
            <p:nvPr/>
          </p:nvSpPr>
          <p:spPr>
            <a:xfrm>
              <a:off x="7496308" y="5857985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58" name="Straight Connector 357"/>
            <p:cNvCxnSpPr>
              <a:stCxn id="355" idx="1"/>
              <a:endCxn id="356" idx="4"/>
            </p:cNvCxnSpPr>
            <p:nvPr/>
          </p:nvCxnSpPr>
          <p:spPr>
            <a:xfrm flipH="1" flipV="1">
              <a:off x="7016129" y="5958048"/>
              <a:ext cx="222603" cy="35230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>
              <a:stCxn id="353" idx="2"/>
              <a:endCxn id="356" idx="7"/>
            </p:cNvCxnSpPr>
            <p:nvPr/>
          </p:nvCxnSpPr>
          <p:spPr>
            <a:xfrm flipH="1">
              <a:off x="7045151" y="5470671"/>
              <a:ext cx="175570" cy="4173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>
              <a:stCxn id="353" idx="5"/>
              <a:endCxn id="357" idx="1"/>
            </p:cNvCxnSpPr>
            <p:nvPr/>
          </p:nvCxnSpPr>
          <p:spPr>
            <a:xfrm>
              <a:off x="7290788" y="5499693"/>
              <a:ext cx="217542" cy="37031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>
              <a:stCxn id="354" idx="4"/>
              <a:endCxn id="355" idx="0"/>
            </p:cNvCxnSpPr>
            <p:nvPr/>
          </p:nvCxnSpPr>
          <p:spPr>
            <a:xfrm>
              <a:off x="7267754" y="5922101"/>
              <a:ext cx="0" cy="3762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>
              <a:stCxn id="353" idx="4"/>
              <a:endCxn id="354" idx="0"/>
            </p:cNvCxnSpPr>
            <p:nvPr/>
          </p:nvCxnSpPr>
          <p:spPr>
            <a:xfrm>
              <a:off x="7261765" y="5511715"/>
              <a:ext cx="5988" cy="32829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>
              <a:stCxn id="357" idx="3"/>
              <a:endCxn id="355" idx="7"/>
            </p:cNvCxnSpPr>
            <p:nvPr/>
          </p:nvCxnSpPr>
          <p:spPr>
            <a:xfrm flipH="1">
              <a:off x="7296777" y="5928053"/>
              <a:ext cx="211553" cy="38229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4" name="Oval 363"/>
          <p:cNvSpPr/>
          <p:nvPr/>
        </p:nvSpPr>
        <p:spPr>
          <a:xfrm>
            <a:off x="8769511" y="5614028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5" name="Oval 364"/>
          <p:cNvSpPr/>
          <p:nvPr/>
        </p:nvSpPr>
        <p:spPr>
          <a:xfrm>
            <a:off x="8769511" y="6072346"/>
            <a:ext cx="82089" cy="8208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66" name="Straight Connector 365"/>
          <p:cNvCxnSpPr>
            <a:stCxn id="364" idx="4"/>
            <a:endCxn id="365" idx="0"/>
          </p:cNvCxnSpPr>
          <p:nvPr/>
        </p:nvCxnSpPr>
        <p:spPr>
          <a:xfrm>
            <a:off x="8810556" y="5696117"/>
            <a:ext cx="0" cy="37622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7" name="Group 376"/>
          <p:cNvGrpSpPr/>
          <p:nvPr/>
        </p:nvGrpSpPr>
        <p:grpSpPr>
          <a:xfrm>
            <a:off x="7610523" y="4890950"/>
            <a:ext cx="1027801" cy="1092877"/>
            <a:chOff x="2410721" y="4720543"/>
            <a:chExt cx="1027801" cy="1092877"/>
          </a:xfrm>
        </p:grpSpPr>
        <p:sp>
          <p:nvSpPr>
            <p:cNvPr id="378" name="Rectangle 377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S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379" name="Straight Arrow Connector 378"/>
            <p:cNvCxnSpPr>
              <a:endCxn id="378" idx="3"/>
            </p:cNvCxnSpPr>
            <p:nvPr/>
          </p:nvCxnSpPr>
          <p:spPr>
            <a:xfrm flipH="1">
              <a:off x="3157874" y="5682454"/>
              <a:ext cx="280648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0" name="Straight Arrow Connector 379"/>
            <p:cNvCxnSpPr>
              <a:endCxn id="378" idx="1"/>
            </p:cNvCxnSpPr>
            <p:nvPr/>
          </p:nvCxnSpPr>
          <p:spPr>
            <a:xfrm>
              <a:off x="2625315" y="5678397"/>
              <a:ext cx="236728" cy="405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1" name="Straight Arrow Connector 380"/>
            <p:cNvCxnSpPr>
              <a:stCxn id="378" idx="0"/>
            </p:cNvCxnSpPr>
            <p:nvPr/>
          </p:nvCxnSpPr>
          <p:spPr>
            <a:xfrm flipH="1" flipV="1">
              <a:off x="2410721" y="4720543"/>
              <a:ext cx="599238" cy="830946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82" name="Group 381"/>
          <p:cNvGrpSpPr/>
          <p:nvPr/>
        </p:nvGrpSpPr>
        <p:grpSpPr>
          <a:xfrm>
            <a:off x="6295153" y="2496710"/>
            <a:ext cx="1128631" cy="510379"/>
            <a:chOff x="2430059" y="5303041"/>
            <a:chExt cx="1128631" cy="510379"/>
          </a:xfrm>
          <a:solidFill>
            <a:srgbClr val="00FF00"/>
          </a:solidFill>
        </p:grpSpPr>
        <p:sp>
          <p:nvSpPr>
            <p:cNvPr id="383" name="Rectangle 382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grpFill/>
            <a:ln>
              <a:solidFill>
                <a:srgbClr val="FF0000"/>
              </a:solidFill>
              <a:prstDash val="dash"/>
              <a:headEnd type="none"/>
              <a:tailEnd type="arrow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P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384" name="Straight Arrow Connector 383"/>
            <p:cNvCxnSpPr>
              <a:endCxn id="383" idx="3"/>
            </p:cNvCxnSpPr>
            <p:nvPr/>
          </p:nvCxnSpPr>
          <p:spPr>
            <a:xfrm flipH="1">
              <a:off x="3157874" y="5682454"/>
              <a:ext cx="400816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5" name="Straight Arrow Connector 384"/>
            <p:cNvCxnSpPr>
              <a:endCxn id="383" idx="1"/>
            </p:cNvCxnSpPr>
            <p:nvPr/>
          </p:nvCxnSpPr>
          <p:spPr>
            <a:xfrm>
              <a:off x="2430059" y="5682454"/>
              <a:ext cx="431984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6" name="Straight Arrow Connector 385"/>
            <p:cNvCxnSpPr/>
            <p:nvPr/>
          </p:nvCxnSpPr>
          <p:spPr>
            <a:xfrm flipV="1">
              <a:off x="3009959" y="5303041"/>
              <a:ext cx="18888" cy="248449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90" name="Group 389"/>
          <p:cNvGrpSpPr/>
          <p:nvPr/>
        </p:nvGrpSpPr>
        <p:grpSpPr>
          <a:xfrm>
            <a:off x="7550181" y="2041801"/>
            <a:ext cx="446763" cy="1373164"/>
            <a:chOff x="5710327" y="2053824"/>
            <a:chExt cx="446763" cy="1373164"/>
          </a:xfrm>
        </p:grpSpPr>
        <p:sp>
          <p:nvSpPr>
            <p:cNvPr id="309" name="Oval 308"/>
            <p:cNvSpPr/>
            <p:nvPr/>
          </p:nvSpPr>
          <p:spPr>
            <a:xfrm>
              <a:off x="5710327" y="2053824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0" name="Oval 309"/>
            <p:cNvSpPr/>
            <p:nvPr/>
          </p:nvSpPr>
          <p:spPr>
            <a:xfrm>
              <a:off x="5716316" y="3344899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8" name="Freeform 387"/>
            <p:cNvSpPr/>
            <p:nvPr/>
          </p:nvSpPr>
          <p:spPr>
            <a:xfrm>
              <a:off x="5770669" y="2068352"/>
              <a:ext cx="386421" cy="1312006"/>
            </a:xfrm>
            <a:custGeom>
              <a:avLst/>
              <a:gdLst>
                <a:gd name="connsiteX0" fmla="*/ 0 w 677932"/>
                <a:gd name="connsiteY0" fmla="*/ 0 h 2301766"/>
                <a:gd name="connsiteX1" fmla="*/ 677917 w 677932"/>
                <a:gd name="connsiteY1" fmla="*/ 1008993 h 2301766"/>
                <a:gd name="connsiteX2" fmla="*/ 15766 w 677932"/>
                <a:gd name="connsiteY2" fmla="*/ 2301766 h 2301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932" h="2301766">
                  <a:moveTo>
                    <a:pt x="0" y="0"/>
                  </a:moveTo>
                  <a:cubicBezTo>
                    <a:pt x="337644" y="312682"/>
                    <a:pt x="675289" y="625365"/>
                    <a:pt x="677917" y="1008993"/>
                  </a:cubicBezTo>
                  <a:cubicBezTo>
                    <a:pt x="680545" y="1392621"/>
                    <a:pt x="348155" y="1847193"/>
                    <a:pt x="15766" y="2301766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20" name="Group 419"/>
          <p:cNvGrpSpPr/>
          <p:nvPr/>
        </p:nvGrpSpPr>
        <p:grpSpPr>
          <a:xfrm>
            <a:off x="4966086" y="3414965"/>
            <a:ext cx="471512" cy="1373164"/>
            <a:chOff x="4718331" y="3229263"/>
            <a:chExt cx="471512" cy="1373164"/>
          </a:xfrm>
        </p:grpSpPr>
        <p:sp>
          <p:nvSpPr>
            <p:cNvPr id="395" name="Oval 394"/>
            <p:cNvSpPr/>
            <p:nvPr/>
          </p:nvSpPr>
          <p:spPr>
            <a:xfrm>
              <a:off x="5101765" y="3229263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6" name="Oval 395"/>
            <p:cNvSpPr/>
            <p:nvPr/>
          </p:nvSpPr>
          <p:spPr>
            <a:xfrm>
              <a:off x="5107754" y="4520338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7" name="Oval 396"/>
            <p:cNvSpPr/>
            <p:nvPr/>
          </p:nvSpPr>
          <p:spPr>
            <a:xfrm>
              <a:off x="4718331" y="3870303"/>
              <a:ext cx="82089" cy="820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8" name="Freeform 397"/>
            <p:cNvSpPr/>
            <p:nvPr/>
          </p:nvSpPr>
          <p:spPr>
            <a:xfrm>
              <a:off x="4759135" y="3248682"/>
              <a:ext cx="359453" cy="656003"/>
            </a:xfrm>
            <a:custGeom>
              <a:avLst/>
              <a:gdLst>
                <a:gd name="connsiteX0" fmla="*/ 630620 w 630620"/>
                <a:gd name="connsiteY0" fmla="*/ 0 h 1150883"/>
                <a:gd name="connsiteX1" fmla="*/ 110358 w 630620"/>
                <a:gd name="connsiteY1" fmla="*/ 425669 h 1150883"/>
                <a:gd name="connsiteX2" fmla="*/ 0 w 630620"/>
                <a:gd name="connsiteY2" fmla="*/ 1150883 h 1150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0620" h="1150883">
                  <a:moveTo>
                    <a:pt x="630620" y="0"/>
                  </a:moveTo>
                  <a:cubicBezTo>
                    <a:pt x="423040" y="116927"/>
                    <a:pt x="215461" y="233855"/>
                    <a:pt x="110358" y="425669"/>
                  </a:cubicBezTo>
                  <a:cubicBezTo>
                    <a:pt x="5255" y="617483"/>
                    <a:pt x="2627" y="884183"/>
                    <a:pt x="0" y="1150883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9" name="Freeform 398"/>
            <p:cNvSpPr/>
            <p:nvPr/>
          </p:nvSpPr>
          <p:spPr>
            <a:xfrm>
              <a:off x="4759135" y="3931644"/>
              <a:ext cx="386412" cy="647017"/>
            </a:xfrm>
            <a:custGeom>
              <a:avLst/>
              <a:gdLst>
                <a:gd name="connsiteX0" fmla="*/ 677917 w 677917"/>
                <a:gd name="connsiteY0" fmla="*/ 1135118 h 1135118"/>
                <a:gd name="connsiteX1" fmla="*/ 126124 w 677917"/>
                <a:gd name="connsiteY1" fmla="*/ 725214 h 1135118"/>
                <a:gd name="connsiteX2" fmla="*/ 0 w 677917"/>
                <a:gd name="connsiteY2" fmla="*/ 0 h 113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7917" h="1135118">
                  <a:moveTo>
                    <a:pt x="677917" y="1135118"/>
                  </a:moveTo>
                  <a:cubicBezTo>
                    <a:pt x="458513" y="1024759"/>
                    <a:pt x="239110" y="914400"/>
                    <a:pt x="126124" y="725214"/>
                  </a:cubicBezTo>
                  <a:cubicBezTo>
                    <a:pt x="13138" y="536028"/>
                    <a:pt x="6569" y="268014"/>
                    <a:pt x="0" y="0"/>
                  </a:cubicBezTo>
                </a:path>
              </a:pathLst>
            </a:cu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00" name="Group 399"/>
          <p:cNvGrpSpPr>
            <a:grpSpLocks noChangeAspect="1"/>
          </p:cNvGrpSpPr>
          <p:nvPr/>
        </p:nvGrpSpPr>
        <p:grpSpPr>
          <a:xfrm>
            <a:off x="6867119" y="3542338"/>
            <a:ext cx="603313" cy="1373164"/>
            <a:chOff x="2196015" y="946114"/>
            <a:chExt cx="1058444" cy="2409060"/>
          </a:xfrm>
        </p:grpSpPr>
        <p:sp>
          <p:nvSpPr>
            <p:cNvPr id="406" name="Oval 405"/>
            <p:cNvSpPr/>
            <p:nvPr/>
          </p:nvSpPr>
          <p:spPr>
            <a:xfrm>
              <a:off x="2626957" y="94611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7" name="Oval 406"/>
            <p:cNvSpPr/>
            <p:nvPr/>
          </p:nvSpPr>
          <p:spPr>
            <a:xfrm>
              <a:off x="2637463" y="166609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8" name="Oval 407"/>
            <p:cNvSpPr/>
            <p:nvPr/>
          </p:nvSpPr>
          <p:spPr>
            <a:xfrm>
              <a:off x="2637463" y="247015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9" name="Oval 408"/>
            <p:cNvSpPr/>
            <p:nvPr/>
          </p:nvSpPr>
          <p:spPr>
            <a:xfrm>
              <a:off x="2196015" y="172915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0" name="Oval 409"/>
            <p:cNvSpPr/>
            <p:nvPr/>
          </p:nvSpPr>
          <p:spPr>
            <a:xfrm>
              <a:off x="2637463" y="321115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1" name="Oval 410"/>
            <p:cNvSpPr/>
            <p:nvPr/>
          </p:nvSpPr>
          <p:spPr>
            <a:xfrm>
              <a:off x="3110443" y="169762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12" name="Straight Connector 411"/>
            <p:cNvCxnSpPr>
              <a:stCxn id="408" idx="1"/>
              <a:endCxn id="409" idx="4"/>
            </p:cNvCxnSpPr>
            <p:nvPr/>
          </p:nvCxnSpPr>
          <p:spPr>
            <a:xfrm flipH="1" flipV="1">
              <a:off x="2268023" y="1873170"/>
              <a:ext cx="390531" cy="6180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>
              <a:stCxn id="406" idx="2"/>
              <a:endCxn id="409" idx="7"/>
            </p:cNvCxnSpPr>
            <p:nvPr/>
          </p:nvCxnSpPr>
          <p:spPr>
            <a:xfrm flipH="1">
              <a:off x="2318940" y="1018122"/>
              <a:ext cx="308017" cy="73212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>
              <a:stCxn id="406" idx="5"/>
              <a:endCxn id="411" idx="1"/>
            </p:cNvCxnSpPr>
            <p:nvPr/>
          </p:nvCxnSpPr>
          <p:spPr>
            <a:xfrm>
              <a:off x="2749882" y="1069039"/>
              <a:ext cx="381652" cy="64967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>
              <a:stCxn id="407" idx="4"/>
              <a:endCxn id="408" idx="0"/>
            </p:cNvCxnSpPr>
            <p:nvPr/>
          </p:nvCxnSpPr>
          <p:spPr>
            <a:xfrm>
              <a:off x="2709471" y="1810106"/>
              <a:ext cx="0" cy="66005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>
              <a:stCxn id="406" idx="4"/>
              <a:endCxn id="407" idx="0"/>
            </p:cNvCxnSpPr>
            <p:nvPr/>
          </p:nvCxnSpPr>
          <p:spPr>
            <a:xfrm>
              <a:off x="2698965" y="1090130"/>
              <a:ext cx="10506" cy="57596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>
              <a:stCxn id="411" idx="3"/>
              <a:endCxn id="408" idx="7"/>
            </p:cNvCxnSpPr>
            <p:nvPr/>
          </p:nvCxnSpPr>
          <p:spPr>
            <a:xfrm flipH="1">
              <a:off x="2760388" y="1820547"/>
              <a:ext cx="371146" cy="6707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>
              <a:stCxn id="408" idx="4"/>
              <a:endCxn id="410" idx="0"/>
            </p:cNvCxnSpPr>
            <p:nvPr/>
          </p:nvCxnSpPr>
          <p:spPr>
            <a:xfrm>
              <a:off x="2709471" y="2614172"/>
              <a:ext cx="0" cy="59698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1" name="Group 400"/>
          <p:cNvGrpSpPr/>
          <p:nvPr/>
        </p:nvGrpSpPr>
        <p:grpSpPr>
          <a:xfrm>
            <a:off x="5559266" y="3456010"/>
            <a:ext cx="1128631" cy="726518"/>
            <a:chOff x="2430059" y="5086902"/>
            <a:chExt cx="1128631" cy="726518"/>
          </a:xfrm>
          <a:solidFill>
            <a:srgbClr val="00FF00"/>
          </a:solidFill>
        </p:grpSpPr>
        <p:sp>
          <p:nvSpPr>
            <p:cNvPr id="402" name="Rectangle 401"/>
            <p:cNvSpPr/>
            <p:nvPr/>
          </p:nvSpPr>
          <p:spPr>
            <a:xfrm>
              <a:off x="2862043" y="5551489"/>
              <a:ext cx="295831" cy="261931"/>
            </a:xfrm>
            <a:prstGeom prst="rect">
              <a:avLst/>
            </a:prstGeom>
            <a:grpFill/>
            <a:ln>
              <a:solidFill>
                <a:srgbClr val="FF0000"/>
              </a:solidFill>
              <a:prstDash val="dash"/>
              <a:headEnd type="none"/>
              <a:tailEnd type="arrow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dirty="0" smtClean="0">
                  <a:solidFill>
                    <a:schemeClr val="tx1"/>
                  </a:solidFill>
                </a:rPr>
                <a:t>P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403" name="Straight Arrow Connector 402"/>
            <p:cNvCxnSpPr>
              <a:endCxn id="402" idx="3"/>
            </p:cNvCxnSpPr>
            <p:nvPr/>
          </p:nvCxnSpPr>
          <p:spPr>
            <a:xfrm flipH="1">
              <a:off x="3157874" y="5682454"/>
              <a:ext cx="400816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04" name="Straight Arrow Connector 403"/>
            <p:cNvCxnSpPr>
              <a:endCxn id="402" idx="1"/>
            </p:cNvCxnSpPr>
            <p:nvPr/>
          </p:nvCxnSpPr>
          <p:spPr>
            <a:xfrm>
              <a:off x="2430059" y="5682454"/>
              <a:ext cx="431984" cy="1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 flipH="1" flipV="1">
              <a:off x="2862043" y="5086902"/>
              <a:ext cx="147916" cy="464589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prstDash val="dash"/>
              <a:headEnd type="triangle" w="lg" len="med"/>
              <a:tailEnd type="none" w="lg" len="lg"/>
            </a:ln>
            <a:effectLst>
              <a:outerShdw blurRad="38100" dist="30000" dir="5400000" rotWithShape="0">
                <a:srgbClr val="FF0000">
                  <a:alpha val="45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425" name="Rectangle 424"/>
          <p:cNvSpPr/>
          <p:nvPr/>
        </p:nvSpPr>
        <p:spPr>
          <a:xfrm>
            <a:off x="235831" y="917099"/>
            <a:ext cx="4304638" cy="5405445"/>
          </a:xfrm>
          <a:prstGeom prst="rect">
            <a:avLst/>
          </a:prstGeom>
          <a:solidFill>
            <a:schemeClr val="lt1">
              <a:alpha val="79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14" name="Group 213"/>
          <p:cNvGrpSpPr/>
          <p:nvPr/>
        </p:nvGrpSpPr>
        <p:grpSpPr>
          <a:xfrm>
            <a:off x="6174323" y="702386"/>
            <a:ext cx="1065861" cy="1801834"/>
            <a:chOff x="1720021" y="732433"/>
            <a:chExt cx="1065861" cy="1801834"/>
          </a:xfrm>
        </p:grpSpPr>
        <p:grpSp>
          <p:nvGrpSpPr>
            <p:cNvPr id="218" name="Group 217"/>
            <p:cNvGrpSpPr>
              <a:grpSpLocks noChangeAspect="1"/>
            </p:cNvGrpSpPr>
            <p:nvPr/>
          </p:nvGrpSpPr>
          <p:grpSpPr>
            <a:xfrm>
              <a:off x="1954272" y="946121"/>
              <a:ext cx="831610" cy="1373164"/>
              <a:chOff x="1954265" y="946114"/>
              <a:chExt cx="1458966" cy="2409060"/>
            </a:xfrm>
          </p:grpSpPr>
          <p:sp>
            <p:nvSpPr>
              <p:cNvPr id="226" name="Oval 225"/>
              <p:cNvSpPr/>
              <p:nvPr/>
            </p:nvSpPr>
            <p:spPr>
              <a:xfrm>
                <a:off x="2626957" y="94611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2637463" y="1666090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2637463" y="247015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2196015" y="17291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2637463" y="3211158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3110443" y="1697622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238" name="Straight Connector 237"/>
              <p:cNvCxnSpPr>
                <a:stCxn id="228" idx="1"/>
                <a:endCxn id="229" idx="4"/>
              </p:cNvCxnSpPr>
              <p:nvPr/>
            </p:nvCxnSpPr>
            <p:spPr>
              <a:xfrm flipH="1" flipV="1">
                <a:off x="2268023" y="1873170"/>
                <a:ext cx="390531" cy="61807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>
                <a:stCxn id="226" idx="2"/>
                <a:endCxn id="229" idx="7"/>
              </p:cNvCxnSpPr>
              <p:nvPr/>
            </p:nvCxnSpPr>
            <p:spPr>
              <a:xfrm flipH="1">
                <a:off x="2318940" y="1018122"/>
                <a:ext cx="308017" cy="7321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>
                <a:stCxn id="226" idx="5"/>
                <a:endCxn id="237" idx="1"/>
              </p:cNvCxnSpPr>
              <p:nvPr/>
            </p:nvCxnSpPr>
            <p:spPr>
              <a:xfrm>
                <a:off x="2749882" y="1069039"/>
                <a:ext cx="381652" cy="64967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>
                <a:stCxn id="227" idx="4"/>
                <a:endCxn id="228" idx="0"/>
              </p:cNvCxnSpPr>
              <p:nvPr/>
            </p:nvCxnSpPr>
            <p:spPr>
              <a:xfrm>
                <a:off x="2709471" y="1810106"/>
                <a:ext cx="0" cy="66005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>
                <a:stCxn id="226" idx="4"/>
                <a:endCxn id="227" idx="0"/>
              </p:cNvCxnSpPr>
              <p:nvPr/>
            </p:nvCxnSpPr>
            <p:spPr>
              <a:xfrm>
                <a:off x="2698965" y="1090130"/>
                <a:ext cx="10506" cy="5759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>
                <a:stCxn id="237" idx="3"/>
                <a:endCxn id="228" idx="7"/>
              </p:cNvCxnSpPr>
              <p:nvPr/>
            </p:nvCxnSpPr>
            <p:spPr>
              <a:xfrm flipH="1">
                <a:off x="2760388" y="1820547"/>
                <a:ext cx="371146" cy="6707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>
                <a:stCxn id="228" idx="4"/>
                <a:endCxn id="230" idx="0"/>
              </p:cNvCxnSpPr>
              <p:nvPr/>
            </p:nvCxnSpPr>
            <p:spPr>
              <a:xfrm>
                <a:off x="2709471" y="2614172"/>
                <a:ext cx="0" cy="59698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5" name="Freeform 244"/>
              <p:cNvSpPr/>
              <p:nvPr/>
            </p:nvSpPr>
            <p:spPr>
              <a:xfrm>
                <a:off x="2735299" y="980182"/>
                <a:ext cx="677932" cy="2301766"/>
              </a:xfrm>
              <a:custGeom>
                <a:avLst/>
                <a:gdLst>
                  <a:gd name="connsiteX0" fmla="*/ 0 w 677932"/>
                  <a:gd name="connsiteY0" fmla="*/ 0 h 2301766"/>
                  <a:gd name="connsiteX1" fmla="*/ 677917 w 677932"/>
                  <a:gd name="connsiteY1" fmla="*/ 1008993 h 2301766"/>
                  <a:gd name="connsiteX2" fmla="*/ 15766 w 677932"/>
                  <a:gd name="connsiteY2" fmla="*/ 2301766 h 2301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32" h="2301766">
                    <a:moveTo>
                      <a:pt x="0" y="0"/>
                    </a:moveTo>
                    <a:cubicBezTo>
                      <a:pt x="337644" y="312682"/>
                      <a:pt x="675289" y="625365"/>
                      <a:pt x="677917" y="1008993"/>
                    </a:cubicBezTo>
                    <a:cubicBezTo>
                      <a:pt x="680545" y="1392621"/>
                      <a:pt x="348155" y="1847193"/>
                      <a:pt x="15766" y="2301766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1954265" y="207074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52" name="Freeform 251"/>
              <p:cNvSpPr/>
              <p:nvPr/>
            </p:nvSpPr>
            <p:spPr>
              <a:xfrm>
                <a:off x="2025851" y="980182"/>
                <a:ext cx="630620" cy="1150883"/>
              </a:xfrm>
              <a:custGeom>
                <a:avLst/>
                <a:gdLst>
                  <a:gd name="connsiteX0" fmla="*/ 630620 w 630620"/>
                  <a:gd name="connsiteY0" fmla="*/ 0 h 1150883"/>
                  <a:gd name="connsiteX1" fmla="*/ 110358 w 630620"/>
                  <a:gd name="connsiteY1" fmla="*/ 425669 h 1150883"/>
                  <a:gd name="connsiteX2" fmla="*/ 0 w 630620"/>
                  <a:gd name="connsiteY2" fmla="*/ 1150883 h 1150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0620" h="1150883">
                    <a:moveTo>
                      <a:pt x="630620" y="0"/>
                    </a:moveTo>
                    <a:cubicBezTo>
                      <a:pt x="423040" y="116927"/>
                      <a:pt x="215461" y="233855"/>
                      <a:pt x="110358" y="425669"/>
                    </a:cubicBezTo>
                    <a:cubicBezTo>
                      <a:pt x="5255" y="617483"/>
                      <a:pt x="2627" y="884183"/>
                      <a:pt x="0" y="1150883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53" name="Freeform 252"/>
              <p:cNvSpPr/>
              <p:nvPr/>
            </p:nvSpPr>
            <p:spPr>
              <a:xfrm>
                <a:off x="2025851" y="2178361"/>
                <a:ext cx="677917" cy="1135118"/>
              </a:xfrm>
              <a:custGeom>
                <a:avLst/>
                <a:gdLst>
                  <a:gd name="connsiteX0" fmla="*/ 677917 w 677917"/>
                  <a:gd name="connsiteY0" fmla="*/ 1135118 h 1135118"/>
                  <a:gd name="connsiteX1" fmla="*/ 126124 w 677917"/>
                  <a:gd name="connsiteY1" fmla="*/ 725214 h 1135118"/>
                  <a:gd name="connsiteX2" fmla="*/ 0 w 677917"/>
                  <a:gd name="connsiteY2" fmla="*/ 0 h 113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7917" h="1135118">
                    <a:moveTo>
                      <a:pt x="677917" y="1135118"/>
                    </a:moveTo>
                    <a:cubicBezTo>
                      <a:pt x="458513" y="1024759"/>
                      <a:pt x="239110" y="914400"/>
                      <a:pt x="126124" y="725214"/>
                    </a:cubicBezTo>
                    <a:cubicBezTo>
                      <a:pt x="13138" y="536028"/>
                      <a:pt x="6569" y="268014"/>
                      <a:pt x="0" y="0"/>
                    </a:cubicBezTo>
                  </a:path>
                </a:pathLst>
              </a:cu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219" name="Rectangle 218"/>
            <p:cNvSpPr/>
            <p:nvPr/>
          </p:nvSpPr>
          <p:spPr>
            <a:xfrm>
              <a:off x="2071916" y="73243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baseline="-25000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085245" y="216493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baseline="-25000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720021" y="1421983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baseline="-25000" dirty="0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100426" y="128189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baseline="-25000" dirty="0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325233" y="1268100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baseline="-25000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524019" y="1398711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baseline="-25000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131511" y="1739659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3037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(1/2)-Balanced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be a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2-tree,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 denote the free points of the arm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. Initially,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CA" sz="2000" dirty="0"/>
              <a:t>⌈</a:t>
            </a:r>
            <a:r>
              <a:rPr lang="en-CA" sz="2000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CA" sz="2000" dirty="0" smtClean="0"/>
              <a:t>⌉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marL="0" indent="0">
              <a:buNone/>
            </a:pP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    f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CA" sz="2000" dirty="0"/>
              <a:t>⌈</a:t>
            </a:r>
            <a:r>
              <a:rPr lang="en-CA" sz="2000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CA" sz="2000" dirty="0"/>
              <a:t>⌉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1 (if there is an edge (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s,t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 in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CA" sz="2000" i="1" u="sng" dirty="0" smtClean="0">
                <a:latin typeface="Times New Roman" pitchFamily="18" charset="0"/>
                <a:cs typeface="Times New Roman" pitchFamily="18" charset="0"/>
              </a:rPr>
              <a:t>Claim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Given a rectangle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err="1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s,H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7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7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800" i="1" dirty="0" err="1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one can construct a (1/2)-balanced representation of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inside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lie on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, respectively.</a:t>
            </a:r>
          </a:p>
          <a:p>
            <a:endParaRPr lang="en-CA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2504062" y="3529492"/>
            <a:ext cx="4351291" cy="2034214"/>
            <a:chOff x="2504062" y="3553830"/>
            <a:chExt cx="4351291" cy="2034214"/>
          </a:xfrm>
        </p:grpSpPr>
        <p:sp>
          <p:nvSpPr>
            <p:cNvPr id="16" name="Rectangle 15"/>
            <p:cNvSpPr/>
            <p:nvPr/>
          </p:nvSpPr>
          <p:spPr>
            <a:xfrm>
              <a:off x="5410451" y="3553830"/>
              <a:ext cx="3593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err="1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i="1" baseline="-25000" dirty="0" err="1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CA" dirty="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504062" y="3640353"/>
              <a:ext cx="4351291" cy="1947691"/>
              <a:chOff x="618950" y="3485605"/>
              <a:chExt cx="4351291" cy="194769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618950" y="3714531"/>
                <a:ext cx="471440" cy="1138562"/>
                <a:chOff x="1491147" y="3805871"/>
                <a:chExt cx="471440" cy="1138562"/>
              </a:xfrm>
            </p:grpSpPr>
            <p:sp>
              <p:nvSpPr>
                <p:cNvPr id="3" name="Freeform 2"/>
                <p:cNvSpPr/>
                <p:nvPr/>
              </p:nvSpPr>
              <p:spPr>
                <a:xfrm>
                  <a:off x="1491147" y="3882682"/>
                  <a:ext cx="295450" cy="998807"/>
                </a:xfrm>
                <a:custGeom>
                  <a:avLst/>
                  <a:gdLst>
                    <a:gd name="connsiteX0" fmla="*/ 295450 w 295450"/>
                    <a:gd name="connsiteY0" fmla="*/ 998807 h 998807"/>
                    <a:gd name="connsiteX1" fmla="*/ 28 w 295450"/>
                    <a:gd name="connsiteY1" fmla="*/ 422031 h 998807"/>
                    <a:gd name="connsiteX2" fmla="*/ 281382 w 295450"/>
                    <a:gd name="connsiteY2" fmla="*/ 0 h 9988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95450" h="998807">
                      <a:moveTo>
                        <a:pt x="295450" y="998807"/>
                      </a:moveTo>
                      <a:cubicBezTo>
                        <a:pt x="148911" y="793653"/>
                        <a:pt x="2373" y="588499"/>
                        <a:pt x="28" y="422031"/>
                      </a:cubicBezTo>
                      <a:cubicBezTo>
                        <a:pt x="-2317" y="255563"/>
                        <a:pt x="139532" y="127781"/>
                        <a:pt x="281382" y="0"/>
                      </a:cubicBezTo>
                    </a:path>
                  </a:pathLst>
                </a:custGeom>
                <a:ln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06" name="Freeform 205"/>
                <p:cNvSpPr/>
                <p:nvPr/>
              </p:nvSpPr>
              <p:spPr>
                <a:xfrm rot="5400000">
                  <a:off x="1303694" y="4227600"/>
                  <a:ext cx="1008613" cy="309172"/>
                </a:xfrm>
                <a:custGeom>
                  <a:avLst/>
                  <a:gdLst>
                    <a:gd name="connsiteX0" fmla="*/ 59515 w 1008613"/>
                    <a:gd name="connsiteY0" fmla="*/ 95362 h 309172"/>
                    <a:gd name="connsiteX1" fmla="*/ 478615 w 1008613"/>
                    <a:gd name="connsiteY1" fmla="*/ 112 h 309172"/>
                    <a:gd name="connsiteX2" fmla="*/ 1002490 w 1008613"/>
                    <a:gd name="connsiteY2" fmla="*/ 114412 h 309172"/>
                    <a:gd name="connsiteX3" fmla="*/ 735790 w 1008613"/>
                    <a:gd name="connsiteY3" fmla="*/ 295387 h 309172"/>
                    <a:gd name="connsiteX4" fmla="*/ 297640 w 1008613"/>
                    <a:gd name="connsiteY4" fmla="*/ 285862 h 309172"/>
                    <a:gd name="connsiteX5" fmla="*/ 30940 w 1008613"/>
                    <a:gd name="connsiteY5" fmla="*/ 200137 h 309172"/>
                    <a:gd name="connsiteX6" fmla="*/ 59515 w 1008613"/>
                    <a:gd name="connsiteY6" fmla="*/ 95362 h 309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8613" h="309172">
                      <a:moveTo>
                        <a:pt x="59515" y="95362"/>
                      </a:moveTo>
                      <a:cubicBezTo>
                        <a:pt x="134128" y="62024"/>
                        <a:pt x="321453" y="-3063"/>
                        <a:pt x="478615" y="112"/>
                      </a:cubicBezTo>
                      <a:cubicBezTo>
                        <a:pt x="635777" y="3287"/>
                        <a:pt x="959628" y="65199"/>
                        <a:pt x="1002490" y="114412"/>
                      </a:cubicBezTo>
                      <a:cubicBezTo>
                        <a:pt x="1045353" y="163625"/>
                        <a:pt x="853265" y="266812"/>
                        <a:pt x="735790" y="295387"/>
                      </a:cubicBezTo>
                      <a:cubicBezTo>
                        <a:pt x="618315" y="323962"/>
                        <a:pt x="415115" y="301737"/>
                        <a:pt x="297640" y="285862"/>
                      </a:cubicBezTo>
                      <a:cubicBezTo>
                        <a:pt x="180165" y="269987"/>
                        <a:pt x="75390" y="225537"/>
                        <a:pt x="30940" y="200137"/>
                      </a:cubicBezTo>
                      <a:cubicBezTo>
                        <a:pt x="-13510" y="174737"/>
                        <a:pt x="-15098" y="128700"/>
                        <a:pt x="59515" y="95362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1750060" y="4800417"/>
                  <a:ext cx="144016" cy="144016"/>
                </a:xfrm>
                <a:prstGeom prst="ellipse">
                  <a:avLst/>
                </a:prstGeom>
                <a:solidFill>
                  <a:srgbClr val="2308E8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8" name="Oval 217"/>
                <p:cNvSpPr/>
                <p:nvPr/>
              </p:nvSpPr>
              <p:spPr>
                <a:xfrm>
                  <a:off x="1750060" y="3805871"/>
                  <a:ext cx="144016" cy="14401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</p:grpSp>
          <p:grpSp>
            <p:nvGrpSpPr>
              <p:cNvPr id="219" name="Group 218"/>
              <p:cNvGrpSpPr/>
              <p:nvPr/>
            </p:nvGrpSpPr>
            <p:grpSpPr>
              <a:xfrm>
                <a:off x="1892565" y="3714531"/>
                <a:ext cx="309172" cy="1138562"/>
                <a:chOff x="1653415" y="3805871"/>
                <a:chExt cx="309172" cy="1138562"/>
              </a:xfrm>
            </p:grpSpPr>
            <p:sp>
              <p:nvSpPr>
                <p:cNvPr id="221" name="Freeform 220"/>
                <p:cNvSpPr/>
                <p:nvPr/>
              </p:nvSpPr>
              <p:spPr>
                <a:xfrm rot="5400000">
                  <a:off x="1303694" y="4227600"/>
                  <a:ext cx="1008613" cy="309172"/>
                </a:xfrm>
                <a:custGeom>
                  <a:avLst/>
                  <a:gdLst>
                    <a:gd name="connsiteX0" fmla="*/ 59515 w 1008613"/>
                    <a:gd name="connsiteY0" fmla="*/ 95362 h 309172"/>
                    <a:gd name="connsiteX1" fmla="*/ 478615 w 1008613"/>
                    <a:gd name="connsiteY1" fmla="*/ 112 h 309172"/>
                    <a:gd name="connsiteX2" fmla="*/ 1002490 w 1008613"/>
                    <a:gd name="connsiteY2" fmla="*/ 114412 h 309172"/>
                    <a:gd name="connsiteX3" fmla="*/ 735790 w 1008613"/>
                    <a:gd name="connsiteY3" fmla="*/ 295387 h 309172"/>
                    <a:gd name="connsiteX4" fmla="*/ 297640 w 1008613"/>
                    <a:gd name="connsiteY4" fmla="*/ 285862 h 309172"/>
                    <a:gd name="connsiteX5" fmla="*/ 30940 w 1008613"/>
                    <a:gd name="connsiteY5" fmla="*/ 200137 h 309172"/>
                    <a:gd name="connsiteX6" fmla="*/ 59515 w 1008613"/>
                    <a:gd name="connsiteY6" fmla="*/ 95362 h 309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8613" h="309172">
                      <a:moveTo>
                        <a:pt x="59515" y="95362"/>
                      </a:moveTo>
                      <a:cubicBezTo>
                        <a:pt x="134128" y="62024"/>
                        <a:pt x="321453" y="-3063"/>
                        <a:pt x="478615" y="112"/>
                      </a:cubicBezTo>
                      <a:cubicBezTo>
                        <a:pt x="635777" y="3287"/>
                        <a:pt x="959628" y="65199"/>
                        <a:pt x="1002490" y="114412"/>
                      </a:cubicBezTo>
                      <a:cubicBezTo>
                        <a:pt x="1045353" y="163625"/>
                        <a:pt x="853265" y="266812"/>
                        <a:pt x="735790" y="295387"/>
                      </a:cubicBezTo>
                      <a:cubicBezTo>
                        <a:pt x="618315" y="323962"/>
                        <a:pt x="415115" y="301737"/>
                        <a:pt x="297640" y="285862"/>
                      </a:cubicBezTo>
                      <a:cubicBezTo>
                        <a:pt x="180165" y="269987"/>
                        <a:pt x="75390" y="225537"/>
                        <a:pt x="30940" y="200137"/>
                      </a:cubicBezTo>
                      <a:cubicBezTo>
                        <a:pt x="-13510" y="174737"/>
                        <a:pt x="-15098" y="128700"/>
                        <a:pt x="59515" y="95362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2" name="Oval 221"/>
                <p:cNvSpPr/>
                <p:nvPr/>
              </p:nvSpPr>
              <p:spPr>
                <a:xfrm>
                  <a:off x="1750060" y="4800417"/>
                  <a:ext cx="144016" cy="144016"/>
                </a:xfrm>
                <a:prstGeom prst="ellipse">
                  <a:avLst/>
                </a:prstGeom>
                <a:solidFill>
                  <a:srgbClr val="2308E8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3" name="Oval 222"/>
                <p:cNvSpPr/>
                <p:nvPr/>
              </p:nvSpPr>
              <p:spPr>
                <a:xfrm>
                  <a:off x="1750060" y="3805871"/>
                  <a:ext cx="144016" cy="14401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</p:grpSp>
          <p:sp>
            <p:nvSpPr>
              <p:cNvPr id="6" name="Right Arrow 5"/>
              <p:cNvSpPr/>
              <p:nvPr/>
            </p:nvSpPr>
            <p:spPr>
              <a:xfrm>
                <a:off x="1360820" y="4071014"/>
                <a:ext cx="299169" cy="33217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738448" y="4853093"/>
                <a:ext cx="351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CA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871461" y="4853093"/>
                <a:ext cx="351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en-CA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404381" y="3964898"/>
                <a:ext cx="914400" cy="914400"/>
              </a:xfrm>
              <a:prstGeom prst="rect">
                <a:avLst/>
              </a:prstGeom>
              <a:grpFill/>
              <a:ln w="25400">
                <a:solidFill>
                  <a:schemeClr val="bg1">
                    <a:lumMod val="50000"/>
                  </a:schemeClr>
                </a:solidFill>
                <a:prstDash val="solid"/>
                <a:headEnd type="triangle" w="lg" len="med"/>
                <a:tailEnd type="none" w="lg" len="lg"/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CA" i="1" dirty="0"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087627" y="3780232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CA" dirty="0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3087627" y="4694632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CA" dirty="0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4318781" y="4680536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CA" dirty="0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4318781" y="3765759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CA" dirty="0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653771" y="3485605"/>
                <a:ext cx="27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en-CA" dirty="0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771048" y="3526255"/>
                <a:ext cx="27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en-CA" dirty="0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647086" y="4580829"/>
                <a:ext cx="2487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CA" dirty="0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1784246" y="4578481"/>
                <a:ext cx="2487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CA" dirty="0"/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3404381" y="3714531"/>
                <a:ext cx="787791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8" name="Rectangle 237"/>
              <p:cNvSpPr/>
              <p:nvPr/>
            </p:nvSpPr>
            <p:spPr>
              <a:xfrm>
                <a:off x="2728233" y="4237101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CA" i="1" baseline="-25000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CA" dirty="0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3673068" y="5063964"/>
                <a:ext cx="3305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CA" i="1" baseline="-25000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lang="en-CA" dirty="0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4606039" y="4237432"/>
                <a:ext cx="3642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CA" i="1" baseline="-25000" dirty="0" smtClean="0">
                    <a:latin typeface="Times New Roman" pitchFamily="18" charset="0"/>
                    <a:cs typeface="Times New Roman" pitchFamily="18" charset="0"/>
                  </a:rPr>
                  <a:t>u</a:t>
                </a:r>
                <a:endParaRPr lang="en-CA" dirty="0"/>
              </a:p>
            </p:txBody>
          </p:sp>
          <p:cxnSp>
            <p:nvCxnSpPr>
              <p:cNvPr id="241" name="Straight Arrow Connector 240"/>
              <p:cNvCxnSpPr/>
              <p:nvPr/>
            </p:nvCxnSpPr>
            <p:spPr>
              <a:xfrm>
                <a:off x="3029789" y="4150224"/>
                <a:ext cx="0" cy="5588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2" name="Straight Arrow Connector 241"/>
              <p:cNvCxnSpPr/>
              <p:nvPr/>
            </p:nvCxnSpPr>
            <p:spPr>
              <a:xfrm>
                <a:off x="3467685" y="5166814"/>
                <a:ext cx="787791" cy="0"/>
              </a:xfrm>
              <a:prstGeom prst="straightConnector1">
                <a:avLst/>
              </a:prstGeom>
              <a:ln>
                <a:headEnd type="arrow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3" name="Straight Arrow Connector 242"/>
              <p:cNvCxnSpPr/>
              <p:nvPr/>
            </p:nvCxnSpPr>
            <p:spPr>
              <a:xfrm>
                <a:off x="4638166" y="4192427"/>
                <a:ext cx="0" cy="558853"/>
              </a:xfrm>
              <a:prstGeom prst="straightConnector1">
                <a:avLst/>
              </a:prstGeom>
              <a:ln>
                <a:headEnd type="arrow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16480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(1/2)-Balanced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be a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2-tree,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CA" sz="2000" i="1" u="sng" dirty="0" smtClean="0">
                <a:latin typeface="Times New Roman" pitchFamily="18" charset="0"/>
                <a:cs typeface="Times New Roman" pitchFamily="18" charset="0"/>
              </a:rPr>
              <a:t>Claim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Given a rectangle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err="1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s,H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7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7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800" i="1" dirty="0" err="1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one can construct a (1/2)-balanced representation of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inside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lie on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, respectively.</a:t>
            </a:r>
          </a:p>
          <a:p>
            <a:endParaRPr lang="en-CA" sz="2000" dirty="0"/>
          </a:p>
        </p:txBody>
      </p:sp>
      <p:grpSp>
        <p:nvGrpSpPr>
          <p:cNvPr id="219" name="Group 218"/>
          <p:cNvGrpSpPr/>
          <p:nvPr/>
        </p:nvGrpSpPr>
        <p:grpSpPr>
          <a:xfrm>
            <a:off x="953279" y="3330915"/>
            <a:ext cx="144016" cy="1138562"/>
            <a:chOff x="1750060" y="3805871"/>
            <a:chExt cx="144016" cy="1138562"/>
          </a:xfrm>
        </p:grpSpPr>
        <p:sp>
          <p:nvSpPr>
            <p:cNvPr id="222" name="Oval 221"/>
            <p:cNvSpPr/>
            <p:nvPr/>
          </p:nvSpPr>
          <p:spPr>
            <a:xfrm>
              <a:off x="1750060" y="4800417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3" name="Oval 222"/>
            <p:cNvSpPr/>
            <p:nvPr/>
          </p:nvSpPr>
          <p:spPr>
            <a:xfrm>
              <a:off x="1750060" y="3805871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8" name="Rectangle 7"/>
          <p:cNvSpPr/>
          <p:nvPr/>
        </p:nvSpPr>
        <p:spPr>
          <a:xfrm>
            <a:off x="835530" y="446947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1744537" y="3411606"/>
            <a:ext cx="914400" cy="914400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427783" y="32269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CA" dirty="0"/>
          </a:p>
        </p:txBody>
      </p:sp>
      <p:sp>
        <p:nvSpPr>
          <p:cNvPr id="224" name="Rectangle 223"/>
          <p:cNvSpPr/>
          <p:nvPr/>
        </p:nvSpPr>
        <p:spPr>
          <a:xfrm>
            <a:off x="1427783" y="41413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dirty="0"/>
          </a:p>
        </p:txBody>
      </p:sp>
      <p:sp>
        <p:nvSpPr>
          <p:cNvPr id="225" name="Rectangle 224"/>
          <p:cNvSpPr/>
          <p:nvPr/>
        </p:nvSpPr>
        <p:spPr>
          <a:xfrm>
            <a:off x="2658937" y="412724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CA" dirty="0"/>
          </a:p>
        </p:txBody>
      </p:sp>
      <p:sp>
        <p:nvSpPr>
          <p:cNvPr id="226" name="Rectangle 225"/>
          <p:cNvSpPr/>
          <p:nvPr/>
        </p:nvSpPr>
        <p:spPr>
          <a:xfrm>
            <a:off x="2658937" y="321246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24" name="Rectangle 23"/>
          <p:cNvSpPr/>
          <p:nvPr/>
        </p:nvSpPr>
        <p:spPr>
          <a:xfrm>
            <a:off x="4799084" y="3359719"/>
            <a:ext cx="914400" cy="914400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82330" y="2956561"/>
            <a:ext cx="814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CA" dirty="0"/>
          </a:p>
        </p:txBody>
      </p:sp>
      <p:sp>
        <p:nvSpPr>
          <p:cNvPr id="26" name="Rectangle 25"/>
          <p:cNvSpPr/>
          <p:nvPr/>
        </p:nvSpPr>
        <p:spPr>
          <a:xfrm>
            <a:off x="4482330" y="408945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dirty="0"/>
          </a:p>
        </p:txBody>
      </p:sp>
      <p:sp>
        <p:nvSpPr>
          <p:cNvPr id="27" name="Rectangle 26"/>
          <p:cNvSpPr/>
          <p:nvPr/>
        </p:nvSpPr>
        <p:spPr>
          <a:xfrm>
            <a:off x="5713484" y="4075357"/>
            <a:ext cx="776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CA" dirty="0"/>
          </a:p>
          <a:p>
            <a:endParaRPr lang="en-CA" dirty="0"/>
          </a:p>
        </p:txBody>
      </p:sp>
      <p:sp>
        <p:nvSpPr>
          <p:cNvPr id="28" name="Rectangle 27"/>
          <p:cNvSpPr/>
          <p:nvPr/>
        </p:nvSpPr>
        <p:spPr>
          <a:xfrm>
            <a:off x="5713484" y="31605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29" name="Oval 28"/>
          <p:cNvSpPr/>
          <p:nvPr/>
        </p:nvSpPr>
        <p:spPr>
          <a:xfrm>
            <a:off x="5612405" y="4187609"/>
            <a:ext cx="144016" cy="144016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4740208" y="330174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TextBox 31"/>
          <p:cNvSpPr txBox="1"/>
          <p:nvPr/>
        </p:nvSpPr>
        <p:spPr>
          <a:xfrm>
            <a:off x="3363065" y="4671010"/>
            <a:ext cx="4515730" cy="677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Base Case: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consists of two isolated vertices: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t.</a:t>
            </a:r>
            <a:endParaRPr lang="en-C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5117" y="3142639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CA" dirty="0"/>
          </a:p>
        </p:txBody>
      </p:sp>
      <p:sp>
        <p:nvSpPr>
          <p:cNvPr id="38" name="Rectangle 37"/>
          <p:cNvSpPr/>
          <p:nvPr/>
        </p:nvSpPr>
        <p:spPr>
          <a:xfrm>
            <a:off x="748315" y="4194865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t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959019" y="2700997"/>
            <a:ext cx="0" cy="3010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35830" y="917100"/>
            <a:ext cx="8542409" cy="1682409"/>
          </a:xfrm>
          <a:prstGeom prst="rect">
            <a:avLst/>
          </a:prstGeom>
          <a:solidFill>
            <a:schemeClr val="lt1">
              <a:alpha val="7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66258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(1/2)-Balanced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be a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2-tree,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CA" sz="2000" i="1" u="sng" dirty="0" smtClean="0">
                <a:latin typeface="Times New Roman" pitchFamily="18" charset="0"/>
                <a:cs typeface="Times New Roman" pitchFamily="18" charset="0"/>
              </a:rPr>
              <a:t>Claim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: Given a rectangle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s,H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800" i="1" dirty="0" err="1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one can construct a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(1/2)-balanced representation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inside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lie on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, respectively.</a:t>
            </a:r>
          </a:p>
          <a:p>
            <a:endParaRPr lang="en-CA" sz="2000" dirty="0"/>
          </a:p>
        </p:txBody>
      </p:sp>
      <p:sp>
        <p:nvSpPr>
          <p:cNvPr id="8" name="Rectangle 7"/>
          <p:cNvSpPr/>
          <p:nvPr/>
        </p:nvSpPr>
        <p:spPr>
          <a:xfrm>
            <a:off x="666714" y="546830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CA" dirty="0"/>
          </a:p>
        </p:txBody>
      </p:sp>
      <p:grpSp>
        <p:nvGrpSpPr>
          <p:cNvPr id="5" name="Group 4"/>
          <p:cNvGrpSpPr/>
          <p:nvPr/>
        </p:nvGrpSpPr>
        <p:grpSpPr>
          <a:xfrm>
            <a:off x="1666939" y="3451623"/>
            <a:ext cx="1531236" cy="1298205"/>
            <a:chOff x="1427783" y="3634507"/>
            <a:chExt cx="1531236" cy="1298205"/>
          </a:xfrm>
        </p:grpSpPr>
        <p:sp>
          <p:nvSpPr>
            <p:cNvPr id="9" name="Rectangle 8"/>
            <p:cNvSpPr/>
            <p:nvPr/>
          </p:nvSpPr>
          <p:spPr>
            <a:xfrm>
              <a:off x="1744537" y="3833646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CA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27783" y="364898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427783" y="456338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658937" y="454928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2658937" y="3634507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769516" y="4705059"/>
            <a:ext cx="4667736" cy="10618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Series Combination</a:t>
            </a:r>
          </a:p>
          <a:p>
            <a:endParaRPr lang="en-CA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Induction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Draw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\ (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inside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12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respectively.</a:t>
            </a:r>
          </a:p>
        </p:txBody>
      </p:sp>
      <p:grpSp>
        <p:nvGrpSpPr>
          <p:cNvPr id="3" name="Group 2"/>
          <p:cNvGrpSpPr/>
          <p:nvPr/>
        </p:nvGrpSpPr>
        <p:grpSpPr>
          <a:xfrm rot="5400000" flipV="1">
            <a:off x="-688226" y="3682628"/>
            <a:ext cx="2703605" cy="717011"/>
            <a:chOff x="5616661" y="2923801"/>
            <a:chExt cx="2703605" cy="717011"/>
          </a:xfrm>
        </p:grpSpPr>
        <p:sp>
          <p:nvSpPr>
            <p:cNvPr id="31" name="Freeform 30"/>
            <p:cNvSpPr/>
            <p:nvPr/>
          </p:nvSpPr>
          <p:spPr>
            <a:xfrm>
              <a:off x="7024815" y="3331640"/>
              <a:ext cx="1008613" cy="309172"/>
            </a:xfrm>
            <a:custGeom>
              <a:avLst/>
              <a:gdLst>
                <a:gd name="connsiteX0" fmla="*/ 59515 w 1008613"/>
                <a:gd name="connsiteY0" fmla="*/ 95362 h 309172"/>
                <a:gd name="connsiteX1" fmla="*/ 478615 w 1008613"/>
                <a:gd name="connsiteY1" fmla="*/ 112 h 309172"/>
                <a:gd name="connsiteX2" fmla="*/ 1002490 w 1008613"/>
                <a:gd name="connsiteY2" fmla="*/ 114412 h 309172"/>
                <a:gd name="connsiteX3" fmla="*/ 735790 w 1008613"/>
                <a:gd name="connsiteY3" fmla="*/ 295387 h 309172"/>
                <a:gd name="connsiteX4" fmla="*/ 297640 w 1008613"/>
                <a:gd name="connsiteY4" fmla="*/ 285862 h 309172"/>
                <a:gd name="connsiteX5" fmla="*/ 30940 w 1008613"/>
                <a:gd name="connsiteY5" fmla="*/ 200137 h 309172"/>
                <a:gd name="connsiteX6" fmla="*/ 59515 w 1008613"/>
                <a:gd name="connsiteY6" fmla="*/ 95362 h 30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13" h="309172">
                  <a:moveTo>
                    <a:pt x="59515" y="95362"/>
                  </a:moveTo>
                  <a:cubicBezTo>
                    <a:pt x="134128" y="62024"/>
                    <a:pt x="321453" y="-3063"/>
                    <a:pt x="478615" y="112"/>
                  </a:cubicBezTo>
                  <a:cubicBezTo>
                    <a:pt x="635777" y="3287"/>
                    <a:pt x="959628" y="65199"/>
                    <a:pt x="1002490" y="114412"/>
                  </a:cubicBezTo>
                  <a:cubicBezTo>
                    <a:pt x="1045353" y="163625"/>
                    <a:pt x="853265" y="266812"/>
                    <a:pt x="735790" y="295387"/>
                  </a:cubicBezTo>
                  <a:cubicBezTo>
                    <a:pt x="618315" y="323962"/>
                    <a:pt x="415115" y="301737"/>
                    <a:pt x="297640" y="285862"/>
                  </a:cubicBezTo>
                  <a:cubicBezTo>
                    <a:pt x="180165" y="269987"/>
                    <a:pt x="75390" y="225537"/>
                    <a:pt x="30940" y="200137"/>
                  </a:cubicBezTo>
                  <a:cubicBezTo>
                    <a:pt x="-13510" y="174737"/>
                    <a:pt x="-15098" y="128700"/>
                    <a:pt x="59515" y="95362"/>
                  </a:cubicBezTo>
                  <a:close/>
                </a:path>
              </a:pathLst>
            </a:custGeom>
            <a:pattFill prst="pct10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6020061" y="3310885"/>
              <a:ext cx="1008613" cy="309172"/>
            </a:xfrm>
            <a:custGeom>
              <a:avLst/>
              <a:gdLst>
                <a:gd name="connsiteX0" fmla="*/ 59515 w 1008613"/>
                <a:gd name="connsiteY0" fmla="*/ 95362 h 309172"/>
                <a:gd name="connsiteX1" fmla="*/ 478615 w 1008613"/>
                <a:gd name="connsiteY1" fmla="*/ 112 h 309172"/>
                <a:gd name="connsiteX2" fmla="*/ 1002490 w 1008613"/>
                <a:gd name="connsiteY2" fmla="*/ 114412 h 309172"/>
                <a:gd name="connsiteX3" fmla="*/ 735790 w 1008613"/>
                <a:gd name="connsiteY3" fmla="*/ 295387 h 309172"/>
                <a:gd name="connsiteX4" fmla="*/ 297640 w 1008613"/>
                <a:gd name="connsiteY4" fmla="*/ 285862 h 309172"/>
                <a:gd name="connsiteX5" fmla="*/ 30940 w 1008613"/>
                <a:gd name="connsiteY5" fmla="*/ 200137 h 309172"/>
                <a:gd name="connsiteX6" fmla="*/ 59515 w 1008613"/>
                <a:gd name="connsiteY6" fmla="*/ 95362 h 30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13" h="309172">
                  <a:moveTo>
                    <a:pt x="59515" y="95362"/>
                  </a:moveTo>
                  <a:cubicBezTo>
                    <a:pt x="134128" y="62024"/>
                    <a:pt x="321453" y="-3063"/>
                    <a:pt x="478615" y="112"/>
                  </a:cubicBezTo>
                  <a:cubicBezTo>
                    <a:pt x="635777" y="3287"/>
                    <a:pt x="959628" y="65199"/>
                    <a:pt x="1002490" y="114412"/>
                  </a:cubicBezTo>
                  <a:cubicBezTo>
                    <a:pt x="1045353" y="163625"/>
                    <a:pt x="853265" y="266812"/>
                    <a:pt x="735790" y="295387"/>
                  </a:cubicBezTo>
                  <a:cubicBezTo>
                    <a:pt x="618315" y="323962"/>
                    <a:pt x="415115" y="301737"/>
                    <a:pt x="297640" y="285862"/>
                  </a:cubicBezTo>
                  <a:cubicBezTo>
                    <a:pt x="180165" y="269987"/>
                    <a:pt x="75390" y="225537"/>
                    <a:pt x="30940" y="200137"/>
                  </a:cubicBezTo>
                  <a:cubicBezTo>
                    <a:pt x="-13510" y="174737"/>
                    <a:pt x="-15098" y="128700"/>
                    <a:pt x="59515" y="95362"/>
                  </a:cubicBezTo>
                  <a:close/>
                </a:path>
              </a:pathLst>
            </a:custGeom>
            <a:pattFill prst="ltVert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Oval 33"/>
            <p:cNvSpPr/>
            <p:nvPr/>
          </p:nvSpPr>
          <p:spPr>
            <a:xfrm>
              <a:off x="5963348" y="3401574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Oval 34"/>
            <p:cNvSpPr/>
            <p:nvPr/>
          </p:nvSpPr>
          <p:spPr>
            <a:xfrm>
              <a:off x="6952807" y="3401574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/>
            <p:cNvSpPr/>
            <p:nvPr/>
          </p:nvSpPr>
          <p:spPr>
            <a:xfrm>
              <a:off x="7942266" y="3410921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616661" y="2998117"/>
              <a:ext cx="7505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s = s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 </a:t>
              </a:r>
              <a:endParaRPr lang="en-CA" baseline="-250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659508" y="2968960"/>
              <a:ext cx="6607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 = 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602931" y="2923801"/>
              <a:ext cx="705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991361" y="3350886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975021" y="4417126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3217046" y="2675216"/>
            <a:ext cx="0" cy="3010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35830" y="917100"/>
            <a:ext cx="8542409" cy="1682409"/>
          </a:xfrm>
          <a:prstGeom prst="rect">
            <a:avLst/>
          </a:prstGeom>
          <a:solidFill>
            <a:schemeClr val="lt1">
              <a:alpha val="7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8" name="Group 17"/>
          <p:cNvGrpSpPr/>
          <p:nvPr/>
        </p:nvGrpSpPr>
        <p:grpSpPr>
          <a:xfrm>
            <a:off x="3469434" y="2817853"/>
            <a:ext cx="5604686" cy="1825453"/>
            <a:chOff x="3469434" y="2817853"/>
            <a:chExt cx="5604686" cy="1825453"/>
          </a:xfrm>
        </p:grpSpPr>
        <p:sp>
          <p:nvSpPr>
            <p:cNvPr id="24" name="Rectangle 23"/>
            <p:cNvSpPr/>
            <p:nvPr/>
          </p:nvSpPr>
          <p:spPr>
            <a:xfrm>
              <a:off x="3786188" y="3281337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469434" y="2878179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69434" y="401107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00588" y="3996975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700588" y="308219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4118868" y="3671190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Elbow Connector 6"/>
            <p:cNvCxnSpPr/>
            <p:nvPr/>
          </p:nvCxnSpPr>
          <p:spPr>
            <a:xfrm rot="16200000" flipH="1">
              <a:off x="3805520" y="3331373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/>
            <p:nvPr/>
          </p:nvCxnSpPr>
          <p:spPr>
            <a:xfrm rot="16200000" flipH="1">
              <a:off x="4218189" y="3797547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727312" y="3223362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Oval 28"/>
            <p:cNvSpPr/>
            <p:nvPr/>
          </p:nvSpPr>
          <p:spPr>
            <a:xfrm>
              <a:off x="4599509" y="4109227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825112" y="3329109"/>
              <a:ext cx="9492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 =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998161" y="3239437"/>
              <a:ext cx="412669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908044" y="3739061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5931851" y="3178810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Oval 69"/>
            <p:cNvSpPr/>
            <p:nvPr/>
          </p:nvSpPr>
          <p:spPr>
            <a:xfrm>
              <a:off x="6326423" y="3621660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Oval 70"/>
            <p:cNvSpPr/>
            <p:nvPr/>
          </p:nvSpPr>
          <p:spPr>
            <a:xfrm>
              <a:off x="7839677" y="3676241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Oval 71"/>
            <p:cNvSpPr/>
            <p:nvPr/>
          </p:nvSpPr>
          <p:spPr>
            <a:xfrm>
              <a:off x="8293236" y="4103958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028838" y="3247511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911685" y="3769070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75" name="Rectangle 74"/>
            <p:cNvSpPr/>
            <p:nvPr/>
          </p:nvSpPr>
          <p:spPr>
            <a:xfrm rot="16200000" flipH="1">
              <a:off x="5198004" y="3343160"/>
              <a:ext cx="890604" cy="1422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616941" y="3891839"/>
              <a:ext cx="1099137" cy="1422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 smtClean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 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740106" y="2858343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128350" y="3820422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392060" y="3250819"/>
              <a:ext cx="727191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⌈∆/2⌉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911685" y="3472392"/>
              <a:ext cx="639308" cy="14445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>
                  <a:solidFill>
                    <a:schemeClr val="tx1"/>
                  </a:solidFill>
                </a:rPr>
                <a:t>⌉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432150" y="3511499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70107" y="2817853"/>
              <a:ext cx="53572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sz="1600" i="1" baseline="-25000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573264" y="3353041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800249" y="4215594"/>
              <a:ext cx="51007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8362066" y="3759195"/>
              <a:ext cx="7120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8368892" y="4033590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3427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(1/2)-Balanced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15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grpSp>
        <p:nvGrpSpPr>
          <p:cNvPr id="18" name="Group 17"/>
          <p:cNvGrpSpPr/>
          <p:nvPr/>
        </p:nvGrpSpPr>
        <p:grpSpPr>
          <a:xfrm>
            <a:off x="3469434" y="2974609"/>
            <a:ext cx="5518925" cy="1825453"/>
            <a:chOff x="3469434" y="2817853"/>
            <a:chExt cx="5518925" cy="1825453"/>
          </a:xfrm>
        </p:grpSpPr>
        <p:sp>
          <p:nvSpPr>
            <p:cNvPr id="24" name="Rectangle 23"/>
            <p:cNvSpPr/>
            <p:nvPr/>
          </p:nvSpPr>
          <p:spPr>
            <a:xfrm>
              <a:off x="3786188" y="3281337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469434" y="2878179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69434" y="401107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00588" y="3996975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700588" y="308219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4118868" y="3671190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Elbow Connector 6"/>
            <p:cNvCxnSpPr/>
            <p:nvPr/>
          </p:nvCxnSpPr>
          <p:spPr>
            <a:xfrm rot="16200000" flipH="1">
              <a:off x="3805520" y="3331373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/>
            <p:nvPr/>
          </p:nvCxnSpPr>
          <p:spPr>
            <a:xfrm rot="16200000" flipH="1">
              <a:off x="4218189" y="3797547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727312" y="3223362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Oval 28"/>
            <p:cNvSpPr/>
            <p:nvPr/>
          </p:nvSpPr>
          <p:spPr>
            <a:xfrm>
              <a:off x="4599509" y="4109227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825112" y="3329109"/>
              <a:ext cx="9492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 =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998161" y="3239437"/>
              <a:ext cx="412669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908044" y="3739061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5931851" y="3178810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Oval 69"/>
            <p:cNvSpPr/>
            <p:nvPr/>
          </p:nvSpPr>
          <p:spPr>
            <a:xfrm>
              <a:off x="6326423" y="3621660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Oval 70"/>
            <p:cNvSpPr/>
            <p:nvPr/>
          </p:nvSpPr>
          <p:spPr>
            <a:xfrm>
              <a:off x="7839677" y="3676241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Oval 71"/>
            <p:cNvSpPr/>
            <p:nvPr/>
          </p:nvSpPr>
          <p:spPr>
            <a:xfrm>
              <a:off x="8293236" y="4103958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028838" y="3247511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911685" y="3769070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75" name="Rectangle 74"/>
            <p:cNvSpPr/>
            <p:nvPr/>
          </p:nvSpPr>
          <p:spPr>
            <a:xfrm rot="16200000" flipH="1">
              <a:off x="5198004" y="3343160"/>
              <a:ext cx="890604" cy="1422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616941" y="3891839"/>
              <a:ext cx="1099137" cy="1422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 smtClean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 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740106" y="2858343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128350" y="3820422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392060" y="3250819"/>
              <a:ext cx="727191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⌈∆/2⌉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911685" y="3472392"/>
              <a:ext cx="639308" cy="14445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>
                  <a:solidFill>
                    <a:schemeClr val="tx1"/>
                  </a:solidFill>
                </a:rPr>
                <a:t>⌉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432150" y="3511499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070107" y="2817853"/>
              <a:ext cx="53572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sz="1600" i="1" baseline="-25000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573264" y="3353041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714488" y="4215594"/>
              <a:ext cx="68159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8447826" y="3759195"/>
              <a:ext cx="54053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8368892" y="4033590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13389" y="1085769"/>
            <a:ext cx="5604686" cy="1825453"/>
            <a:chOff x="3469434" y="2817853"/>
            <a:chExt cx="5604686" cy="1825453"/>
          </a:xfrm>
        </p:grpSpPr>
        <p:sp>
          <p:nvSpPr>
            <p:cNvPr id="63" name="Rectangle 62"/>
            <p:cNvSpPr/>
            <p:nvPr/>
          </p:nvSpPr>
          <p:spPr>
            <a:xfrm>
              <a:off x="3786188" y="3281337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469434" y="2878179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469434" y="401107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700588" y="3996975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700588" y="308219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4158057" y="3671190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90" name="Elbow Connector 89"/>
            <p:cNvCxnSpPr/>
            <p:nvPr/>
          </p:nvCxnSpPr>
          <p:spPr>
            <a:xfrm rot="16200000" flipH="1">
              <a:off x="3805520" y="3344436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Elbow Connector 90"/>
            <p:cNvCxnSpPr/>
            <p:nvPr/>
          </p:nvCxnSpPr>
          <p:spPr>
            <a:xfrm>
              <a:off x="4302073" y="3756007"/>
              <a:ext cx="408633" cy="340157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3727312" y="3223362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3" name="Oval 92"/>
            <p:cNvSpPr/>
            <p:nvPr/>
          </p:nvSpPr>
          <p:spPr>
            <a:xfrm>
              <a:off x="4599509" y="4109227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825112" y="3329109"/>
              <a:ext cx="9492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 =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998161" y="3239437"/>
              <a:ext cx="412669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908044" y="3739061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5931851" y="3178810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8" name="Oval 97"/>
            <p:cNvSpPr/>
            <p:nvPr/>
          </p:nvSpPr>
          <p:spPr>
            <a:xfrm>
              <a:off x="6326423" y="3621660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9" name="Oval 98"/>
            <p:cNvSpPr/>
            <p:nvPr/>
          </p:nvSpPr>
          <p:spPr>
            <a:xfrm>
              <a:off x="7839677" y="3676241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0" name="Oval 99"/>
            <p:cNvSpPr/>
            <p:nvPr/>
          </p:nvSpPr>
          <p:spPr>
            <a:xfrm>
              <a:off x="8293236" y="4103958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028838" y="3247511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911685" y="3769070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103" name="Rectangle 102"/>
            <p:cNvSpPr/>
            <p:nvPr/>
          </p:nvSpPr>
          <p:spPr>
            <a:xfrm rot="16200000" flipH="1">
              <a:off x="5198004" y="3343160"/>
              <a:ext cx="890604" cy="1422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616941" y="3891839"/>
              <a:ext cx="1099137" cy="1422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 smtClean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 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740106" y="2858343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7128350" y="3820422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392060" y="3250819"/>
              <a:ext cx="727191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⌈∆/2⌉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7911684" y="3472392"/>
              <a:ext cx="821409" cy="1492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6432150" y="3511499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070107" y="2817853"/>
              <a:ext cx="53572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sz="1600" i="1" baseline="-25000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573264" y="3353041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7800249" y="4215594"/>
              <a:ext cx="51007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8362066" y="3759195"/>
              <a:ext cx="7120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sz="1600" i="1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sz="1600" i="1" baseline="-250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)-1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8368892" y="4033590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</p:grpSp>
      <p:cxnSp>
        <p:nvCxnSpPr>
          <p:cNvPr id="115" name="Straight Connector 114"/>
          <p:cNvCxnSpPr/>
          <p:nvPr/>
        </p:nvCxnSpPr>
        <p:spPr>
          <a:xfrm flipH="1">
            <a:off x="913389" y="2822064"/>
            <a:ext cx="54130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3769516" y="4705059"/>
            <a:ext cx="4667736" cy="10618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Series Combination</a:t>
            </a:r>
          </a:p>
          <a:p>
            <a:endParaRPr lang="en-CA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Induction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Draw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\ (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inside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CA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12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respectively.</a:t>
            </a:r>
          </a:p>
        </p:txBody>
      </p:sp>
    </p:spTree>
    <p:extLst>
      <p:ext uri="{BB962C8B-B14F-4D97-AF65-F5344CB8AC3E}">
        <p14:creationId xmlns:p14="http://schemas.microsoft.com/office/powerpoint/2010/main" xmlns="" val="13243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(1/2)-Balanced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16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be a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2-tree,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CA" sz="2000" i="1" u="sng" dirty="0" smtClean="0">
                <a:latin typeface="Times New Roman" pitchFamily="18" charset="0"/>
                <a:cs typeface="Times New Roman" pitchFamily="18" charset="0"/>
              </a:rPr>
              <a:t>Claim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: Given a rectangle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s,H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800" i="1" dirty="0" err="1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one can construct a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(1/2)-balanced representation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inside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lie on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, respectively.</a:t>
            </a:r>
          </a:p>
          <a:p>
            <a:endParaRPr lang="en-CA" sz="2000" dirty="0"/>
          </a:p>
        </p:txBody>
      </p:sp>
      <p:sp>
        <p:nvSpPr>
          <p:cNvPr id="8" name="Rectangle 7"/>
          <p:cNvSpPr/>
          <p:nvPr/>
        </p:nvSpPr>
        <p:spPr>
          <a:xfrm>
            <a:off x="666714" y="510254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CA" dirty="0"/>
          </a:p>
        </p:txBody>
      </p:sp>
      <p:grpSp>
        <p:nvGrpSpPr>
          <p:cNvPr id="5" name="Group 4"/>
          <p:cNvGrpSpPr/>
          <p:nvPr/>
        </p:nvGrpSpPr>
        <p:grpSpPr>
          <a:xfrm>
            <a:off x="1666939" y="3451623"/>
            <a:ext cx="1531236" cy="1298205"/>
            <a:chOff x="1427783" y="3634507"/>
            <a:chExt cx="1531236" cy="1298205"/>
          </a:xfrm>
        </p:grpSpPr>
        <p:sp>
          <p:nvSpPr>
            <p:cNvPr id="9" name="Rectangle 8"/>
            <p:cNvSpPr/>
            <p:nvPr/>
          </p:nvSpPr>
          <p:spPr>
            <a:xfrm>
              <a:off x="1744537" y="3833646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CA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27783" y="364898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427783" y="456338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658937" y="454928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2658937" y="3634507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3786188" y="3281337"/>
            <a:ext cx="914400" cy="914400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34749" y="285205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dirty="0"/>
          </a:p>
        </p:txBody>
      </p:sp>
      <p:sp>
        <p:nvSpPr>
          <p:cNvPr id="26" name="Rectangle 25"/>
          <p:cNvSpPr/>
          <p:nvPr/>
        </p:nvSpPr>
        <p:spPr>
          <a:xfrm>
            <a:off x="3469434" y="401107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dirty="0"/>
          </a:p>
        </p:txBody>
      </p:sp>
      <p:sp>
        <p:nvSpPr>
          <p:cNvPr id="27" name="Rectangle 26"/>
          <p:cNvSpPr/>
          <p:nvPr/>
        </p:nvSpPr>
        <p:spPr>
          <a:xfrm>
            <a:off x="4700588" y="399697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dirty="0"/>
          </a:p>
        </p:txBody>
      </p:sp>
      <p:sp>
        <p:nvSpPr>
          <p:cNvPr id="28" name="Rectangle 27"/>
          <p:cNvSpPr/>
          <p:nvPr/>
        </p:nvSpPr>
        <p:spPr>
          <a:xfrm>
            <a:off x="4700588" y="308219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32" name="TextBox 31"/>
          <p:cNvSpPr txBox="1"/>
          <p:nvPr/>
        </p:nvSpPr>
        <p:spPr>
          <a:xfrm>
            <a:off x="3769516" y="4705059"/>
            <a:ext cx="4667736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Combination</a:t>
            </a:r>
          </a:p>
          <a:p>
            <a:endParaRPr lang="en-CA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Distribute the free points of 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among </a:t>
            </a:r>
          </a:p>
          <a:p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R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90912" y="3416201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674572" y="4351811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30" name="Oval 29"/>
          <p:cNvSpPr/>
          <p:nvPr/>
        </p:nvSpPr>
        <p:spPr>
          <a:xfrm>
            <a:off x="3727312" y="322336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5" name="Straight Connector 44"/>
          <p:cNvCxnSpPr/>
          <p:nvPr/>
        </p:nvCxnSpPr>
        <p:spPr>
          <a:xfrm>
            <a:off x="3217046" y="2675216"/>
            <a:ext cx="0" cy="3010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599509" y="4109227"/>
            <a:ext cx="144016" cy="144016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Freeform 59"/>
          <p:cNvSpPr/>
          <p:nvPr/>
        </p:nvSpPr>
        <p:spPr>
          <a:xfrm>
            <a:off x="284843" y="3832002"/>
            <a:ext cx="1151743" cy="275564"/>
          </a:xfrm>
          <a:custGeom>
            <a:avLst/>
            <a:gdLst>
              <a:gd name="connsiteX0" fmla="*/ 51641 w 1151743"/>
              <a:gd name="connsiteY0" fmla="*/ 228613 h 275564"/>
              <a:gd name="connsiteX1" fmla="*/ 595927 w 1151743"/>
              <a:gd name="connsiteY1" fmla="*/ 13 h 275564"/>
              <a:gd name="connsiteX2" fmla="*/ 1151098 w 1151743"/>
              <a:gd name="connsiteY2" fmla="*/ 239498 h 275564"/>
              <a:gd name="connsiteX3" fmla="*/ 693898 w 1151743"/>
              <a:gd name="connsiteY3" fmla="*/ 185070 h 275564"/>
              <a:gd name="connsiteX4" fmla="*/ 95184 w 1151743"/>
              <a:gd name="connsiteY4" fmla="*/ 272156 h 275564"/>
              <a:gd name="connsiteX5" fmla="*/ 51641 w 1151743"/>
              <a:gd name="connsiteY5" fmla="*/ 228613 h 27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743" h="275564">
                <a:moveTo>
                  <a:pt x="51641" y="228613"/>
                </a:moveTo>
                <a:cubicBezTo>
                  <a:pt x="135098" y="183256"/>
                  <a:pt x="412684" y="-1801"/>
                  <a:pt x="595927" y="13"/>
                </a:cubicBezTo>
                <a:cubicBezTo>
                  <a:pt x="779170" y="1827"/>
                  <a:pt x="1134770" y="208655"/>
                  <a:pt x="1151098" y="239498"/>
                </a:cubicBezTo>
                <a:cubicBezTo>
                  <a:pt x="1167427" y="270341"/>
                  <a:pt x="869884" y="179627"/>
                  <a:pt x="693898" y="185070"/>
                </a:cubicBezTo>
                <a:cubicBezTo>
                  <a:pt x="517912" y="190513"/>
                  <a:pt x="202227" y="263085"/>
                  <a:pt x="95184" y="272156"/>
                </a:cubicBezTo>
                <a:cubicBezTo>
                  <a:pt x="-11859" y="281227"/>
                  <a:pt x="-31816" y="273970"/>
                  <a:pt x="51641" y="228613"/>
                </a:cubicBezTo>
                <a:close/>
              </a:path>
            </a:pathLst>
          </a:custGeom>
          <a:pattFill prst="ltVert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Freeform 65"/>
          <p:cNvSpPr/>
          <p:nvPr/>
        </p:nvSpPr>
        <p:spPr>
          <a:xfrm flipH="1" flipV="1">
            <a:off x="317497" y="4115034"/>
            <a:ext cx="1151743" cy="275564"/>
          </a:xfrm>
          <a:custGeom>
            <a:avLst/>
            <a:gdLst>
              <a:gd name="connsiteX0" fmla="*/ 51641 w 1151743"/>
              <a:gd name="connsiteY0" fmla="*/ 228613 h 275564"/>
              <a:gd name="connsiteX1" fmla="*/ 595927 w 1151743"/>
              <a:gd name="connsiteY1" fmla="*/ 13 h 275564"/>
              <a:gd name="connsiteX2" fmla="*/ 1151098 w 1151743"/>
              <a:gd name="connsiteY2" fmla="*/ 239498 h 275564"/>
              <a:gd name="connsiteX3" fmla="*/ 693898 w 1151743"/>
              <a:gd name="connsiteY3" fmla="*/ 185070 h 275564"/>
              <a:gd name="connsiteX4" fmla="*/ 95184 w 1151743"/>
              <a:gd name="connsiteY4" fmla="*/ 272156 h 275564"/>
              <a:gd name="connsiteX5" fmla="*/ 51641 w 1151743"/>
              <a:gd name="connsiteY5" fmla="*/ 228613 h 27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743" h="275564">
                <a:moveTo>
                  <a:pt x="51641" y="228613"/>
                </a:moveTo>
                <a:cubicBezTo>
                  <a:pt x="135098" y="183256"/>
                  <a:pt x="412684" y="-1801"/>
                  <a:pt x="595927" y="13"/>
                </a:cubicBezTo>
                <a:cubicBezTo>
                  <a:pt x="779170" y="1827"/>
                  <a:pt x="1134770" y="208655"/>
                  <a:pt x="1151098" y="239498"/>
                </a:cubicBezTo>
                <a:cubicBezTo>
                  <a:pt x="1167427" y="270341"/>
                  <a:pt x="869884" y="179627"/>
                  <a:pt x="693898" y="185070"/>
                </a:cubicBezTo>
                <a:cubicBezTo>
                  <a:pt x="517912" y="190513"/>
                  <a:pt x="202227" y="263085"/>
                  <a:pt x="95184" y="272156"/>
                </a:cubicBezTo>
                <a:cubicBezTo>
                  <a:pt x="-11859" y="281227"/>
                  <a:pt x="-31816" y="273970"/>
                  <a:pt x="51641" y="228613"/>
                </a:cubicBezTo>
                <a:close/>
              </a:path>
            </a:pathLst>
          </a:custGeom>
          <a:pattFill prst="pct1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Oval 66"/>
          <p:cNvSpPr/>
          <p:nvPr/>
        </p:nvSpPr>
        <p:spPr>
          <a:xfrm>
            <a:off x="1349254" y="4029255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/>
          <p:cNvSpPr/>
          <p:nvPr/>
        </p:nvSpPr>
        <p:spPr>
          <a:xfrm>
            <a:off x="277162" y="4029255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ectangle 68"/>
          <p:cNvSpPr/>
          <p:nvPr/>
        </p:nvSpPr>
        <p:spPr>
          <a:xfrm rot="16200000">
            <a:off x="-79416" y="3493359"/>
            <a:ext cx="73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0" name="Rectangle 69"/>
          <p:cNvSpPr/>
          <p:nvPr/>
        </p:nvSpPr>
        <p:spPr>
          <a:xfrm rot="5400000">
            <a:off x="1160001" y="3524252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1" name="Rectangle 70"/>
          <p:cNvSpPr/>
          <p:nvPr/>
        </p:nvSpPr>
        <p:spPr>
          <a:xfrm>
            <a:off x="235830" y="917100"/>
            <a:ext cx="8542409" cy="1682409"/>
          </a:xfrm>
          <a:prstGeom prst="rect">
            <a:avLst/>
          </a:prstGeom>
          <a:solidFill>
            <a:schemeClr val="lt1">
              <a:alpha val="7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reeform 13"/>
          <p:cNvSpPr/>
          <p:nvPr/>
        </p:nvSpPr>
        <p:spPr>
          <a:xfrm>
            <a:off x="3683726" y="3148148"/>
            <a:ext cx="432436" cy="378822"/>
          </a:xfrm>
          <a:custGeom>
            <a:avLst/>
            <a:gdLst>
              <a:gd name="connsiteX0" fmla="*/ 0 w 432436"/>
              <a:gd name="connsiteY0" fmla="*/ 378822 h 378822"/>
              <a:gd name="connsiteX1" fmla="*/ 365760 w 432436"/>
              <a:gd name="connsiteY1" fmla="*/ 274320 h 378822"/>
              <a:gd name="connsiteX2" fmla="*/ 431074 w 432436"/>
              <a:gd name="connsiteY2" fmla="*/ 0 h 378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436" h="378822">
                <a:moveTo>
                  <a:pt x="0" y="378822"/>
                </a:moveTo>
                <a:cubicBezTo>
                  <a:pt x="146957" y="358139"/>
                  <a:pt x="293914" y="337457"/>
                  <a:pt x="365760" y="274320"/>
                </a:cubicBezTo>
                <a:cubicBezTo>
                  <a:pt x="437606" y="211183"/>
                  <a:pt x="434340" y="105591"/>
                  <a:pt x="431074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4082560" y="347946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72" name="Rectangle 71"/>
          <p:cNvSpPr/>
          <p:nvPr/>
        </p:nvSpPr>
        <p:spPr>
          <a:xfrm>
            <a:off x="6080555" y="3251718"/>
            <a:ext cx="914400" cy="914400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816053" y="28224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4" name="Rectangle 73"/>
          <p:cNvSpPr/>
          <p:nvPr/>
        </p:nvSpPr>
        <p:spPr>
          <a:xfrm>
            <a:off x="5881368" y="404676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dirty="0"/>
          </a:p>
        </p:txBody>
      </p:sp>
      <p:sp>
        <p:nvSpPr>
          <p:cNvPr id="75" name="Rectangle 74"/>
          <p:cNvSpPr/>
          <p:nvPr/>
        </p:nvSpPr>
        <p:spPr>
          <a:xfrm>
            <a:off x="6994955" y="3967356"/>
            <a:ext cx="8531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CA" dirty="0"/>
          </a:p>
          <a:p>
            <a:endParaRPr lang="en-CA" dirty="0"/>
          </a:p>
        </p:txBody>
      </p:sp>
      <p:sp>
        <p:nvSpPr>
          <p:cNvPr id="76" name="Rectangle 75"/>
          <p:cNvSpPr/>
          <p:nvPr/>
        </p:nvSpPr>
        <p:spPr>
          <a:xfrm>
            <a:off x="6994955" y="305257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77" name="Oval 76"/>
          <p:cNvSpPr/>
          <p:nvPr/>
        </p:nvSpPr>
        <p:spPr>
          <a:xfrm>
            <a:off x="6021679" y="319374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Oval 77"/>
          <p:cNvSpPr/>
          <p:nvPr/>
        </p:nvSpPr>
        <p:spPr>
          <a:xfrm>
            <a:off x="6893876" y="4079608"/>
            <a:ext cx="144016" cy="144016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Freeform 78"/>
          <p:cNvSpPr/>
          <p:nvPr/>
        </p:nvSpPr>
        <p:spPr>
          <a:xfrm>
            <a:off x="5978093" y="3118529"/>
            <a:ext cx="432436" cy="378822"/>
          </a:xfrm>
          <a:custGeom>
            <a:avLst/>
            <a:gdLst>
              <a:gd name="connsiteX0" fmla="*/ 0 w 432436"/>
              <a:gd name="connsiteY0" fmla="*/ 378822 h 378822"/>
              <a:gd name="connsiteX1" fmla="*/ 365760 w 432436"/>
              <a:gd name="connsiteY1" fmla="*/ 274320 h 378822"/>
              <a:gd name="connsiteX2" fmla="*/ 431074 w 432436"/>
              <a:gd name="connsiteY2" fmla="*/ 0 h 378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436" h="378822">
                <a:moveTo>
                  <a:pt x="0" y="378822"/>
                </a:moveTo>
                <a:cubicBezTo>
                  <a:pt x="146957" y="358139"/>
                  <a:pt x="293914" y="337457"/>
                  <a:pt x="365760" y="274320"/>
                </a:cubicBezTo>
                <a:cubicBezTo>
                  <a:pt x="437606" y="211183"/>
                  <a:pt x="434340" y="105591"/>
                  <a:pt x="431074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6376927" y="3449849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18" name="Freeform 17"/>
          <p:cNvSpPr/>
          <p:nvPr/>
        </p:nvSpPr>
        <p:spPr>
          <a:xfrm>
            <a:off x="4376057" y="3978831"/>
            <a:ext cx="444137" cy="331912"/>
          </a:xfrm>
          <a:custGeom>
            <a:avLst/>
            <a:gdLst>
              <a:gd name="connsiteX0" fmla="*/ 0 w 444137"/>
              <a:gd name="connsiteY0" fmla="*/ 331912 h 331912"/>
              <a:gd name="connsiteX1" fmla="*/ 156754 w 444137"/>
              <a:gd name="connsiteY1" fmla="*/ 44529 h 331912"/>
              <a:gd name="connsiteX2" fmla="*/ 444137 w 444137"/>
              <a:gd name="connsiteY2" fmla="*/ 5340 h 331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137" h="331912">
                <a:moveTo>
                  <a:pt x="0" y="331912"/>
                </a:moveTo>
                <a:cubicBezTo>
                  <a:pt x="41365" y="215435"/>
                  <a:pt x="82731" y="98958"/>
                  <a:pt x="156754" y="44529"/>
                </a:cubicBezTo>
                <a:cubicBezTo>
                  <a:pt x="230777" y="-9900"/>
                  <a:pt x="337457" y="-2280"/>
                  <a:pt x="444137" y="534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Freeform 80"/>
          <p:cNvSpPr/>
          <p:nvPr/>
        </p:nvSpPr>
        <p:spPr>
          <a:xfrm>
            <a:off x="6671807" y="3941610"/>
            <a:ext cx="444137" cy="331912"/>
          </a:xfrm>
          <a:custGeom>
            <a:avLst/>
            <a:gdLst>
              <a:gd name="connsiteX0" fmla="*/ 0 w 444137"/>
              <a:gd name="connsiteY0" fmla="*/ 331912 h 331912"/>
              <a:gd name="connsiteX1" fmla="*/ 156754 w 444137"/>
              <a:gd name="connsiteY1" fmla="*/ 44529 h 331912"/>
              <a:gd name="connsiteX2" fmla="*/ 444137 w 444137"/>
              <a:gd name="connsiteY2" fmla="*/ 5340 h 331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137" h="331912">
                <a:moveTo>
                  <a:pt x="0" y="331912"/>
                </a:moveTo>
                <a:cubicBezTo>
                  <a:pt x="41365" y="215435"/>
                  <a:pt x="82731" y="98958"/>
                  <a:pt x="156754" y="44529"/>
                </a:cubicBezTo>
                <a:cubicBezTo>
                  <a:pt x="230777" y="-9900"/>
                  <a:pt x="337457" y="-2280"/>
                  <a:pt x="444137" y="534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2433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(1/2)-Balanced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17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be a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2-tree,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CA" sz="2000" i="1" u="sng" dirty="0" smtClean="0">
                <a:latin typeface="Times New Roman" pitchFamily="18" charset="0"/>
                <a:cs typeface="Times New Roman" pitchFamily="18" charset="0"/>
              </a:rPr>
              <a:t>Claim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: Given a rectangle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s,H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800" i="1" dirty="0" err="1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one can construct a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(1/2)-balanced representation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inside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lie on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, respectively.</a:t>
            </a:r>
          </a:p>
          <a:p>
            <a:endParaRPr lang="en-CA" sz="2000" dirty="0"/>
          </a:p>
        </p:txBody>
      </p:sp>
      <p:sp>
        <p:nvSpPr>
          <p:cNvPr id="8" name="Rectangle 7"/>
          <p:cNvSpPr/>
          <p:nvPr/>
        </p:nvSpPr>
        <p:spPr>
          <a:xfrm>
            <a:off x="666714" y="510254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CA" dirty="0"/>
          </a:p>
        </p:txBody>
      </p:sp>
      <p:grpSp>
        <p:nvGrpSpPr>
          <p:cNvPr id="5" name="Group 4"/>
          <p:cNvGrpSpPr/>
          <p:nvPr/>
        </p:nvGrpSpPr>
        <p:grpSpPr>
          <a:xfrm>
            <a:off x="1666939" y="3451623"/>
            <a:ext cx="1531236" cy="1298205"/>
            <a:chOff x="1427783" y="3634507"/>
            <a:chExt cx="1531236" cy="1298205"/>
          </a:xfrm>
        </p:grpSpPr>
        <p:sp>
          <p:nvSpPr>
            <p:cNvPr id="9" name="Rectangle 8"/>
            <p:cNvSpPr/>
            <p:nvPr/>
          </p:nvSpPr>
          <p:spPr>
            <a:xfrm>
              <a:off x="1744537" y="3833646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CA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27783" y="364898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427783" y="456338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658937" y="454928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2658937" y="3634507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628071" y="3242148"/>
            <a:ext cx="914400" cy="914400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40446" y="3943379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11317" y="397188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27" name="Rectangle 26"/>
          <p:cNvSpPr/>
          <p:nvPr/>
        </p:nvSpPr>
        <p:spPr>
          <a:xfrm>
            <a:off x="6542471" y="3957786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dirty="0"/>
          </a:p>
        </p:txBody>
      </p:sp>
      <p:sp>
        <p:nvSpPr>
          <p:cNvPr id="28" name="Rectangle 27"/>
          <p:cNvSpPr/>
          <p:nvPr/>
        </p:nvSpPr>
        <p:spPr>
          <a:xfrm>
            <a:off x="6542471" y="304300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690912" y="3416201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674572" y="4351811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30" name="Oval 29"/>
          <p:cNvSpPr/>
          <p:nvPr/>
        </p:nvSpPr>
        <p:spPr>
          <a:xfrm>
            <a:off x="5569195" y="318417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5" name="Straight Connector 44"/>
          <p:cNvCxnSpPr/>
          <p:nvPr/>
        </p:nvCxnSpPr>
        <p:spPr>
          <a:xfrm>
            <a:off x="3217046" y="2675216"/>
            <a:ext cx="0" cy="3010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441392" y="4070038"/>
            <a:ext cx="144016" cy="144016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Freeform 59"/>
          <p:cNvSpPr/>
          <p:nvPr/>
        </p:nvSpPr>
        <p:spPr>
          <a:xfrm>
            <a:off x="284843" y="3832002"/>
            <a:ext cx="1151743" cy="275564"/>
          </a:xfrm>
          <a:custGeom>
            <a:avLst/>
            <a:gdLst>
              <a:gd name="connsiteX0" fmla="*/ 51641 w 1151743"/>
              <a:gd name="connsiteY0" fmla="*/ 228613 h 275564"/>
              <a:gd name="connsiteX1" fmla="*/ 595927 w 1151743"/>
              <a:gd name="connsiteY1" fmla="*/ 13 h 275564"/>
              <a:gd name="connsiteX2" fmla="*/ 1151098 w 1151743"/>
              <a:gd name="connsiteY2" fmla="*/ 239498 h 275564"/>
              <a:gd name="connsiteX3" fmla="*/ 693898 w 1151743"/>
              <a:gd name="connsiteY3" fmla="*/ 185070 h 275564"/>
              <a:gd name="connsiteX4" fmla="*/ 95184 w 1151743"/>
              <a:gd name="connsiteY4" fmla="*/ 272156 h 275564"/>
              <a:gd name="connsiteX5" fmla="*/ 51641 w 1151743"/>
              <a:gd name="connsiteY5" fmla="*/ 228613 h 27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743" h="275564">
                <a:moveTo>
                  <a:pt x="51641" y="228613"/>
                </a:moveTo>
                <a:cubicBezTo>
                  <a:pt x="135098" y="183256"/>
                  <a:pt x="412684" y="-1801"/>
                  <a:pt x="595927" y="13"/>
                </a:cubicBezTo>
                <a:cubicBezTo>
                  <a:pt x="779170" y="1827"/>
                  <a:pt x="1134770" y="208655"/>
                  <a:pt x="1151098" y="239498"/>
                </a:cubicBezTo>
                <a:cubicBezTo>
                  <a:pt x="1167427" y="270341"/>
                  <a:pt x="869884" y="179627"/>
                  <a:pt x="693898" y="185070"/>
                </a:cubicBezTo>
                <a:cubicBezTo>
                  <a:pt x="517912" y="190513"/>
                  <a:pt x="202227" y="263085"/>
                  <a:pt x="95184" y="272156"/>
                </a:cubicBezTo>
                <a:cubicBezTo>
                  <a:pt x="-11859" y="281227"/>
                  <a:pt x="-31816" y="273970"/>
                  <a:pt x="51641" y="228613"/>
                </a:cubicBezTo>
                <a:close/>
              </a:path>
            </a:pathLst>
          </a:custGeom>
          <a:pattFill prst="ltVert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Freeform 65"/>
          <p:cNvSpPr/>
          <p:nvPr/>
        </p:nvSpPr>
        <p:spPr>
          <a:xfrm flipH="1" flipV="1">
            <a:off x="317497" y="4115034"/>
            <a:ext cx="1151743" cy="275564"/>
          </a:xfrm>
          <a:custGeom>
            <a:avLst/>
            <a:gdLst>
              <a:gd name="connsiteX0" fmla="*/ 51641 w 1151743"/>
              <a:gd name="connsiteY0" fmla="*/ 228613 h 275564"/>
              <a:gd name="connsiteX1" fmla="*/ 595927 w 1151743"/>
              <a:gd name="connsiteY1" fmla="*/ 13 h 275564"/>
              <a:gd name="connsiteX2" fmla="*/ 1151098 w 1151743"/>
              <a:gd name="connsiteY2" fmla="*/ 239498 h 275564"/>
              <a:gd name="connsiteX3" fmla="*/ 693898 w 1151743"/>
              <a:gd name="connsiteY3" fmla="*/ 185070 h 275564"/>
              <a:gd name="connsiteX4" fmla="*/ 95184 w 1151743"/>
              <a:gd name="connsiteY4" fmla="*/ 272156 h 275564"/>
              <a:gd name="connsiteX5" fmla="*/ 51641 w 1151743"/>
              <a:gd name="connsiteY5" fmla="*/ 228613 h 27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743" h="275564">
                <a:moveTo>
                  <a:pt x="51641" y="228613"/>
                </a:moveTo>
                <a:cubicBezTo>
                  <a:pt x="135098" y="183256"/>
                  <a:pt x="412684" y="-1801"/>
                  <a:pt x="595927" y="13"/>
                </a:cubicBezTo>
                <a:cubicBezTo>
                  <a:pt x="779170" y="1827"/>
                  <a:pt x="1134770" y="208655"/>
                  <a:pt x="1151098" y="239498"/>
                </a:cubicBezTo>
                <a:cubicBezTo>
                  <a:pt x="1167427" y="270341"/>
                  <a:pt x="869884" y="179627"/>
                  <a:pt x="693898" y="185070"/>
                </a:cubicBezTo>
                <a:cubicBezTo>
                  <a:pt x="517912" y="190513"/>
                  <a:pt x="202227" y="263085"/>
                  <a:pt x="95184" y="272156"/>
                </a:cubicBezTo>
                <a:cubicBezTo>
                  <a:pt x="-11859" y="281227"/>
                  <a:pt x="-31816" y="273970"/>
                  <a:pt x="51641" y="228613"/>
                </a:cubicBezTo>
                <a:close/>
              </a:path>
            </a:pathLst>
          </a:custGeom>
          <a:pattFill prst="pct1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Oval 66"/>
          <p:cNvSpPr/>
          <p:nvPr/>
        </p:nvSpPr>
        <p:spPr>
          <a:xfrm>
            <a:off x="1349254" y="4029255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/>
          <p:cNvSpPr/>
          <p:nvPr/>
        </p:nvSpPr>
        <p:spPr>
          <a:xfrm>
            <a:off x="277162" y="4029255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ectangle 68"/>
          <p:cNvSpPr/>
          <p:nvPr/>
        </p:nvSpPr>
        <p:spPr>
          <a:xfrm rot="16200000">
            <a:off x="-79416" y="3493359"/>
            <a:ext cx="73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0" name="Rectangle 69"/>
          <p:cNvSpPr/>
          <p:nvPr/>
        </p:nvSpPr>
        <p:spPr>
          <a:xfrm rot="5400000">
            <a:off x="1160001" y="3524252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1" name="Rectangle 70"/>
          <p:cNvSpPr/>
          <p:nvPr/>
        </p:nvSpPr>
        <p:spPr>
          <a:xfrm>
            <a:off x="235830" y="917100"/>
            <a:ext cx="8542409" cy="1682409"/>
          </a:xfrm>
          <a:prstGeom prst="rect">
            <a:avLst/>
          </a:prstGeom>
          <a:solidFill>
            <a:schemeClr val="lt1">
              <a:alpha val="7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reeform 13"/>
          <p:cNvSpPr/>
          <p:nvPr/>
        </p:nvSpPr>
        <p:spPr>
          <a:xfrm>
            <a:off x="5525609" y="3108959"/>
            <a:ext cx="432436" cy="378822"/>
          </a:xfrm>
          <a:custGeom>
            <a:avLst/>
            <a:gdLst>
              <a:gd name="connsiteX0" fmla="*/ 0 w 432436"/>
              <a:gd name="connsiteY0" fmla="*/ 378822 h 378822"/>
              <a:gd name="connsiteX1" fmla="*/ 365760 w 432436"/>
              <a:gd name="connsiteY1" fmla="*/ 274320 h 378822"/>
              <a:gd name="connsiteX2" fmla="*/ 431074 w 432436"/>
              <a:gd name="connsiteY2" fmla="*/ 0 h 378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436" h="378822">
                <a:moveTo>
                  <a:pt x="0" y="378822"/>
                </a:moveTo>
                <a:cubicBezTo>
                  <a:pt x="146957" y="358139"/>
                  <a:pt x="293914" y="337457"/>
                  <a:pt x="365760" y="274320"/>
                </a:cubicBezTo>
                <a:cubicBezTo>
                  <a:pt x="437606" y="211183"/>
                  <a:pt x="434340" y="105591"/>
                  <a:pt x="431074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5924443" y="3440279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72" name="Rectangle 71"/>
          <p:cNvSpPr/>
          <p:nvPr/>
        </p:nvSpPr>
        <p:spPr>
          <a:xfrm>
            <a:off x="7308477" y="3251718"/>
            <a:ext cx="914400" cy="914400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043975" y="28224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4" name="Rectangle 73"/>
          <p:cNvSpPr/>
          <p:nvPr/>
        </p:nvSpPr>
        <p:spPr>
          <a:xfrm>
            <a:off x="7109290" y="40467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5" name="Rectangle 74"/>
          <p:cNvSpPr/>
          <p:nvPr/>
        </p:nvSpPr>
        <p:spPr>
          <a:xfrm>
            <a:off x="8222877" y="396735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dirty="0"/>
          </a:p>
        </p:txBody>
      </p:sp>
      <p:sp>
        <p:nvSpPr>
          <p:cNvPr id="76" name="Rectangle 75"/>
          <p:cNvSpPr/>
          <p:nvPr/>
        </p:nvSpPr>
        <p:spPr>
          <a:xfrm>
            <a:off x="8222877" y="305257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7" name="Oval 76"/>
          <p:cNvSpPr/>
          <p:nvPr/>
        </p:nvSpPr>
        <p:spPr>
          <a:xfrm>
            <a:off x="7249601" y="319374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Oval 77"/>
          <p:cNvSpPr/>
          <p:nvPr/>
        </p:nvSpPr>
        <p:spPr>
          <a:xfrm>
            <a:off x="8121798" y="4079608"/>
            <a:ext cx="144016" cy="144016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Freeform 78"/>
          <p:cNvSpPr/>
          <p:nvPr/>
        </p:nvSpPr>
        <p:spPr>
          <a:xfrm>
            <a:off x="7206015" y="3118529"/>
            <a:ext cx="432436" cy="378822"/>
          </a:xfrm>
          <a:custGeom>
            <a:avLst/>
            <a:gdLst>
              <a:gd name="connsiteX0" fmla="*/ 0 w 432436"/>
              <a:gd name="connsiteY0" fmla="*/ 378822 h 378822"/>
              <a:gd name="connsiteX1" fmla="*/ 365760 w 432436"/>
              <a:gd name="connsiteY1" fmla="*/ 274320 h 378822"/>
              <a:gd name="connsiteX2" fmla="*/ 431074 w 432436"/>
              <a:gd name="connsiteY2" fmla="*/ 0 h 378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436" h="378822">
                <a:moveTo>
                  <a:pt x="0" y="378822"/>
                </a:moveTo>
                <a:cubicBezTo>
                  <a:pt x="146957" y="358139"/>
                  <a:pt x="293914" y="337457"/>
                  <a:pt x="365760" y="274320"/>
                </a:cubicBezTo>
                <a:cubicBezTo>
                  <a:pt x="437606" y="211183"/>
                  <a:pt x="434340" y="105591"/>
                  <a:pt x="431074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7604849" y="3449849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18" name="Freeform 17"/>
          <p:cNvSpPr/>
          <p:nvPr/>
        </p:nvSpPr>
        <p:spPr>
          <a:xfrm>
            <a:off x="6217940" y="3939642"/>
            <a:ext cx="444137" cy="331912"/>
          </a:xfrm>
          <a:custGeom>
            <a:avLst/>
            <a:gdLst>
              <a:gd name="connsiteX0" fmla="*/ 0 w 444137"/>
              <a:gd name="connsiteY0" fmla="*/ 331912 h 331912"/>
              <a:gd name="connsiteX1" fmla="*/ 156754 w 444137"/>
              <a:gd name="connsiteY1" fmla="*/ 44529 h 331912"/>
              <a:gd name="connsiteX2" fmla="*/ 444137 w 444137"/>
              <a:gd name="connsiteY2" fmla="*/ 5340 h 331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137" h="331912">
                <a:moveTo>
                  <a:pt x="0" y="331912"/>
                </a:moveTo>
                <a:cubicBezTo>
                  <a:pt x="41365" y="215435"/>
                  <a:pt x="82731" y="98958"/>
                  <a:pt x="156754" y="44529"/>
                </a:cubicBezTo>
                <a:cubicBezTo>
                  <a:pt x="230777" y="-9900"/>
                  <a:pt x="337457" y="-2280"/>
                  <a:pt x="444137" y="534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Freeform 80"/>
          <p:cNvSpPr/>
          <p:nvPr/>
        </p:nvSpPr>
        <p:spPr>
          <a:xfrm>
            <a:off x="7899729" y="3941610"/>
            <a:ext cx="444137" cy="331912"/>
          </a:xfrm>
          <a:custGeom>
            <a:avLst/>
            <a:gdLst>
              <a:gd name="connsiteX0" fmla="*/ 0 w 444137"/>
              <a:gd name="connsiteY0" fmla="*/ 331912 h 331912"/>
              <a:gd name="connsiteX1" fmla="*/ 156754 w 444137"/>
              <a:gd name="connsiteY1" fmla="*/ 44529 h 331912"/>
              <a:gd name="connsiteX2" fmla="*/ 444137 w 444137"/>
              <a:gd name="connsiteY2" fmla="*/ 5340 h 331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137" h="331912">
                <a:moveTo>
                  <a:pt x="0" y="331912"/>
                </a:moveTo>
                <a:cubicBezTo>
                  <a:pt x="41365" y="215435"/>
                  <a:pt x="82731" y="98958"/>
                  <a:pt x="156754" y="44529"/>
                </a:cubicBezTo>
                <a:cubicBezTo>
                  <a:pt x="230777" y="-9900"/>
                  <a:pt x="337457" y="-2280"/>
                  <a:pt x="444137" y="534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Rectangle 45"/>
          <p:cNvSpPr/>
          <p:nvPr/>
        </p:nvSpPr>
        <p:spPr>
          <a:xfrm>
            <a:off x="2850949" y="3952086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245695" y="4496376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41339" y="3368602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293872" y="3489604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51542" y="2903594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881079" y="4157841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558257" y="3473830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972222" y="3542826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677640" y="2956816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507177" y="4211063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184355" y="3527052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CA" sz="16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217046" y="2913164"/>
            <a:ext cx="15616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400" dirty="0" smtClean="0">
                <a:latin typeface="Times New Roman" pitchFamily="18" charset="0"/>
                <a:cs typeface="Times New Roman" pitchFamily="18" charset="0"/>
              </a:rPr>
              <a:t>degree (s</a:t>
            </a:r>
            <a:r>
              <a:rPr lang="en-CA" sz="1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1400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1400" dirty="0" smtClean="0">
                <a:latin typeface="Times New Roman" pitchFamily="18" charset="0"/>
                <a:cs typeface="Times New Roman" pitchFamily="18" charset="0"/>
              </a:rPr>
              <a:t>) = 15</a:t>
            </a:r>
            <a:endParaRPr lang="en-CA" sz="1400" dirty="0"/>
          </a:p>
        </p:txBody>
      </p:sp>
      <p:sp>
        <p:nvSpPr>
          <p:cNvPr id="58" name="Rectangle 57"/>
          <p:cNvSpPr/>
          <p:nvPr/>
        </p:nvSpPr>
        <p:spPr>
          <a:xfrm>
            <a:off x="3217046" y="3265751"/>
            <a:ext cx="1540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400" dirty="0" smtClean="0">
                <a:latin typeface="Times New Roman" pitchFamily="18" charset="0"/>
                <a:cs typeface="Times New Roman" pitchFamily="18" charset="0"/>
              </a:rPr>
              <a:t>degree (</a:t>
            </a:r>
            <a:r>
              <a:rPr lang="en-CA" sz="1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1400" i="1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1400" dirty="0" smtClean="0">
                <a:latin typeface="Times New Roman" pitchFamily="18" charset="0"/>
                <a:cs typeface="Times New Roman" pitchFamily="18" charset="0"/>
              </a:rPr>
              <a:t>)   = 3</a:t>
            </a:r>
            <a:endParaRPr lang="en-CA" sz="1400" dirty="0"/>
          </a:p>
        </p:txBody>
      </p:sp>
      <p:sp>
        <p:nvSpPr>
          <p:cNvPr id="62" name="Rectangle 61"/>
          <p:cNvSpPr/>
          <p:nvPr/>
        </p:nvSpPr>
        <p:spPr>
          <a:xfrm>
            <a:off x="5364801" y="284669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3769516" y="4705059"/>
            <a:ext cx="4667736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Combination</a:t>
            </a:r>
          </a:p>
          <a:p>
            <a:endParaRPr lang="en-CA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Distribute the free points of 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among </a:t>
            </a:r>
          </a:p>
          <a:p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R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C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945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(1/2)-Balanced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18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be a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2-tree,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CA" sz="2000" i="1" u="sng" dirty="0" smtClean="0">
                <a:latin typeface="Times New Roman" pitchFamily="18" charset="0"/>
                <a:cs typeface="Times New Roman" pitchFamily="18" charset="0"/>
              </a:rPr>
              <a:t>Claim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: Given a rectangle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s,H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800" i="1" dirty="0" err="1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one can construct a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(1/2)-balanced representation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inside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lie on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, respectively.</a:t>
            </a:r>
          </a:p>
          <a:p>
            <a:endParaRPr lang="en-CA" sz="2000" dirty="0"/>
          </a:p>
        </p:txBody>
      </p:sp>
      <p:sp>
        <p:nvSpPr>
          <p:cNvPr id="8" name="Rectangle 7"/>
          <p:cNvSpPr/>
          <p:nvPr/>
        </p:nvSpPr>
        <p:spPr>
          <a:xfrm>
            <a:off x="666714" y="510254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CA" dirty="0"/>
          </a:p>
        </p:txBody>
      </p:sp>
      <p:grpSp>
        <p:nvGrpSpPr>
          <p:cNvPr id="5" name="Group 4"/>
          <p:cNvGrpSpPr/>
          <p:nvPr/>
        </p:nvGrpSpPr>
        <p:grpSpPr>
          <a:xfrm>
            <a:off x="1666939" y="3451623"/>
            <a:ext cx="1531236" cy="1298205"/>
            <a:chOff x="1427783" y="3634507"/>
            <a:chExt cx="1531236" cy="1298205"/>
          </a:xfrm>
        </p:grpSpPr>
        <p:sp>
          <p:nvSpPr>
            <p:cNvPr id="9" name="Rectangle 8"/>
            <p:cNvSpPr/>
            <p:nvPr/>
          </p:nvSpPr>
          <p:spPr>
            <a:xfrm>
              <a:off x="1744537" y="3833646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CA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27783" y="364898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1427783" y="456338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658937" y="454928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2658937" y="3634507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769516" y="5266768"/>
            <a:ext cx="4667736" cy="10926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Combination</a:t>
            </a:r>
          </a:p>
          <a:p>
            <a:endParaRPr lang="en-CA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Draw 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using induction, and merge them avoiding edge crossing.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0912" y="3416201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674572" y="4351811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3217046" y="2675216"/>
            <a:ext cx="0" cy="3010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284843" y="3832002"/>
            <a:ext cx="1151743" cy="275564"/>
          </a:xfrm>
          <a:custGeom>
            <a:avLst/>
            <a:gdLst>
              <a:gd name="connsiteX0" fmla="*/ 51641 w 1151743"/>
              <a:gd name="connsiteY0" fmla="*/ 228613 h 275564"/>
              <a:gd name="connsiteX1" fmla="*/ 595927 w 1151743"/>
              <a:gd name="connsiteY1" fmla="*/ 13 h 275564"/>
              <a:gd name="connsiteX2" fmla="*/ 1151098 w 1151743"/>
              <a:gd name="connsiteY2" fmla="*/ 239498 h 275564"/>
              <a:gd name="connsiteX3" fmla="*/ 693898 w 1151743"/>
              <a:gd name="connsiteY3" fmla="*/ 185070 h 275564"/>
              <a:gd name="connsiteX4" fmla="*/ 95184 w 1151743"/>
              <a:gd name="connsiteY4" fmla="*/ 272156 h 275564"/>
              <a:gd name="connsiteX5" fmla="*/ 51641 w 1151743"/>
              <a:gd name="connsiteY5" fmla="*/ 228613 h 27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743" h="275564">
                <a:moveTo>
                  <a:pt x="51641" y="228613"/>
                </a:moveTo>
                <a:cubicBezTo>
                  <a:pt x="135098" y="183256"/>
                  <a:pt x="412684" y="-1801"/>
                  <a:pt x="595927" y="13"/>
                </a:cubicBezTo>
                <a:cubicBezTo>
                  <a:pt x="779170" y="1827"/>
                  <a:pt x="1134770" y="208655"/>
                  <a:pt x="1151098" y="239498"/>
                </a:cubicBezTo>
                <a:cubicBezTo>
                  <a:pt x="1167427" y="270341"/>
                  <a:pt x="869884" y="179627"/>
                  <a:pt x="693898" y="185070"/>
                </a:cubicBezTo>
                <a:cubicBezTo>
                  <a:pt x="517912" y="190513"/>
                  <a:pt x="202227" y="263085"/>
                  <a:pt x="95184" y="272156"/>
                </a:cubicBezTo>
                <a:cubicBezTo>
                  <a:pt x="-11859" y="281227"/>
                  <a:pt x="-31816" y="273970"/>
                  <a:pt x="51641" y="228613"/>
                </a:cubicBezTo>
                <a:close/>
              </a:path>
            </a:pathLst>
          </a:custGeom>
          <a:pattFill prst="ltVert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Freeform 65"/>
          <p:cNvSpPr/>
          <p:nvPr/>
        </p:nvSpPr>
        <p:spPr>
          <a:xfrm flipH="1" flipV="1">
            <a:off x="317497" y="4115034"/>
            <a:ext cx="1151743" cy="275564"/>
          </a:xfrm>
          <a:custGeom>
            <a:avLst/>
            <a:gdLst>
              <a:gd name="connsiteX0" fmla="*/ 51641 w 1151743"/>
              <a:gd name="connsiteY0" fmla="*/ 228613 h 275564"/>
              <a:gd name="connsiteX1" fmla="*/ 595927 w 1151743"/>
              <a:gd name="connsiteY1" fmla="*/ 13 h 275564"/>
              <a:gd name="connsiteX2" fmla="*/ 1151098 w 1151743"/>
              <a:gd name="connsiteY2" fmla="*/ 239498 h 275564"/>
              <a:gd name="connsiteX3" fmla="*/ 693898 w 1151743"/>
              <a:gd name="connsiteY3" fmla="*/ 185070 h 275564"/>
              <a:gd name="connsiteX4" fmla="*/ 95184 w 1151743"/>
              <a:gd name="connsiteY4" fmla="*/ 272156 h 275564"/>
              <a:gd name="connsiteX5" fmla="*/ 51641 w 1151743"/>
              <a:gd name="connsiteY5" fmla="*/ 228613 h 27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743" h="275564">
                <a:moveTo>
                  <a:pt x="51641" y="228613"/>
                </a:moveTo>
                <a:cubicBezTo>
                  <a:pt x="135098" y="183256"/>
                  <a:pt x="412684" y="-1801"/>
                  <a:pt x="595927" y="13"/>
                </a:cubicBezTo>
                <a:cubicBezTo>
                  <a:pt x="779170" y="1827"/>
                  <a:pt x="1134770" y="208655"/>
                  <a:pt x="1151098" y="239498"/>
                </a:cubicBezTo>
                <a:cubicBezTo>
                  <a:pt x="1167427" y="270341"/>
                  <a:pt x="869884" y="179627"/>
                  <a:pt x="693898" y="185070"/>
                </a:cubicBezTo>
                <a:cubicBezTo>
                  <a:pt x="517912" y="190513"/>
                  <a:pt x="202227" y="263085"/>
                  <a:pt x="95184" y="272156"/>
                </a:cubicBezTo>
                <a:cubicBezTo>
                  <a:pt x="-11859" y="281227"/>
                  <a:pt x="-31816" y="273970"/>
                  <a:pt x="51641" y="228613"/>
                </a:cubicBezTo>
                <a:close/>
              </a:path>
            </a:pathLst>
          </a:custGeom>
          <a:pattFill prst="pct1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Oval 66"/>
          <p:cNvSpPr/>
          <p:nvPr/>
        </p:nvSpPr>
        <p:spPr>
          <a:xfrm>
            <a:off x="1349254" y="4029255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/>
          <p:cNvSpPr/>
          <p:nvPr/>
        </p:nvSpPr>
        <p:spPr>
          <a:xfrm>
            <a:off x="277162" y="4029255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Rectangle 68"/>
          <p:cNvSpPr/>
          <p:nvPr/>
        </p:nvSpPr>
        <p:spPr>
          <a:xfrm rot="16200000">
            <a:off x="-79416" y="3493359"/>
            <a:ext cx="73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0" name="Rectangle 69"/>
          <p:cNvSpPr/>
          <p:nvPr/>
        </p:nvSpPr>
        <p:spPr>
          <a:xfrm rot="5400000">
            <a:off x="1160001" y="3524252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71" name="Rectangle 70"/>
          <p:cNvSpPr/>
          <p:nvPr/>
        </p:nvSpPr>
        <p:spPr>
          <a:xfrm>
            <a:off x="235830" y="917100"/>
            <a:ext cx="8542409" cy="1682409"/>
          </a:xfrm>
          <a:prstGeom prst="rect">
            <a:avLst/>
          </a:prstGeom>
          <a:solidFill>
            <a:schemeClr val="lt1">
              <a:alpha val="7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3003" y="2625630"/>
            <a:ext cx="5905760" cy="2409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101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(1/2)-Balanced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19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CA" sz="2000" i="1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be a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2-tree,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\ (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CA" sz="2000" i="1" u="sng" dirty="0" smtClean="0">
                <a:latin typeface="Times New Roman" pitchFamily="18" charset="0"/>
                <a:cs typeface="Times New Roman" pitchFamily="18" charset="0"/>
              </a:rPr>
              <a:t>Claim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: Given a rectangle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sz="2000" i="1" dirty="0" err="1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s,H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17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17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degree(</a:t>
            </a:r>
            <a:r>
              <a:rPr lang="en-CA" sz="1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1800" i="1" dirty="0" err="1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CA" sz="1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CA" sz="1800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one can construct a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(1/2)-balanced representation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inside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lie on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, respectively.</a:t>
            </a:r>
          </a:p>
          <a:p>
            <a:endParaRPr lang="en-CA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587828" y="5013693"/>
            <a:ext cx="8281851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started with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proved that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admits a (1/2)-balanced +-contact representation inside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If the poles of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 adjacent, we initialize </a:t>
            </a:r>
          </a:p>
          <a:p>
            <a:pPr algn="just"/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CA" dirty="0">
                <a:solidFill>
                  <a:schemeClr val="tx1"/>
                </a:solidFill>
              </a:rPr>
              <a:t>⌈</a:t>
            </a:r>
            <a:r>
              <a:rPr lang="en-CA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CA" dirty="0">
                <a:solidFill>
                  <a:schemeClr val="tx1"/>
                </a:solidFill>
              </a:rPr>
              <a:t>⌉ </a:t>
            </a:r>
            <a:r>
              <a:rPr lang="en-CA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CA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 and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CA" dirty="0">
                <a:solidFill>
                  <a:schemeClr val="tx1"/>
                </a:solidFill>
              </a:rPr>
              <a:t>⌈</a:t>
            </a:r>
            <a:r>
              <a:rPr lang="en-CA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CA" dirty="0">
                <a:solidFill>
                  <a:schemeClr val="tx1"/>
                </a:solidFill>
              </a:rPr>
              <a:t>⌉ </a:t>
            </a:r>
            <a:r>
              <a:rPr lang="en-CA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CA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1, then draw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H. </a:t>
            </a:r>
            <a:r>
              <a:rPr lang="en-CA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Finally,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draw (</a:t>
            </a:r>
            <a:r>
              <a:rPr lang="en-CA" i="1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) along  </a:t>
            </a:r>
            <a:r>
              <a:rPr lang="en-CA" i="1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CA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C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20371" y="287253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CA" dirty="0"/>
          </a:p>
        </p:txBody>
      </p:sp>
      <p:grpSp>
        <p:nvGrpSpPr>
          <p:cNvPr id="29" name="Group 28"/>
          <p:cNvGrpSpPr/>
          <p:nvPr/>
        </p:nvGrpSpPr>
        <p:grpSpPr>
          <a:xfrm>
            <a:off x="727494" y="3292491"/>
            <a:ext cx="471440" cy="1138562"/>
            <a:chOff x="1491147" y="3805871"/>
            <a:chExt cx="471440" cy="1138562"/>
          </a:xfrm>
        </p:grpSpPr>
        <p:sp>
          <p:nvSpPr>
            <p:cNvPr id="56" name="Freeform 55"/>
            <p:cNvSpPr/>
            <p:nvPr/>
          </p:nvSpPr>
          <p:spPr>
            <a:xfrm>
              <a:off x="1491147" y="3882682"/>
              <a:ext cx="295450" cy="998807"/>
            </a:xfrm>
            <a:custGeom>
              <a:avLst/>
              <a:gdLst>
                <a:gd name="connsiteX0" fmla="*/ 295450 w 295450"/>
                <a:gd name="connsiteY0" fmla="*/ 998807 h 998807"/>
                <a:gd name="connsiteX1" fmla="*/ 28 w 295450"/>
                <a:gd name="connsiteY1" fmla="*/ 422031 h 998807"/>
                <a:gd name="connsiteX2" fmla="*/ 281382 w 295450"/>
                <a:gd name="connsiteY2" fmla="*/ 0 h 998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450" h="998807">
                  <a:moveTo>
                    <a:pt x="295450" y="998807"/>
                  </a:moveTo>
                  <a:cubicBezTo>
                    <a:pt x="148911" y="793653"/>
                    <a:pt x="2373" y="588499"/>
                    <a:pt x="28" y="422031"/>
                  </a:cubicBezTo>
                  <a:cubicBezTo>
                    <a:pt x="-2317" y="255563"/>
                    <a:pt x="139532" y="127781"/>
                    <a:pt x="281382" y="0"/>
                  </a:cubicBezTo>
                </a:path>
              </a:pathLst>
            </a:cu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Freeform 56"/>
            <p:cNvSpPr/>
            <p:nvPr/>
          </p:nvSpPr>
          <p:spPr>
            <a:xfrm rot="5400000">
              <a:off x="1303694" y="4227600"/>
              <a:ext cx="1008613" cy="309172"/>
            </a:xfrm>
            <a:custGeom>
              <a:avLst/>
              <a:gdLst>
                <a:gd name="connsiteX0" fmla="*/ 59515 w 1008613"/>
                <a:gd name="connsiteY0" fmla="*/ 95362 h 309172"/>
                <a:gd name="connsiteX1" fmla="*/ 478615 w 1008613"/>
                <a:gd name="connsiteY1" fmla="*/ 112 h 309172"/>
                <a:gd name="connsiteX2" fmla="*/ 1002490 w 1008613"/>
                <a:gd name="connsiteY2" fmla="*/ 114412 h 309172"/>
                <a:gd name="connsiteX3" fmla="*/ 735790 w 1008613"/>
                <a:gd name="connsiteY3" fmla="*/ 295387 h 309172"/>
                <a:gd name="connsiteX4" fmla="*/ 297640 w 1008613"/>
                <a:gd name="connsiteY4" fmla="*/ 285862 h 309172"/>
                <a:gd name="connsiteX5" fmla="*/ 30940 w 1008613"/>
                <a:gd name="connsiteY5" fmla="*/ 200137 h 309172"/>
                <a:gd name="connsiteX6" fmla="*/ 59515 w 1008613"/>
                <a:gd name="connsiteY6" fmla="*/ 95362 h 30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13" h="309172">
                  <a:moveTo>
                    <a:pt x="59515" y="95362"/>
                  </a:moveTo>
                  <a:cubicBezTo>
                    <a:pt x="134128" y="62024"/>
                    <a:pt x="321453" y="-3063"/>
                    <a:pt x="478615" y="112"/>
                  </a:cubicBezTo>
                  <a:cubicBezTo>
                    <a:pt x="635777" y="3287"/>
                    <a:pt x="959628" y="65199"/>
                    <a:pt x="1002490" y="114412"/>
                  </a:cubicBezTo>
                  <a:cubicBezTo>
                    <a:pt x="1045353" y="163625"/>
                    <a:pt x="853265" y="266812"/>
                    <a:pt x="735790" y="295387"/>
                  </a:cubicBezTo>
                  <a:cubicBezTo>
                    <a:pt x="618315" y="323962"/>
                    <a:pt x="415115" y="301737"/>
                    <a:pt x="297640" y="285862"/>
                  </a:cubicBezTo>
                  <a:cubicBezTo>
                    <a:pt x="180165" y="269987"/>
                    <a:pt x="75390" y="225537"/>
                    <a:pt x="30940" y="200137"/>
                  </a:cubicBezTo>
                  <a:cubicBezTo>
                    <a:pt x="-13510" y="174737"/>
                    <a:pt x="-15098" y="128700"/>
                    <a:pt x="59515" y="9536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Oval 57"/>
            <p:cNvSpPr/>
            <p:nvPr/>
          </p:nvSpPr>
          <p:spPr>
            <a:xfrm>
              <a:off x="1750060" y="4800417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" name="Oval 58"/>
            <p:cNvSpPr/>
            <p:nvPr/>
          </p:nvSpPr>
          <p:spPr>
            <a:xfrm>
              <a:off x="1750060" y="3805871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001109" y="3292491"/>
            <a:ext cx="309172" cy="1138562"/>
            <a:chOff x="1653415" y="3805871"/>
            <a:chExt cx="309172" cy="1138562"/>
          </a:xfrm>
        </p:grpSpPr>
        <p:sp>
          <p:nvSpPr>
            <p:cNvPr id="53" name="Freeform 52"/>
            <p:cNvSpPr/>
            <p:nvPr/>
          </p:nvSpPr>
          <p:spPr>
            <a:xfrm rot="5400000">
              <a:off x="1303694" y="4227600"/>
              <a:ext cx="1008613" cy="309172"/>
            </a:xfrm>
            <a:custGeom>
              <a:avLst/>
              <a:gdLst>
                <a:gd name="connsiteX0" fmla="*/ 59515 w 1008613"/>
                <a:gd name="connsiteY0" fmla="*/ 95362 h 309172"/>
                <a:gd name="connsiteX1" fmla="*/ 478615 w 1008613"/>
                <a:gd name="connsiteY1" fmla="*/ 112 h 309172"/>
                <a:gd name="connsiteX2" fmla="*/ 1002490 w 1008613"/>
                <a:gd name="connsiteY2" fmla="*/ 114412 h 309172"/>
                <a:gd name="connsiteX3" fmla="*/ 735790 w 1008613"/>
                <a:gd name="connsiteY3" fmla="*/ 295387 h 309172"/>
                <a:gd name="connsiteX4" fmla="*/ 297640 w 1008613"/>
                <a:gd name="connsiteY4" fmla="*/ 285862 h 309172"/>
                <a:gd name="connsiteX5" fmla="*/ 30940 w 1008613"/>
                <a:gd name="connsiteY5" fmla="*/ 200137 h 309172"/>
                <a:gd name="connsiteX6" fmla="*/ 59515 w 1008613"/>
                <a:gd name="connsiteY6" fmla="*/ 95362 h 30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13" h="309172">
                  <a:moveTo>
                    <a:pt x="59515" y="95362"/>
                  </a:moveTo>
                  <a:cubicBezTo>
                    <a:pt x="134128" y="62024"/>
                    <a:pt x="321453" y="-3063"/>
                    <a:pt x="478615" y="112"/>
                  </a:cubicBezTo>
                  <a:cubicBezTo>
                    <a:pt x="635777" y="3287"/>
                    <a:pt x="959628" y="65199"/>
                    <a:pt x="1002490" y="114412"/>
                  </a:cubicBezTo>
                  <a:cubicBezTo>
                    <a:pt x="1045353" y="163625"/>
                    <a:pt x="853265" y="266812"/>
                    <a:pt x="735790" y="295387"/>
                  </a:cubicBezTo>
                  <a:cubicBezTo>
                    <a:pt x="618315" y="323962"/>
                    <a:pt x="415115" y="301737"/>
                    <a:pt x="297640" y="285862"/>
                  </a:cubicBezTo>
                  <a:cubicBezTo>
                    <a:pt x="180165" y="269987"/>
                    <a:pt x="75390" y="225537"/>
                    <a:pt x="30940" y="200137"/>
                  </a:cubicBezTo>
                  <a:cubicBezTo>
                    <a:pt x="-13510" y="174737"/>
                    <a:pt x="-15098" y="128700"/>
                    <a:pt x="59515" y="9536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Oval 53"/>
            <p:cNvSpPr/>
            <p:nvPr/>
          </p:nvSpPr>
          <p:spPr>
            <a:xfrm>
              <a:off x="1750060" y="4800417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" name="Oval 54"/>
            <p:cNvSpPr/>
            <p:nvPr/>
          </p:nvSpPr>
          <p:spPr>
            <a:xfrm>
              <a:off x="1750060" y="3805871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1" name="Right Arrow 30"/>
          <p:cNvSpPr/>
          <p:nvPr/>
        </p:nvSpPr>
        <p:spPr>
          <a:xfrm>
            <a:off x="1469364" y="3648974"/>
            <a:ext cx="299169" cy="3321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846992" y="443105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CA" dirty="0"/>
          </a:p>
        </p:txBody>
      </p:sp>
      <p:sp>
        <p:nvSpPr>
          <p:cNvPr id="34" name="Rectangle 33"/>
          <p:cNvSpPr/>
          <p:nvPr/>
        </p:nvSpPr>
        <p:spPr>
          <a:xfrm>
            <a:off x="1980005" y="443105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CA" dirty="0"/>
          </a:p>
        </p:txBody>
      </p:sp>
      <p:sp>
        <p:nvSpPr>
          <p:cNvPr id="35" name="Rectangle 34"/>
          <p:cNvSpPr/>
          <p:nvPr/>
        </p:nvSpPr>
        <p:spPr>
          <a:xfrm>
            <a:off x="3199413" y="3438354"/>
            <a:ext cx="914400" cy="914400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882659" y="325368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CA" dirty="0"/>
          </a:p>
        </p:txBody>
      </p:sp>
      <p:sp>
        <p:nvSpPr>
          <p:cNvPr id="37" name="Rectangle 36"/>
          <p:cNvSpPr/>
          <p:nvPr/>
        </p:nvSpPr>
        <p:spPr>
          <a:xfrm>
            <a:off x="2882659" y="416808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dirty="0"/>
          </a:p>
        </p:txBody>
      </p:sp>
      <p:sp>
        <p:nvSpPr>
          <p:cNvPr id="38" name="Rectangle 37"/>
          <p:cNvSpPr/>
          <p:nvPr/>
        </p:nvSpPr>
        <p:spPr>
          <a:xfrm>
            <a:off x="4113813" y="4153992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CA" dirty="0"/>
          </a:p>
        </p:txBody>
      </p:sp>
      <p:sp>
        <p:nvSpPr>
          <p:cNvPr id="39" name="Rectangle 38"/>
          <p:cNvSpPr/>
          <p:nvPr/>
        </p:nvSpPr>
        <p:spPr>
          <a:xfrm>
            <a:off x="4113813" y="323921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40" name="Rectangle 39"/>
          <p:cNvSpPr/>
          <p:nvPr/>
        </p:nvSpPr>
        <p:spPr>
          <a:xfrm>
            <a:off x="762315" y="3063565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CA" dirty="0"/>
          </a:p>
        </p:txBody>
      </p:sp>
      <p:sp>
        <p:nvSpPr>
          <p:cNvPr id="41" name="Rectangle 40"/>
          <p:cNvSpPr/>
          <p:nvPr/>
        </p:nvSpPr>
        <p:spPr>
          <a:xfrm>
            <a:off x="1879592" y="3104215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CA" dirty="0"/>
          </a:p>
        </p:txBody>
      </p:sp>
      <p:sp>
        <p:nvSpPr>
          <p:cNvPr id="43" name="Rectangle 42"/>
          <p:cNvSpPr/>
          <p:nvPr/>
        </p:nvSpPr>
        <p:spPr>
          <a:xfrm>
            <a:off x="755630" y="4158789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t</a:t>
            </a:r>
            <a:endParaRPr lang="en-CA" dirty="0"/>
          </a:p>
        </p:txBody>
      </p:sp>
      <p:sp>
        <p:nvSpPr>
          <p:cNvPr id="44" name="Rectangle 43"/>
          <p:cNvSpPr/>
          <p:nvPr/>
        </p:nvSpPr>
        <p:spPr>
          <a:xfrm>
            <a:off x="1892790" y="4156441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t</a:t>
            </a:r>
            <a:endParaRPr lang="en-CA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199413" y="3187987"/>
            <a:ext cx="7877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523265" y="371055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48" name="Rectangle 47"/>
          <p:cNvSpPr/>
          <p:nvPr/>
        </p:nvSpPr>
        <p:spPr>
          <a:xfrm>
            <a:off x="3468100" y="453742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CA" dirty="0"/>
          </a:p>
        </p:txBody>
      </p:sp>
      <p:sp>
        <p:nvSpPr>
          <p:cNvPr id="49" name="Rectangle 48"/>
          <p:cNvSpPr/>
          <p:nvPr/>
        </p:nvSpPr>
        <p:spPr>
          <a:xfrm>
            <a:off x="4401071" y="371088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en-CA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824821" y="3623680"/>
            <a:ext cx="0" cy="558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62717" y="4640270"/>
            <a:ext cx="787791" cy="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433198" y="3665883"/>
            <a:ext cx="0" cy="558853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ight Arrow 62"/>
          <p:cNvSpPr/>
          <p:nvPr/>
        </p:nvSpPr>
        <p:spPr>
          <a:xfrm>
            <a:off x="5100327" y="3676069"/>
            <a:ext cx="299169" cy="3321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Rectangle 63"/>
          <p:cNvSpPr/>
          <p:nvPr/>
        </p:nvSpPr>
        <p:spPr>
          <a:xfrm>
            <a:off x="7456499" y="3335201"/>
            <a:ext cx="9144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i="1" dirty="0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139745" y="315053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CA" dirty="0"/>
          </a:p>
        </p:txBody>
      </p:sp>
      <p:sp>
        <p:nvSpPr>
          <p:cNvPr id="72" name="Rectangle 71"/>
          <p:cNvSpPr/>
          <p:nvPr/>
        </p:nvSpPr>
        <p:spPr>
          <a:xfrm>
            <a:off x="7139745" y="406493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dirty="0"/>
          </a:p>
        </p:txBody>
      </p:sp>
      <p:sp>
        <p:nvSpPr>
          <p:cNvPr id="73" name="Rectangle 72"/>
          <p:cNvSpPr/>
          <p:nvPr/>
        </p:nvSpPr>
        <p:spPr>
          <a:xfrm>
            <a:off x="8370899" y="405083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CA" dirty="0"/>
          </a:p>
        </p:txBody>
      </p:sp>
      <p:sp>
        <p:nvSpPr>
          <p:cNvPr id="74" name="Rectangle 73"/>
          <p:cNvSpPr/>
          <p:nvPr/>
        </p:nvSpPr>
        <p:spPr>
          <a:xfrm>
            <a:off x="8370899" y="313606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77" name="Oval 76"/>
          <p:cNvSpPr/>
          <p:nvPr/>
        </p:nvSpPr>
        <p:spPr>
          <a:xfrm>
            <a:off x="7395524" y="326336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Oval 77"/>
          <p:cNvSpPr/>
          <p:nvPr/>
        </p:nvSpPr>
        <p:spPr>
          <a:xfrm>
            <a:off x="8283808" y="4166465"/>
            <a:ext cx="144016" cy="144016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Right Arrow 78"/>
          <p:cNvSpPr/>
          <p:nvPr/>
        </p:nvSpPr>
        <p:spPr>
          <a:xfrm>
            <a:off x="6940972" y="3676069"/>
            <a:ext cx="299169" cy="3321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Rectangle 79"/>
          <p:cNvSpPr/>
          <p:nvPr/>
        </p:nvSpPr>
        <p:spPr>
          <a:xfrm>
            <a:off x="5615854" y="3335201"/>
            <a:ext cx="9144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299100" y="315053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CA" dirty="0"/>
          </a:p>
        </p:txBody>
      </p:sp>
      <p:sp>
        <p:nvSpPr>
          <p:cNvPr id="82" name="Rectangle 81"/>
          <p:cNvSpPr/>
          <p:nvPr/>
        </p:nvSpPr>
        <p:spPr>
          <a:xfrm>
            <a:off x="5299100" y="406493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dirty="0"/>
          </a:p>
        </p:txBody>
      </p:sp>
      <p:sp>
        <p:nvSpPr>
          <p:cNvPr id="83" name="Rectangle 82"/>
          <p:cNvSpPr/>
          <p:nvPr/>
        </p:nvSpPr>
        <p:spPr>
          <a:xfrm>
            <a:off x="6530254" y="405083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CA" dirty="0"/>
          </a:p>
        </p:txBody>
      </p:sp>
      <p:sp>
        <p:nvSpPr>
          <p:cNvPr id="84" name="Rectangle 83"/>
          <p:cNvSpPr/>
          <p:nvPr/>
        </p:nvSpPr>
        <p:spPr>
          <a:xfrm>
            <a:off x="6530254" y="313606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85" name="Oval 84"/>
          <p:cNvSpPr/>
          <p:nvPr/>
        </p:nvSpPr>
        <p:spPr>
          <a:xfrm>
            <a:off x="5554879" y="326336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6" name="Oval 85"/>
          <p:cNvSpPr/>
          <p:nvPr/>
        </p:nvSpPr>
        <p:spPr>
          <a:xfrm>
            <a:off x="6443163" y="4166465"/>
            <a:ext cx="144016" cy="144016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7448544" y="3400238"/>
            <a:ext cx="828129" cy="816278"/>
          </a:xfrm>
          <a:prstGeom prst="bentConnector3">
            <a:avLst>
              <a:gd name="adj1" fmla="val 102054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3001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691" y="0"/>
            <a:ext cx="8153400" cy="990600"/>
          </a:xfrm>
        </p:spPr>
        <p:txBody>
          <a:bodyPr>
            <a:noAutofit/>
          </a:bodyPr>
          <a:lstStyle/>
          <a:p>
            <a:r>
              <a:rPr lang="en-C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Contact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72648"/>
            <a:ext cx="8153400" cy="4495800"/>
          </a:xfrm>
        </p:spPr>
        <p:txBody>
          <a:bodyPr>
            <a:normAutofit/>
          </a:bodyPr>
          <a:lstStyle/>
          <a:p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Each vertex is represented by a closed region.</a:t>
            </a:r>
          </a:p>
          <a:p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The interiors of every pair of vertices are disjoint.</a:t>
            </a:r>
          </a:p>
          <a:p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Two vertices are joined by an edge 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iff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the boundaries of their regions touch.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536" y="5681434"/>
            <a:ext cx="821410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Theorem [</a:t>
            </a:r>
            <a:r>
              <a:rPr lang="en-C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Koebe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1936] Every planar graph has a circle contact representation.</a:t>
            </a:r>
            <a:endParaRPr lang="en-C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352261" y="2888272"/>
            <a:ext cx="5697394" cy="2521750"/>
            <a:chOff x="1352261" y="3215824"/>
            <a:chExt cx="5697394" cy="2521750"/>
          </a:xfrm>
        </p:grpSpPr>
        <p:grpSp>
          <p:nvGrpSpPr>
            <p:cNvPr id="32" name="Group 31"/>
            <p:cNvGrpSpPr/>
            <p:nvPr/>
          </p:nvGrpSpPr>
          <p:grpSpPr>
            <a:xfrm>
              <a:off x="5148064" y="3215824"/>
              <a:ext cx="1872208" cy="2003513"/>
              <a:chOff x="5148064" y="4005064"/>
              <a:chExt cx="1872208" cy="2003513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5580112" y="4005064"/>
                <a:ext cx="720080" cy="72008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6300192" y="4026768"/>
                <a:ext cx="720080" cy="72008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5148064" y="4712433"/>
                <a:ext cx="1296144" cy="129614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6136551" y="4583275"/>
                <a:ext cx="283737" cy="283737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339542" y="4746916"/>
                <a:ext cx="432048" cy="43204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591780" y="3753288"/>
              <a:ext cx="792088" cy="792088"/>
              <a:chOff x="2591780" y="4835168"/>
              <a:chExt cx="792088" cy="792088"/>
            </a:xfrm>
          </p:grpSpPr>
          <p:cxnSp>
            <p:nvCxnSpPr>
              <p:cNvPr id="29" name="Straight Connector 28"/>
              <p:cNvCxnSpPr>
                <a:stCxn id="10" idx="7"/>
                <a:endCxn id="11" idx="3"/>
              </p:cNvCxnSpPr>
              <p:nvPr/>
            </p:nvCxnSpPr>
            <p:spPr>
              <a:xfrm flipV="1">
                <a:off x="2683974" y="5251398"/>
                <a:ext cx="247660" cy="28366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1" idx="5"/>
                <a:endCxn id="13" idx="1"/>
              </p:cNvCxnSpPr>
              <p:nvPr/>
            </p:nvCxnSpPr>
            <p:spPr>
              <a:xfrm>
                <a:off x="3008010" y="5251398"/>
                <a:ext cx="283664" cy="28366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2" idx="3"/>
                <a:endCxn id="11" idx="7"/>
              </p:cNvCxnSpPr>
              <p:nvPr/>
            </p:nvCxnSpPr>
            <p:spPr>
              <a:xfrm flipH="1">
                <a:off x="3008010" y="4927361"/>
                <a:ext cx="283664" cy="24766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11" idx="1"/>
                <a:endCxn id="9" idx="5"/>
              </p:cNvCxnSpPr>
              <p:nvPr/>
            </p:nvCxnSpPr>
            <p:spPr>
              <a:xfrm flipH="1" flipV="1">
                <a:off x="2683974" y="4927361"/>
                <a:ext cx="247660" cy="24766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9" idx="6"/>
                <a:endCxn id="12" idx="2"/>
              </p:cNvCxnSpPr>
              <p:nvPr/>
            </p:nvCxnSpPr>
            <p:spPr>
              <a:xfrm>
                <a:off x="2699792" y="4889174"/>
                <a:ext cx="576064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10" idx="0"/>
                <a:endCxn id="9" idx="4"/>
              </p:cNvCxnSpPr>
              <p:nvPr/>
            </p:nvCxnSpPr>
            <p:spPr>
              <a:xfrm flipV="1">
                <a:off x="2645786" y="4943179"/>
                <a:ext cx="0" cy="57606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13" idx="2"/>
                <a:endCxn id="10" idx="6"/>
              </p:cNvCxnSpPr>
              <p:nvPr/>
            </p:nvCxnSpPr>
            <p:spPr>
              <a:xfrm flipH="1">
                <a:off x="2699792" y="5573251"/>
                <a:ext cx="576064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2" idx="4"/>
                <a:endCxn id="13" idx="0"/>
              </p:cNvCxnSpPr>
              <p:nvPr/>
            </p:nvCxnSpPr>
            <p:spPr>
              <a:xfrm>
                <a:off x="3329862" y="4943179"/>
                <a:ext cx="0" cy="57606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Oval 8"/>
              <p:cNvSpPr/>
              <p:nvPr/>
            </p:nvSpPr>
            <p:spPr>
              <a:xfrm>
                <a:off x="2591780" y="4835168"/>
                <a:ext cx="108012" cy="10801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591780" y="5519245"/>
                <a:ext cx="108012" cy="108011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915816" y="5159205"/>
                <a:ext cx="108012" cy="108011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275856" y="4835168"/>
                <a:ext cx="108012" cy="108011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275856" y="5519245"/>
                <a:ext cx="108012" cy="108011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352261" y="5337464"/>
              <a:ext cx="56973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 smtClean="0">
                  <a:latin typeface="Times New Roman" pitchFamily="18" charset="0"/>
                  <a:cs typeface="Times New Roman" pitchFamily="18" charset="0"/>
                </a:rPr>
                <a:t>Cover Contact Graph (Circle Contact Representation)</a:t>
              </a:r>
              <a:endParaRPr lang="en-CA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02205" y="3476149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339752" y="430447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347864" y="353726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47864" y="4248052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19781" y="4104036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799904" y="3359840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655474" y="4401546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134480" y="3738527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405525" y="3982596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516603" y="3412902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66364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Refinement: (1/3)-Balanced Representation 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20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Why was the previous construction (1/2)-balanced?</a:t>
            </a:r>
          </a:p>
          <a:p>
            <a:pPr lvl="1"/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While adding a new arm, we assigned at most 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⌈∆/2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⌉ free points to it. </a:t>
            </a:r>
          </a:p>
          <a:p>
            <a:pPr lvl="1"/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⌈∆/2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⌉ + 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⌈∆/2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⌉ ≥ ∆, we could find a ‘nice’ rectangle partition, i.e., using at most two arms.</a:t>
            </a:r>
          </a:p>
          <a:p>
            <a:pPr lvl="1"/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Recall series combination.</a:t>
            </a:r>
            <a:endParaRPr lang="en-CA" sz="17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CA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CA" sz="17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CA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CA" sz="17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CA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CA" sz="1700" dirty="0"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CA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CA" sz="2000" dirty="0" smtClean="0"/>
          </a:p>
          <a:p>
            <a:endParaRPr lang="en-CA" sz="2000" dirty="0"/>
          </a:p>
          <a:p>
            <a:endParaRPr lang="en-CA" sz="2000" dirty="0" smtClean="0"/>
          </a:p>
          <a:p>
            <a:endParaRPr lang="en-CA" sz="2000" dirty="0"/>
          </a:p>
          <a:p>
            <a:endParaRPr lang="en-CA" sz="2000" dirty="0"/>
          </a:p>
        </p:txBody>
      </p:sp>
      <p:grpSp>
        <p:nvGrpSpPr>
          <p:cNvPr id="137" name="Group 136"/>
          <p:cNvGrpSpPr/>
          <p:nvPr/>
        </p:nvGrpSpPr>
        <p:grpSpPr>
          <a:xfrm>
            <a:off x="2079430" y="2940645"/>
            <a:ext cx="5263660" cy="1784963"/>
            <a:chOff x="3469434" y="2858343"/>
            <a:chExt cx="5263660" cy="1784963"/>
          </a:xfrm>
        </p:grpSpPr>
        <p:sp>
          <p:nvSpPr>
            <p:cNvPr id="138" name="Rectangle 137"/>
            <p:cNvSpPr/>
            <p:nvPr/>
          </p:nvSpPr>
          <p:spPr>
            <a:xfrm>
              <a:off x="3786188" y="3281337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469434" y="2878179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469434" y="401107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700588" y="3996975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700588" y="308219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4118868" y="3671190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44" name="Elbow Connector 143"/>
            <p:cNvCxnSpPr/>
            <p:nvPr/>
          </p:nvCxnSpPr>
          <p:spPr>
            <a:xfrm rot="16200000" flipH="1">
              <a:off x="3805520" y="3331373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lbow Connector 144"/>
            <p:cNvCxnSpPr/>
            <p:nvPr/>
          </p:nvCxnSpPr>
          <p:spPr>
            <a:xfrm rot="16200000" flipH="1">
              <a:off x="4218189" y="3797547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Oval 145"/>
            <p:cNvSpPr/>
            <p:nvPr/>
          </p:nvSpPr>
          <p:spPr>
            <a:xfrm>
              <a:off x="3727312" y="3223362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7" name="Oval 146"/>
            <p:cNvSpPr/>
            <p:nvPr/>
          </p:nvSpPr>
          <p:spPr>
            <a:xfrm>
              <a:off x="4599509" y="4109227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230065" y="3459739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CA" dirty="0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998161" y="3239437"/>
              <a:ext cx="412669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7908044" y="3739061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1" name="Oval 150"/>
            <p:cNvSpPr/>
            <p:nvPr/>
          </p:nvSpPr>
          <p:spPr>
            <a:xfrm>
              <a:off x="5931851" y="3178810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2" name="Oval 151"/>
            <p:cNvSpPr/>
            <p:nvPr/>
          </p:nvSpPr>
          <p:spPr>
            <a:xfrm>
              <a:off x="6326423" y="3621660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3" name="Oval 152"/>
            <p:cNvSpPr/>
            <p:nvPr/>
          </p:nvSpPr>
          <p:spPr>
            <a:xfrm>
              <a:off x="7839677" y="3676241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4" name="Oval 153"/>
            <p:cNvSpPr/>
            <p:nvPr/>
          </p:nvSpPr>
          <p:spPr>
            <a:xfrm>
              <a:off x="8293236" y="4103958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6028838" y="3247511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911685" y="3769070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616941" y="3891839"/>
              <a:ext cx="1099137" cy="1422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 smtClean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 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740106" y="2858343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7128350" y="3820422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 smtClean="0">
                  <a:solidFill>
                    <a:schemeClr val="tx1"/>
                  </a:solidFill>
                </a:rPr>
                <a:t>⌉</a:t>
              </a:r>
              <a:r>
                <a:rPr lang="en-CA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6392060" y="3250819"/>
              <a:ext cx="727191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⌈∆/2⌉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7911685" y="3472392"/>
              <a:ext cx="639308" cy="14445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dirty="0">
                  <a:solidFill>
                    <a:schemeClr val="tx1"/>
                  </a:solidFill>
                </a:rPr>
                <a:t>⌈</a:t>
              </a:r>
              <a:r>
                <a:rPr lang="en-CA" sz="16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6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/2</a:t>
              </a:r>
              <a:r>
                <a:rPr lang="en-CA" sz="1600" dirty="0">
                  <a:solidFill>
                    <a:schemeClr val="tx1"/>
                  </a:solidFill>
                </a:rPr>
                <a:t>⌉</a:t>
              </a:r>
              <a:endParaRPr lang="en-CA" sz="1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6432150" y="3511499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7573264" y="3353041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8368892" y="4033590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</p:grpSp>
      <p:sp>
        <p:nvSpPr>
          <p:cNvPr id="165" name="Rectangle 164"/>
          <p:cNvSpPr/>
          <p:nvPr/>
        </p:nvSpPr>
        <p:spPr>
          <a:xfrm>
            <a:off x="2079430" y="2960481"/>
            <a:ext cx="5263660" cy="1524743"/>
          </a:xfrm>
          <a:prstGeom prst="rect">
            <a:avLst/>
          </a:prstGeom>
          <a:solidFill>
            <a:srgbClr val="FF0000">
              <a:alpha val="16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6383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950240"/>
            <a:ext cx="8225722" cy="5635240"/>
          </a:xfrm>
        </p:spPr>
        <p:txBody>
          <a:bodyPr>
            <a:normAutofit/>
          </a:bodyPr>
          <a:lstStyle/>
          <a:p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For  (1/3)-balanced we assign  at 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most  ⌈∆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/3⌉ </a:t>
            </a:r>
            <a:r>
              <a:rPr lang="en-CA" sz="1700" dirty="0">
                <a:latin typeface="Times New Roman" pitchFamily="18" charset="0"/>
                <a:cs typeface="Times New Roman" pitchFamily="18" charset="0"/>
              </a:rPr>
              <a:t>free points to 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any arm.</a:t>
            </a:r>
          </a:p>
          <a:p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Sometimes we need at least three of the arms of 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 to lie in the same rectangle. E.g., if  degree(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m,H</a:t>
            </a:r>
            <a:r>
              <a:rPr lang="en-CA" sz="17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&gt; 2⌈∆/3⌉ .</a:t>
            </a:r>
            <a:endParaRPr lang="en-CA" sz="17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CA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CA" sz="1700" dirty="0" smtClean="0"/>
          </a:p>
          <a:p>
            <a:endParaRPr lang="en-CA" sz="1700" dirty="0"/>
          </a:p>
          <a:p>
            <a:endParaRPr lang="en-CA" sz="1700" dirty="0" smtClean="0"/>
          </a:p>
          <a:p>
            <a:pPr>
              <a:buNone/>
            </a:pPr>
            <a:endParaRPr lang="en-CA" sz="1700" dirty="0"/>
          </a:p>
          <a:p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Sometimes we need to share an arm among the rectangles.                                           E.g., assume degree(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m,H</a:t>
            </a:r>
            <a:r>
              <a:rPr lang="en-CA" sz="17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&gt; ⌈∆/3⌉ and degree(</a:t>
            </a:r>
            <a:r>
              <a:rPr lang="en-CA" sz="1700" i="1" dirty="0" smtClean="0">
                <a:latin typeface="Times New Roman" pitchFamily="18" charset="0"/>
                <a:cs typeface="Times New Roman" pitchFamily="18" charset="0"/>
              </a:rPr>
              <a:t>m,H</a:t>
            </a:r>
            <a:r>
              <a:rPr lang="en-CA" sz="17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1700" dirty="0" smtClean="0">
                <a:latin typeface="Times New Roman" pitchFamily="18" charset="0"/>
                <a:cs typeface="Times New Roman" pitchFamily="18" charset="0"/>
              </a:rPr>
              <a:t>) &gt; ⌈∆/3⌉ in the following.</a:t>
            </a:r>
          </a:p>
          <a:p>
            <a:endParaRPr lang="en-CA" sz="17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Refinement: (1/3)-Balanced Representation 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21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1282588" y="2052363"/>
            <a:ext cx="6125346" cy="1634029"/>
            <a:chOff x="1282587" y="2047688"/>
            <a:chExt cx="6855564" cy="1828825"/>
          </a:xfrm>
        </p:grpSpPr>
        <p:sp>
          <p:nvSpPr>
            <p:cNvPr id="80" name="Rectangle 79"/>
            <p:cNvSpPr/>
            <p:nvPr/>
          </p:nvSpPr>
          <p:spPr>
            <a:xfrm>
              <a:off x="1282587" y="2111386"/>
              <a:ext cx="6855564" cy="1524743"/>
            </a:xfrm>
            <a:prstGeom prst="rect">
              <a:avLst/>
            </a:prstGeom>
            <a:solidFill>
              <a:srgbClr val="FF0000">
                <a:alpha val="16000"/>
              </a:srgb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599341" y="2514544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282587" y="2111386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82587" y="324427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13741" y="3230182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3741" y="231540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1932021" y="290439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8" name="Elbow Connector 47"/>
            <p:cNvCxnSpPr/>
            <p:nvPr/>
          </p:nvCxnSpPr>
          <p:spPr>
            <a:xfrm rot="16200000" flipH="1">
              <a:off x="1618673" y="2564580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/>
            <p:nvPr/>
          </p:nvCxnSpPr>
          <p:spPr>
            <a:xfrm rot="16200000" flipH="1">
              <a:off x="2031342" y="3030754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1540465" y="2456569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Oval 50"/>
            <p:cNvSpPr/>
            <p:nvPr/>
          </p:nvSpPr>
          <p:spPr>
            <a:xfrm>
              <a:off x="2412662" y="3342434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17092" y="2627631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CA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811313" y="2472642"/>
              <a:ext cx="948143" cy="457199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82906" y="2972268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745004" y="2412017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Oval 56"/>
            <p:cNvSpPr/>
            <p:nvPr/>
          </p:nvSpPr>
          <p:spPr>
            <a:xfrm>
              <a:off x="6214539" y="2909448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Oval 57"/>
            <p:cNvSpPr/>
            <p:nvPr/>
          </p:nvSpPr>
          <p:spPr>
            <a:xfrm>
              <a:off x="6668098" y="3337165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260275" y="2968290"/>
              <a:ext cx="1099137" cy="1422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smtClean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 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38639" y="2047688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555464" y="3053629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283591" y="2928168"/>
              <a:ext cx="727191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⌈∆</a:t>
              </a:r>
              <a:r>
                <a:rPr lang="en-CA" sz="1200" dirty="0" smtClean="0">
                  <a:solidFill>
                    <a:schemeClr val="tx1"/>
                  </a:solidFill>
                </a:rPr>
                <a:t>/3⌉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241502" y="2770914"/>
              <a:ext cx="639308" cy="1444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049358" y="2914525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948126" y="2527764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743754" y="326679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6200000" flipH="1">
              <a:off x="4168811" y="2780628"/>
              <a:ext cx="210514" cy="5028"/>
            </a:xfrm>
            <a:prstGeom prst="line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191828" y="285486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157636" y="2627721"/>
              <a:ext cx="727192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⌈∆</a:t>
              </a:r>
              <a:r>
                <a:rPr lang="en-CA" sz="1200" dirty="0" smtClean="0">
                  <a:solidFill>
                    <a:schemeClr val="tx1"/>
                  </a:solidFill>
                </a:rPr>
                <a:t>/3⌉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/>
            <p:cNvCxnSpPr>
              <a:stCxn id="42" idx="3"/>
              <a:endCxn id="47" idx="6"/>
            </p:cNvCxnSpPr>
            <p:nvPr/>
          </p:nvCxnSpPr>
          <p:spPr>
            <a:xfrm flipH="1">
              <a:off x="2076037" y="2971744"/>
              <a:ext cx="437704" cy="4661"/>
            </a:xfrm>
            <a:prstGeom prst="line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3" name="Group 102"/>
          <p:cNvGrpSpPr>
            <a:grpSpLocks noChangeAspect="1"/>
          </p:cNvGrpSpPr>
          <p:nvPr/>
        </p:nvGrpSpPr>
        <p:grpSpPr>
          <a:xfrm>
            <a:off x="1278231" y="4556101"/>
            <a:ext cx="6101452" cy="1640869"/>
            <a:chOff x="1434987" y="2185240"/>
            <a:chExt cx="6855564" cy="1843673"/>
          </a:xfrm>
        </p:grpSpPr>
        <p:sp>
          <p:nvSpPr>
            <p:cNvPr id="67" name="Rectangle 66"/>
            <p:cNvSpPr/>
            <p:nvPr/>
          </p:nvSpPr>
          <p:spPr>
            <a:xfrm>
              <a:off x="1434987" y="2263786"/>
              <a:ext cx="6855564" cy="1524743"/>
            </a:xfrm>
            <a:prstGeom prst="rect">
              <a:avLst/>
            </a:prstGeom>
            <a:solidFill>
              <a:srgbClr val="FF0000">
                <a:alpha val="16000"/>
              </a:srgb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751741" y="2666944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434987" y="2263786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434987" y="339667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666141" y="3382582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666141" y="246780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2084421" y="305679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81" name="Elbow Connector 47"/>
            <p:cNvCxnSpPr/>
            <p:nvPr/>
          </p:nvCxnSpPr>
          <p:spPr>
            <a:xfrm>
              <a:off x="1836880" y="2666299"/>
              <a:ext cx="331948" cy="433760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Elbow Connector 48"/>
            <p:cNvCxnSpPr/>
            <p:nvPr/>
          </p:nvCxnSpPr>
          <p:spPr>
            <a:xfrm rot="16200000" flipH="1">
              <a:off x="2183742" y="3169811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1692865" y="2608969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" name="Oval 83"/>
            <p:cNvSpPr/>
            <p:nvPr/>
          </p:nvSpPr>
          <p:spPr>
            <a:xfrm>
              <a:off x="2565062" y="3494834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69492" y="2780031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CA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963713" y="2625044"/>
              <a:ext cx="452947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435306" y="3124668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6366939" y="3061848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0" name="Oval 89"/>
            <p:cNvSpPr/>
            <p:nvPr/>
          </p:nvSpPr>
          <p:spPr>
            <a:xfrm>
              <a:off x="6820498" y="3489565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079107" y="2760438"/>
              <a:ext cx="1099137" cy="1422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smtClean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 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469721" y="2185240"/>
              <a:ext cx="377026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707864" y="3206029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467909" y="2906813"/>
              <a:ext cx="428322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940414" y="2711962"/>
              <a:ext cx="428322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896154" y="341919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3877234" y="300726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852550" y="3153719"/>
              <a:ext cx="1403393" cy="316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deg</a:t>
              </a:r>
              <a:r>
                <a:rPr lang="en-CA" sz="1200" dirty="0" smtClean="0">
                  <a:solidFill>
                    <a:schemeClr val="tx1"/>
                  </a:solidFill>
                </a:rPr>
                <a:t>(</a:t>
              </a:r>
              <a:r>
                <a:rPr lang="en-CA" sz="12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sz="12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CA" sz="1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CA" sz="9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CA" sz="9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CA" sz="1200" dirty="0" smtClean="0">
                  <a:solidFill>
                    <a:schemeClr val="tx1"/>
                  </a:solidFill>
                </a:rPr>
                <a:t>) – (⌈∆/3⌉-1)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Straight Connector 101"/>
            <p:cNvCxnSpPr>
              <a:stCxn id="68" idx="3"/>
              <a:endCxn id="76" idx="6"/>
            </p:cNvCxnSpPr>
            <p:nvPr/>
          </p:nvCxnSpPr>
          <p:spPr>
            <a:xfrm flipH="1">
              <a:off x="2228437" y="3124144"/>
              <a:ext cx="437704" cy="4661"/>
            </a:xfrm>
            <a:prstGeom prst="line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6227617" y="2700053"/>
              <a:ext cx="1403393" cy="316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deg</a:t>
              </a:r>
              <a:r>
                <a:rPr lang="en-CA" sz="1200" dirty="0" smtClean="0">
                  <a:solidFill>
                    <a:schemeClr val="tx1"/>
                  </a:solidFill>
                </a:rPr>
                <a:t>(</a:t>
              </a:r>
              <a:r>
                <a:rPr lang="en-CA" sz="12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sz="12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CA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CA" sz="12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CA" sz="1200" baseline="-25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CA" sz="1200" dirty="0" smtClean="0">
                  <a:solidFill>
                    <a:schemeClr val="tx1"/>
                  </a:solidFill>
                </a:rPr>
                <a:t>) – (⌈∆/3⌉-1)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1286871" y="519069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 rot="2558069">
            <a:off x="3847492" y="4857953"/>
            <a:ext cx="168197" cy="16812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48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Refinement: (1/3)-Balanced Representation 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22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grpSp>
        <p:nvGrpSpPr>
          <p:cNvPr id="3" name="Group 103"/>
          <p:cNvGrpSpPr>
            <a:grpSpLocks noChangeAspect="1"/>
          </p:cNvGrpSpPr>
          <p:nvPr/>
        </p:nvGrpSpPr>
        <p:grpSpPr>
          <a:xfrm>
            <a:off x="1282588" y="1078613"/>
            <a:ext cx="6125346" cy="1634029"/>
            <a:chOff x="1282587" y="2047688"/>
            <a:chExt cx="6855564" cy="1828825"/>
          </a:xfrm>
        </p:grpSpPr>
        <p:sp>
          <p:nvSpPr>
            <p:cNvPr id="80" name="Rectangle 79"/>
            <p:cNvSpPr/>
            <p:nvPr/>
          </p:nvSpPr>
          <p:spPr>
            <a:xfrm>
              <a:off x="1282587" y="2111386"/>
              <a:ext cx="6855564" cy="1524743"/>
            </a:xfrm>
            <a:prstGeom prst="rect">
              <a:avLst/>
            </a:prstGeom>
            <a:solidFill>
              <a:srgbClr val="FF0000">
                <a:alpha val="16000"/>
              </a:srgb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599341" y="2514544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282587" y="2111386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82587" y="324427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13741" y="3230182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3741" y="231540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1932021" y="290439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8" name="Elbow Connector 47"/>
            <p:cNvCxnSpPr/>
            <p:nvPr/>
          </p:nvCxnSpPr>
          <p:spPr>
            <a:xfrm rot="16200000" flipH="1">
              <a:off x="1618673" y="2564580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/>
            <p:nvPr/>
          </p:nvCxnSpPr>
          <p:spPr>
            <a:xfrm rot="16200000" flipH="1">
              <a:off x="2031342" y="3030754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1540465" y="2456569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Oval 50"/>
            <p:cNvSpPr/>
            <p:nvPr/>
          </p:nvSpPr>
          <p:spPr>
            <a:xfrm>
              <a:off x="2412662" y="3342434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17092" y="2627631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CA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811313" y="2472642"/>
              <a:ext cx="948143" cy="457199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82906" y="2972268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745004" y="2412017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Oval 56"/>
            <p:cNvSpPr/>
            <p:nvPr/>
          </p:nvSpPr>
          <p:spPr>
            <a:xfrm>
              <a:off x="6214539" y="2909448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Oval 57"/>
            <p:cNvSpPr/>
            <p:nvPr/>
          </p:nvSpPr>
          <p:spPr>
            <a:xfrm>
              <a:off x="6668098" y="3337165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260275" y="2968290"/>
              <a:ext cx="1099137" cy="1422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smtClean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 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38639" y="2047688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555464" y="3053629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283591" y="2928168"/>
              <a:ext cx="727191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⌈∆</a:t>
              </a:r>
              <a:r>
                <a:rPr lang="en-CA" sz="1200" dirty="0" smtClean="0">
                  <a:solidFill>
                    <a:schemeClr val="tx1"/>
                  </a:solidFill>
                </a:rPr>
                <a:t>/3⌉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273484" y="2770914"/>
              <a:ext cx="639308" cy="1444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049358" y="2914525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948126" y="2527764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743754" y="326679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6200000" flipH="1">
              <a:off x="4168811" y="2780628"/>
              <a:ext cx="210514" cy="5028"/>
            </a:xfrm>
            <a:prstGeom prst="line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191828" y="285486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157636" y="2627721"/>
              <a:ext cx="727192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⌈∆</a:t>
              </a:r>
              <a:r>
                <a:rPr lang="en-CA" sz="1200" dirty="0" smtClean="0">
                  <a:solidFill>
                    <a:schemeClr val="tx1"/>
                  </a:solidFill>
                </a:rPr>
                <a:t>/3⌉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/>
            <p:cNvCxnSpPr>
              <a:stCxn id="42" idx="3"/>
              <a:endCxn id="47" idx="6"/>
            </p:cNvCxnSpPr>
            <p:nvPr/>
          </p:nvCxnSpPr>
          <p:spPr>
            <a:xfrm flipH="1">
              <a:off x="2076037" y="2971744"/>
              <a:ext cx="437704" cy="4661"/>
            </a:xfrm>
            <a:prstGeom prst="line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" name="Group 102"/>
          <p:cNvGrpSpPr>
            <a:grpSpLocks noChangeAspect="1"/>
          </p:cNvGrpSpPr>
          <p:nvPr/>
        </p:nvGrpSpPr>
        <p:grpSpPr>
          <a:xfrm>
            <a:off x="1278231" y="3582351"/>
            <a:ext cx="6101452" cy="1640869"/>
            <a:chOff x="1434987" y="2185240"/>
            <a:chExt cx="6855564" cy="1843673"/>
          </a:xfrm>
        </p:grpSpPr>
        <p:sp>
          <p:nvSpPr>
            <p:cNvPr id="67" name="Rectangle 66"/>
            <p:cNvSpPr/>
            <p:nvPr/>
          </p:nvSpPr>
          <p:spPr>
            <a:xfrm>
              <a:off x="1434987" y="2263786"/>
              <a:ext cx="6855564" cy="1524743"/>
            </a:xfrm>
            <a:prstGeom prst="rect">
              <a:avLst/>
            </a:prstGeom>
            <a:solidFill>
              <a:srgbClr val="FF0000">
                <a:alpha val="16000"/>
              </a:srgb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751741" y="2666944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434987" y="2263786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434987" y="339667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666141" y="3382582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666141" y="246780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2084421" y="305679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81" name="Elbow Connector 47"/>
            <p:cNvCxnSpPr/>
            <p:nvPr/>
          </p:nvCxnSpPr>
          <p:spPr>
            <a:xfrm>
              <a:off x="1836880" y="2666299"/>
              <a:ext cx="331948" cy="433760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Elbow Connector 48"/>
            <p:cNvCxnSpPr/>
            <p:nvPr/>
          </p:nvCxnSpPr>
          <p:spPr>
            <a:xfrm rot="16200000" flipH="1">
              <a:off x="2183742" y="3169811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1692865" y="2608969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" name="Oval 83"/>
            <p:cNvSpPr/>
            <p:nvPr/>
          </p:nvSpPr>
          <p:spPr>
            <a:xfrm>
              <a:off x="2565062" y="3494834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69492" y="2780031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CA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963713" y="2625044"/>
              <a:ext cx="452947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435306" y="3124668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6366939" y="3061848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0" name="Oval 89"/>
            <p:cNvSpPr/>
            <p:nvPr/>
          </p:nvSpPr>
          <p:spPr>
            <a:xfrm>
              <a:off x="6820498" y="3489565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079107" y="2760438"/>
              <a:ext cx="1099137" cy="1422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smtClean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 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469721" y="2185240"/>
              <a:ext cx="377026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707864" y="3206029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467909" y="2906813"/>
              <a:ext cx="428322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940414" y="2711962"/>
              <a:ext cx="428322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896154" y="341919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3877234" y="300726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852550" y="3153719"/>
              <a:ext cx="1403393" cy="316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deg</a:t>
              </a:r>
              <a:r>
                <a:rPr lang="en-CA" sz="1200" dirty="0" smtClean="0">
                  <a:solidFill>
                    <a:schemeClr val="tx1"/>
                  </a:solidFill>
                </a:rPr>
                <a:t>(</a:t>
              </a:r>
              <a:r>
                <a:rPr lang="en-CA" sz="12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sz="12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CA" sz="1200" dirty="0" smtClean="0">
                  <a:solidFill>
                    <a:schemeClr val="tx1"/>
                  </a:solidFill>
                </a:rPr>
                <a:t>) – (⌈∆/3⌉-1)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Straight Connector 101"/>
            <p:cNvCxnSpPr>
              <a:stCxn id="68" idx="3"/>
              <a:endCxn id="76" idx="6"/>
            </p:cNvCxnSpPr>
            <p:nvPr/>
          </p:nvCxnSpPr>
          <p:spPr>
            <a:xfrm flipH="1">
              <a:off x="2228437" y="3124144"/>
              <a:ext cx="437704" cy="4661"/>
            </a:xfrm>
            <a:prstGeom prst="line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6227617" y="2700053"/>
              <a:ext cx="1403393" cy="3169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outnDeg</a:t>
              </a:r>
              <a:r>
                <a:rPr lang="en-CA" sz="1200" dirty="0" smtClean="0">
                  <a:solidFill>
                    <a:schemeClr val="tx1"/>
                  </a:solidFill>
                </a:rPr>
                <a:t>(</a:t>
              </a:r>
              <a:r>
                <a:rPr lang="en-CA" sz="12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sz="12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CA" sz="1200" dirty="0" smtClean="0">
                  <a:solidFill>
                    <a:schemeClr val="tx1"/>
                  </a:solidFill>
                </a:rPr>
                <a:t>) – (⌈∆/3⌉-1)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1286871" y="421694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 rot="2558069">
            <a:off x="3847492" y="3884203"/>
            <a:ext cx="168197" cy="16812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Cloud Callout 65"/>
          <p:cNvSpPr/>
          <p:nvPr/>
        </p:nvSpPr>
        <p:spPr>
          <a:xfrm>
            <a:off x="5189515" y="926303"/>
            <a:ext cx="2909455" cy="2493818"/>
          </a:xfrm>
          <a:prstGeom prst="cloudCallout">
            <a:avLst>
              <a:gd name="adj1" fmla="val -69813"/>
              <a:gd name="adj2" fmla="val -16547"/>
            </a:avLst>
          </a:prstGeom>
          <a:solidFill>
            <a:srgbClr val="FFFBA7"/>
          </a:solidFill>
          <a:effectLst>
            <a:outerShdw blurRad="38100" dist="30000" dir="5400000" rotWithShape="0">
              <a:srgbClr val="FF0000">
                <a:alpha val="45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 poles do not lie at the corners.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More case Analysis!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8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(1/3)-Balanced Representation for 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23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grpSp>
        <p:nvGrpSpPr>
          <p:cNvPr id="3" name="Group 103"/>
          <p:cNvGrpSpPr>
            <a:grpSpLocks noChangeAspect="1"/>
          </p:cNvGrpSpPr>
          <p:nvPr/>
        </p:nvGrpSpPr>
        <p:grpSpPr>
          <a:xfrm>
            <a:off x="1282588" y="1007363"/>
            <a:ext cx="6125346" cy="1634029"/>
            <a:chOff x="1282587" y="2047688"/>
            <a:chExt cx="6855564" cy="1828825"/>
          </a:xfrm>
        </p:grpSpPr>
        <p:sp>
          <p:nvSpPr>
            <p:cNvPr id="80" name="Rectangle 79"/>
            <p:cNvSpPr/>
            <p:nvPr/>
          </p:nvSpPr>
          <p:spPr>
            <a:xfrm>
              <a:off x="1282587" y="2111386"/>
              <a:ext cx="6855564" cy="1524743"/>
            </a:xfrm>
            <a:prstGeom prst="rect">
              <a:avLst/>
            </a:prstGeom>
            <a:solidFill>
              <a:srgbClr val="FF0000">
                <a:alpha val="16000"/>
              </a:srgb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599341" y="2514544"/>
              <a:ext cx="914400" cy="9144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282587" y="2111386"/>
              <a:ext cx="8146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 s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82587" y="324427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13741" y="3230182"/>
              <a:ext cx="77617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CA" dirty="0"/>
            </a:p>
            <a:p>
              <a:endParaRPr lang="en-CA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3741" y="231540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1932021" y="290439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8" name="Elbow Connector 47"/>
            <p:cNvCxnSpPr/>
            <p:nvPr/>
          </p:nvCxnSpPr>
          <p:spPr>
            <a:xfrm rot="16200000" flipH="1">
              <a:off x="1618673" y="2564580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/>
            <p:nvPr/>
          </p:nvCxnSpPr>
          <p:spPr>
            <a:xfrm rot="16200000" flipH="1">
              <a:off x="2031342" y="3030754"/>
              <a:ext cx="382843" cy="412669"/>
            </a:xfrm>
            <a:prstGeom prst="bentConnector2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1540465" y="2456569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Oval 50"/>
            <p:cNvSpPr/>
            <p:nvPr/>
          </p:nvSpPr>
          <p:spPr>
            <a:xfrm>
              <a:off x="2412662" y="3342434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17092" y="2627631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CA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811313" y="2472642"/>
              <a:ext cx="948143" cy="457199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82906" y="2972268"/>
              <a:ext cx="457200" cy="457200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745004" y="2412017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Oval 56"/>
            <p:cNvSpPr/>
            <p:nvPr/>
          </p:nvSpPr>
          <p:spPr>
            <a:xfrm>
              <a:off x="6214539" y="2909448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Oval 57"/>
            <p:cNvSpPr/>
            <p:nvPr/>
          </p:nvSpPr>
          <p:spPr>
            <a:xfrm>
              <a:off x="6668098" y="3337165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260275" y="2968290"/>
              <a:ext cx="1099137" cy="1422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smtClean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 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38639" y="2047688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555464" y="3053629"/>
              <a:ext cx="835587" cy="388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283591" y="2928168"/>
              <a:ext cx="727191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⌈∆</a:t>
              </a:r>
              <a:r>
                <a:rPr lang="en-CA" sz="1200" dirty="0" smtClean="0">
                  <a:solidFill>
                    <a:schemeClr val="tx1"/>
                  </a:solidFill>
                </a:rPr>
                <a:t>/3⌉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273484" y="2770914"/>
              <a:ext cx="639308" cy="1444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049358" y="2914525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948126" y="2527764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743754" y="326679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6200000" flipH="1">
              <a:off x="4168811" y="2780628"/>
              <a:ext cx="210514" cy="5028"/>
            </a:xfrm>
            <a:prstGeom prst="line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191828" y="2854867"/>
              <a:ext cx="144016" cy="144016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157636" y="2627721"/>
              <a:ext cx="727192" cy="21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⌈∆</a:t>
              </a:r>
              <a:r>
                <a:rPr lang="en-CA" sz="1200" dirty="0" smtClean="0">
                  <a:solidFill>
                    <a:schemeClr val="tx1"/>
                  </a:solidFill>
                </a:rPr>
                <a:t>/3⌉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/>
            <p:cNvCxnSpPr>
              <a:stCxn id="42" idx="3"/>
              <a:endCxn id="47" idx="6"/>
            </p:cNvCxnSpPr>
            <p:nvPr/>
          </p:nvCxnSpPr>
          <p:spPr>
            <a:xfrm flipH="1">
              <a:off x="2076037" y="2971744"/>
              <a:ext cx="437704" cy="4661"/>
            </a:xfrm>
            <a:prstGeom prst="line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67" name="Rectangle 66"/>
          <p:cNvSpPr/>
          <p:nvPr/>
        </p:nvSpPr>
        <p:spPr>
          <a:xfrm>
            <a:off x="1278231" y="3581007"/>
            <a:ext cx="6101452" cy="1357021"/>
          </a:xfrm>
          <a:prstGeom prst="rect">
            <a:avLst/>
          </a:prstGeom>
          <a:solidFill>
            <a:srgbClr val="FF0000">
              <a:alpha val="16000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Rectangle 67"/>
          <p:cNvSpPr/>
          <p:nvPr/>
        </p:nvSpPr>
        <p:spPr>
          <a:xfrm>
            <a:off x="1560142" y="3939818"/>
            <a:ext cx="813816" cy="813816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278231" y="3581007"/>
            <a:ext cx="725036" cy="328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CA" dirty="0"/>
          </a:p>
        </p:txBody>
      </p:sp>
      <p:sp>
        <p:nvSpPr>
          <p:cNvPr id="70" name="Rectangle 69"/>
          <p:cNvSpPr/>
          <p:nvPr/>
        </p:nvSpPr>
        <p:spPr>
          <a:xfrm>
            <a:off x="1278231" y="4589281"/>
            <a:ext cx="267073" cy="328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dirty="0"/>
          </a:p>
        </p:txBody>
      </p:sp>
      <p:sp>
        <p:nvSpPr>
          <p:cNvPr id="71" name="Rectangle 70"/>
          <p:cNvSpPr/>
          <p:nvPr/>
        </p:nvSpPr>
        <p:spPr>
          <a:xfrm>
            <a:off x="2373958" y="4576735"/>
            <a:ext cx="690796" cy="575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C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CA" dirty="0"/>
          </a:p>
          <a:p>
            <a:endParaRPr lang="en-CA" dirty="0"/>
          </a:p>
        </p:txBody>
      </p:sp>
      <p:sp>
        <p:nvSpPr>
          <p:cNvPr id="75" name="Rectangle 74"/>
          <p:cNvSpPr/>
          <p:nvPr/>
        </p:nvSpPr>
        <p:spPr>
          <a:xfrm>
            <a:off x="2373958" y="3762584"/>
            <a:ext cx="267073" cy="328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/>
          </a:p>
        </p:txBody>
      </p:sp>
      <p:sp>
        <p:nvSpPr>
          <p:cNvPr id="76" name="Oval 75"/>
          <p:cNvSpPr/>
          <p:nvPr/>
        </p:nvSpPr>
        <p:spPr>
          <a:xfrm>
            <a:off x="1856227" y="4286787"/>
            <a:ext cx="128174" cy="128174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1" name="Elbow Connector 47"/>
          <p:cNvCxnSpPr/>
          <p:nvPr/>
        </p:nvCxnSpPr>
        <p:spPr>
          <a:xfrm>
            <a:off x="1635916" y="3939244"/>
            <a:ext cx="295434" cy="386046"/>
          </a:xfrm>
          <a:prstGeom prst="bentConnector2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48"/>
          <p:cNvCxnSpPr/>
          <p:nvPr/>
        </p:nvCxnSpPr>
        <p:spPr>
          <a:xfrm rot="16200000" flipH="1">
            <a:off x="1944623" y="4387369"/>
            <a:ext cx="340730" cy="367275"/>
          </a:xfrm>
          <a:prstGeom prst="bentConnector2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1507742" y="3888220"/>
            <a:ext cx="128174" cy="1281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Oval 83"/>
          <p:cNvSpPr/>
          <p:nvPr/>
        </p:nvSpPr>
        <p:spPr>
          <a:xfrm>
            <a:off x="2283998" y="4676640"/>
            <a:ext cx="128174" cy="128174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Rectangle 84"/>
          <p:cNvSpPr/>
          <p:nvPr/>
        </p:nvSpPr>
        <p:spPr>
          <a:xfrm>
            <a:off x="1931940" y="4040465"/>
            <a:ext cx="312726" cy="328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CA" dirty="0"/>
          </a:p>
        </p:txBody>
      </p:sp>
      <p:sp>
        <p:nvSpPr>
          <p:cNvPr id="87" name="Rectangle 86"/>
          <p:cNvSpPr/>
          <p:nvPr/>
        </p:nvSpPr>
        <p:spPr>
          <a:xfrm>
            <a:off x="5728515" y="4347192"/>
            <a:ext cx="406908" cy="406908"/>
          </a:xfrm>
          <a:prstGeom prst="rect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triangle" w="lg" len="med"/>
            <a:tailEnd type="none" w="lg" len="lg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5667668" y="4291282"/>
            <a:ext cx="128174" cy="128174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Oval 89"/>
          <p:cNvSpPr/>
          <p:nvPr/>
        </p:nvSpPr>
        <p:spPr>
          <a:xfrm>
            <a:off x="6071336" y="4671950"/>
            <a:ext cx="128174" cy="128174"/>
          </a:xfrm>
          <a:prstGeom prst="ellipse">
            <a:avLst/>
          </a:prstGeom>
          <a:solidFill>
            <a:srgbClr val="2308E8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3" name="Rectangle 92"/>
          <p:cNvSpPr/>
          <p:nvPr/>
        </p:nvSpPr>
        <p:spPr>
          <a:xfrm>
            <a:off x="5081092" y="4419603"/>
            <a:ext cx="743672" cy="345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⌈</a:t>
            </a:r>
            <a:r>
              <a:rPr lang="en-CA" sz="1200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sz="1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/3</a:t>
            </a:r>
            <a:r>
              <a:rPr lang="en-CA" sz="1200" dirty="0" smtClean="0">
                <a:solidFill>
                  <a:schemeClr val="tx1"/>
                </a:solidFill>
              </a:rPr>
              <a:t>⌉</a:t>
            </a:r>
            <a:r>
              <a:rPr lang="en-CA" sz="1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CA" sz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288061" y="3979884"/>
            <a:ext cx="381207" cy="328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98" name="Rectangle 97"/>
          <p:cNvSpPr/>
          <p:nvPr/>
        </p:nvSpPr>
        <p:spPr>
          <a:xfrm>
            <a:off x="6138670" y="4609323"/>
            <a:ext cx="324140" cy="328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cxnSp>
        <p:nvCxnSpPr>
          <p:cNvPr id="102" name="Straight Connector 101"/>
          <p:cNvCxnSpPr>
            <a:stCxn id="68" idx="3"/>
            <a:endCxn id="76" idx="6"/>
          </p:cNvCxnSpPr>
          <p:nvPr/>
        </p:nvCxnSpPr>
        <p:spPr>
          <a:xfrm flipH="1">
            <a:off x="1984402" y="4346726"/>
            <a:ext cx="389557" cy="4148"/>
          </a:xfrm>
          <a:prstGeom prst="line">
            <a:avLst/>
          </a:prstGeom>
          <a:grpFill/>
          <a:ln w="254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8" name="Rectangle 107"/>
          <p:cNvSpPr/>
          <p:nvPr/>
        </p:nvSpPr>
        <p:spPr>
          <a:xfrm>
            <a:off x="5543672" y="3969285"/>
            <a:ext cx="1249020" cy="282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outnDeg</a:t>
            </a:r>
            <a:r>
              <a:rPr lang="en-CA" sz="1200" dirty="0" smtClean="0">
                <a:solidFill>
                  <a:schemeClr val="tx1"/>
                </a:solidFill>
              </a:rPr>
              <a:t>(</a:t>
            </a:r>
            <a:r>
              <a:rPr lang="en-CA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CA" sz="1200" baseline="-25000" dirty="0" smtClean="0">
                <a:solidFill>
                  <a:schemeClr val="tx1"/>
                </a:solidFill>
              </a:rPr>
              <a:t>2</a:t>
            </a:r>
            <a:r>
              <a:rPr lang="en-CA" sz="1200" dirty="0" smtClean="0">
                <a:solidFill>
                  <a:schemeClr val="tx1"/>
                </a:solidFill>
              </a:rPr>
              <a:t>) – (⌈∆/3⌉-1)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286871" y="414569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grpSp>
        <p:nvGrpSpPr>
          <p:cNvPr id="94" name="Group 93"/>
          <p:cNvGrpSpPr/>
          <p:nvPr/>
        </p:nvGrpSpPr>
        <p:grpSpPr>
          <a:xfrm>
            <a:off x="2741498" y="3511101"/>
            <a:ext cx="1937384" cy="1144054"/>
            <a:chOff x="2741498" y="4556101"/>
            <a:chExt cx="1937384" cy="1144054"/>
          </a:xfrm>
        </p:grpSpPr>
        <p:sp>
          <p:nvSpPr>
            <p:cNvPr id="86" name="Rectangle 85"/>
            <p:cNvSpPr/>
            <p:nvPr/>
          </p:nvSpPr>
          <p:spPr>
            <a:xfrm>
              <a:off x="3528797" y="4947527"/>
              <a:ext cx="403123" cy="406908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741498" y="5068027"/>
              <a:ext cx="978232" cy="1266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smtClean="0">
                  <a:solidFill>
                    <a:schemeClr val="tx1"/>
                  </a:solidFill>
                </a:rPr>
                <a:t>⌈</a:t>
              </a:r>
              <a:r>
                <a:rPr lang="en-CA" sz="1200" i="1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∆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/3</a:t>
              </a:r>
              <a:r>
                <a:rPr lang="en-CA" sz="1200" dirty="0" smtClean="0">
                  <a:solidFill>
                    <a:schemeClr val="tx1"/>
                  </a:solidFill>
                </a:rPr>
                <a:t>⌉ </a:t>
              </a:r>
              <a:r>
                <a:rPr lang="en-CA" sz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endParaRPr lang="en-CA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979144" y="4556101"/>
              <a:ext cx="335553" cy="3287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87532" y="5198301"/>
              <a:ext cx="381207" cy="3287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3451831" y="5287705"/>
              <a:ext cx="128174" cy="128174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429862" y="5418047"/>
              <a:ext cx="1249020" cy="2821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deg</a:t>
              </a:r>
              <a:r>
                <a:rPr lang="en-CA" sz="1200" dirty="0" smtClean="0">
                  <a:solidFill>
                    <a:schemeClr val="tx1"/>
                  </a:solidFill>
                </a:rPr>
                <a:t>(</a:t>
              </a:r>
              <a:r>
                <a:rPr lang="en-CA" sz="12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sz="12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CA" sz="1200" dirty="0" smtClean="0">
                  <a:solidFill>
                    <a:schemeClr val="tx1"/>
                  </a:solidFill>
                </a:rPr>
                <a:t>) – (⌈∆/3⌉-1)</a:t>
              </a:r>
              <a:endParaRPr lang="en-CA" sz="12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 rot="2558069">
              <a:off x="3847492" y="4857953"/>
              <a:ext cx="168197" cy="16812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Cloud Callout 87"/>
          <p:cNvSpPr/>
          <p:nvPr/>
        </p:nvSpPr>
        <p:spPr>
          <a:xfrm>
            <a:off x="4880759" y="3325119"/>
            <a:ext cx="2909454" cy="2327563"/>
          </a:xfrm>
          <a:prstGeom prst="cloudCallout">
            <a:avLst>
              <a:gd name="adj1" fmla="val -68493"/>
              <a:gd name="adj2" fmla="val -15649"/>
            </a:avLst>
          </a:prstGeom>
          <a:solidFill>
            <a:srgbClr val="DFC9EF"/>
          </a:solidFill>
          <a:effectLst>
            <a:outerShdw blurRad="38100" dist="30000" dir="5400000" rotWithShape="0">
              <a:srgbClr val="AE78D6">
                <a:alpha val="45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Sometimes flip sub-problems to apply induction.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7684263" y="3784218"/>
            <a:ext cx="1116470" cy="935280"/>
            <a:chOff x="3136019" y="4591726"/>
            <a:chExt cx="1116470" cy="935280"/>
          </a:xfrm>
        </p:grpSpPr>
        <p:sp>
          <p:nvSpPr>
            <p:cNvPr id="99" name="Rectangle 98"/>
            <p:cNvSpPr/>
            <p:nvPr/>
          </p:nvSpPr>
          <p:spPr>
            <a:xfrm>
              <a:off x="3528797" y="4947527"/>
              <a:ext cx="403123" cy="406908"/>
            </a:xfrm>
            <a:prstGeom prst="rect">
              <a:avLst/>
            </a:prstGeom>
            <a:grpFill/>
            <a:ln w="25400">
              <a:solidFill>
                <a:schemeClr val="bg1">
                  <a:lumMod val="50000"/>
                </a:schemeClr>
              </a:solidFill>
              <a:prstDash val="solid"/>
              <a:headEnd type="triangle" w="lg" len="med"/>
              <a:tailEnd type="none" w="lg" len="lg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136019" y="4591726"/>
              <a:ext cx="335553" cy="3287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871282" y="5198301"/>
              <a:ext cx="381207" cy="3287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3831831" y="5287705"/>
              <a:ext cx="128174" cy="128174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1" name="Rectangle 110"/>
            <p:cNvSpPr/>
            <p:nvPr/>
          </p:nvSpPr>
          <p:spPr>
            <a:xfrm rot="2558069">
              <a:off x="3467492" y="4857953"/>
              <a:ext cx="168197" cy="16812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Cloud Callout 112"/>
          <p:cNvSpPr/>
          <p:nvPr/>
        </p:nvSpPr>
        <p:spPr>
          <a:xfrm>
            <a:off x="5189515" y="855053"/>
            <a:ext cx="2909455" cy="2493818"/>
          </a:xfrm>
          <a:prstGeom prst="cloudCallout">
            <a:avLst>
              <a:gd name="adj1" fmla="val -69813"/>
              <a:gd name="adj2" fmla="val -16547"/>
            </a:avLst>
          </a:prstGeom>
          <a:solidFill>
            <a:srgbClr val="FFFBA7"/>
          </a:solidFill>
          <a:effectLst>
            <a:outerShdw blurRad="38100" dist="30000" dir="5400000" rotWithShape="0">
              <a:srgbClr val="FF0000">
                <a:alpha val="45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 poles do not lie at the corners.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More case Analysis!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8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Plane 3-trees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(1/2)-Balanced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24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117" name="Freeform 116"/>
          <p:cNvSpPr/>
          <p:nvPr/>
        </p:nvSpPr>
        <p:spPr>
          <a:xfrm>
            <a:off x="1824897" y="1357750"/>
            <a:ext cx="684464" cy="1411705"/>
          </a:xfrm>
          <a:custGeom>
            <a:avLst/>
            <a:gdLst>
              <a:gd name="connsiteX0" fmla="*/ 0 w 684464"/>
              <a:gd name="connsiteY0" fmla="*/ 1411705 h 1411705"/>
              <a:gd name="connsiteX1" fmla="*/ 144379 w 684464"/>
              <a:gd name="connsiteY1" fmla="*/ 732589 h 1411705"/>
              <a:gd name="connsiteX2" fmla="*/ 684464 w 684464"/>
              <a:gd name="connsiteY2" fmla="*/ 0 h 1411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4464" h="1411705">
                <a:moveTo>
                  <a:pt x="0" y="1411705"/>
                </a:moveTo>
                <a:cubicBezTo>
                  <a:pt x="15151" y="1189789"/>
                  <a:pt x="30302" y="967873"/>
                  <a:pt x="144379" y="732589"/>
                </a:cubicBezTo>
                <a:cubicBezTo>
                  <a:pt x="258456" y="497305"/>
                  <a:pt x="471460" y="248652"/>
                  <a:pt x="684464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1899761" y="2838971"/>
            <a:ext cx="1358231" cy="117642"/>
          </a:xfrm>
          <a:custGeom>
            <a:avLst/>
            <a:gdLst>
              <a:gd name="connsiteX0" fmla="*/ 0 w 1358231"/>
              <a:gd name="connsiteY0" fmla="*/ 0 h 117642"/>
              <a:gd name="connsiteX1" fmla="*/ 743284 w 1358231"/>
              <a:gd name="connsiteY1" fmla="*/ 117642 h 117642"/>
              <a:gd name="connsiteX2" fmla="*/ 1358231 w 1358231"/>
              <a:gd name="connsiteY2" fmla="*/ 0 h 117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231" h="117642">
                <a:moveTo>
                  <a:pt x="0" y="0"/>
                </a:moveTo>
                <a:cubicBezTo>
                  <a:pt x="258456" y="58821"/>
                  <a:pt x="516912" y="117642"/>
                  <a:pt x="743284" y="117642"/>
                </a:cubicBezTo>
                <a:cubicBezTo>
                  <a:pt x="969656" y="117642"/>
                  <a:pt x="1163943" y="58821"/>
                  <a:pt x="1358231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2600266" y="1336361"/>
            <a:ext cx="711200" cy="1443789"/>
          </a:xfrm>
          <a:custGeom>
            <a:avLst/>
            <a:gdLst>
              <a:gd name="connsiteX0" fmla="*/ 0 w 711200"/>
              <a:gd name="connsiteY0" fmla="*/ 0 h 1443789"/>
              <a:gd name="connsiteX1" fmla="*/ 433137 w 711200"/>
              <a:gd name="connsiteY1" fmla="*/ 508000 h 1443789"/>
              <a:gd name="connsiteX2" fmla="*/ 711200 w 711200"/>
              <a:gd name="connsiteY2" fmla="*/ 1443789 h 1443789"/>
              <a:gd name="connsiteX3" fmla="*/ 711200 w 711200"/>
              <a:gd name="connsiteY3" fmla="*/ 1443789 h 1443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00" h="1443789">
                <a:moveTo>
                  <a:pt x="0" y="0"/>
                </a:moveTo>
                <a:cubicBezTo>
                  <a:pt x="157302" y="133684"/>
                  <a:pt x="314604" y="267369"/>
                  <a:pt x="433137" y="508000"/>
                </a:cubicBezTo>
                <a:cubicBezTo>
                  <a:pt x="551670" y="748631"/>
                  <a:pt x="711200" y="1443789"/>
                  <a:pt x="711200" y="1443789"/>
                </a:cubicBezTo>
                <a:lnTo>
                  <a:pt x="711200" y="1443789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1873024" y="2384445"/>
            <a:ext cx="668421" cy="422442"/>
          </a:xfrm>
          <a:custGeom>
            <a:avLst/>
            <a:gdLst>
              <a:gd name="connsiteX0" fmla="*/ 0 w 668421"/>
              <a:gd name="connsiteY0" fmla="*/ 422442 h 422442"/>
              <a:gd name="connsiteX1" fmla="*/ 454526 w 668421"/>
              <a:gd name="connsiteY1" fmla="*/ 187158 h 422442"/>
              <a:gd name="connsiteX2" fmla="*/ 668421 w 668421"/>
              <a:gd name="connsiteY2" fmla="*/ 0 h 42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421" h="422442">
                <a:moveTo>
                  <a:pt x="0" y="422442"/>
                </a:moveTo>
                <a:cubicBezTo>
                  <a:pt x="171561" y="340003"/>
                  <a:pt x="343123" y="257565"/>
                  <a:pt x="454526" y="187158"/>
                </a:cubicBezTo>
                <a:cubicBezTo>
                  <a:pt x="565930" y="116751"/>
                  <a:pt x="617175" y="58375"/>
                  <a:pt x="668421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2557487" y="1389834"/>
            <a:ext cx="10695" cy="893011"/>
          </a:xfrm>
          <a:custGeom>
            <a:avLst/>
            <a:gdLst>
              <a:gd name="connsiteX0" fmla="*/ 0 w 10695"/>
              <a:gd name="connsiteY0" fmla="*/ 0 h 893011"/>
              <a:gd name="connsiteX1" fmla="*/ 10695 w 10695"/>
              <a:gd name="connsiteY1" fmla="*/ 893011 h 893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95" h="893011">
                <a:moveTo>
                  <a:pt x="0" y="0"/>
                </a:moveTo>
                <a:lnTo>
                  <a:pt x="10695" y="893011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2605613" y="2149161"/>
            <a:ext cx="187158" cy="181810"/>
          </a:xfrm>
          <a:custGeom>
            <a:avLst/>
            <a:gdLst>
              <a:gd name="connsiteX0" fmla="*/ 0 w 187158"/>
              <a:gd name="connsiteY0" fmla="*/ 181810 h 181810"/>
              <a:gd name="connsiteX1" fmla="*/ 187158 w 187158"/>
              <a:gd name="connsiteY1" fmla="*/ 0 h 181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7158" h="181810">
                <a:moveTo>
                  <a:pt x="0" y="181810"/>
                </a:moveTo>
                <a:lnTo>
                  <a:pt x="187158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2584224" y="1363097"/>
            <a:ext cx="235284" cy="737937"/>
          </a:xfrm>
          <a:custGeom>
            <a:avLst/>
            <a:gdLst>
              <a:gd name="connsiteX0" fmla="*/ 0 w 235284"/>
              <a:gd name="connsiteY0" fmla="*/ 0 h 737937"/>
              <a:gd name="connsiteX1" fmla="*/ 235284 w 235284"/>
              <a:gd name="connsiteY1" fmla="*/ 737937 h 73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5284" h="737937">
                <a:moveTo>
                  <a:pt x="0" y="0"/>
                </a:moveTo>
                <a:lnTo>
                  <a:pt x="235284" y="737937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2819508" y="2138466"/>
            <a:ext cx="502653" cy="705852"/>
          </a:xfrm>
          <a:custGeom>
            <a:avLst/>
            <a:gdLst>
              <a:gd name="connsiteX0" fmla="*/ 0 w 502653"/>
              <a:gd name="connsiteY0" fmla="*/ 0 h 705852"/>
              <a:gd name="connsiteX1" fmla="*/ 502653 w 502653"/>
              <a:gd name="connsiteY1" fmla="*/ 705852 h 705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2653" h="705852">
                <a:moveTo>
                  <a:pt x="0" y="0"/>
                </a:moveTo>
                <a:lnTo>
                  <a:pt x="502653" y="70585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2589571" y="2363055"/>
            <a:ext cx="700505" cy="465221"/>
          </a:xfrm>
          <a:custGeom>
            <a:avLst/>
            <a:gdLst>
              <a:gd name="connsiteX0" fmla="*/ 0 w 700505"/>
              <a:gd name="connsiteY0" fmla="*/ 0 h 465221"/>
              <a:gd name="connsiteX1" fmla="*/ 288758 w 700505"/>
              <a:gd name="connsiteY1" fmla="*/ 160421 h 465221"/>
              <a:gd name="connsiteX2" fmla="*/ 700505 w 700505"/>
              <a:gd name="connsiteY2" fmla="*/ 465221 h 465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0505" h="465221">
                <a:moveTo>
                  <a:pt x="0" y="0"/>
                </a:moveTo>
                <a:cubicBezTo>
                  <a:pt x="86003" y="41442"/>
                  <a:pt x="172007" y="82884"/>
                  <a:pt x="288758" y="160421"/>
                </a:cubicBezTo>
                <a:cubicBezTo>
                  <a:pt x="405509" y="237958"/>
                  <a:pt x="553007" y="351589"/>
                  <a:pt x="700505" y="46522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1873024" y="2687462"/>
            <a:ext cx="1433094" cy="167551"/>
          </a:xfrm>
          <a:custGeom>
            <a:avLst/>
            <a:gdLst>
              <a:gd name="connsiteX0" fmla="*/ 0 w 1433094"/>
              <a:gd name="connsiteY0" fmla="*/ 167551 h 167551"/>
              <a:gd name="connsiteX1" fmla="*/ 545431 w 1433094"/>
              <a:gd name="connsiteY1" fmla="*/ 23172 h 167551"/>
              <a:gd name="connsiteX2" fmla="*/ 876968 w 1433094"/>
              <a:gd name="connsiteY2" fmla="*/ 28520 h 167551"/>
              <a:gd name="connsiteX3" fmla="*/ 1433094 w 1433094"/>
              <a:gd name="connsiteY3" fmla="*/ 151509 h 16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3094" h="167551">
                <a:moveTo>
                  <a:pt x="0" y="167551"/>
                </a:moveTo>
                <a:cubicBezTo>
                  <a:pt x="199635" y="106947"/>
                  <a:pt x="399270" y="46344"/>
                  <a:pt x="545431" y="23172"/>
                </a:cubicBezTo>
                <a:cubicBezTo>
                  <a:pt x="691592" y="0"/>
                  <a:pt x="729024" y="7131"/>
                  <a:pt x="876968" y="28520"/>
                </a:cubicBezTo>
                <a:cubicBezTo>
                  <a:pt x="1024912" y="49909"/>
                  <a:pt x="1229003" y="100709"/>
                  <a:pt x="1433094" y="151509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2589571" y="2368403"/>
            <a:ext cx="165768" cy="401052"/>
          </a:xfrm>
          <a:custGeom>
            <a:avLst/>
            <a:gdLst>
              <a:gd name="connsiteX0" fmla="*/ 0 w 165768"/>
              <a:gd name="connsiteY0" fmla="*/ 0 h 401052"/>
              <a:gd name="connsiteX1" fmla="*/ 165768 w 165768"/>
              <a:gd name="connsiteY1" fmla="*/ 401052 h 40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768" h="401052">
                <a:moveTo>
                  <a:pt x="0" y="0"/>
                </a:moveTo>
                <a:lnTo>
                  <a:pt x="165768" y="401052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2450539" y="2347013"/>
            <a:ext cx="122990" cy="331537"/>
          </a:xfrm>
          <a:custGeom>
            <a:avLst/>
            <a:gdLst>
              <a:gd name="connsiteX0" fmla="*/ 122990 w 122990"/>
              <a:gd name="connsiteY0" fmla="*/ 0 h 331537"/>
              <a:gd name="connsiteX1" fmla="*/ 101600 w 122990"/>
              <a:gd name="connsiteY1" fmla="*/ 208548 h 331537"/>
              <a:gd name="connsiteX2" fmla="*/ 0 w 122990"/>
              <a:gd name="connsiteY2" fmla="*/ 331537 h 331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990" h="331537">
                <a:moveTo>
                  <a:pt x="122990" y="0"/>
                </a:moveTo>
                <a:cubicBezTo>
                  <a:pt x="122544" y="76646"/>
                  <a:pt x="122098" y="153292"/>
                  <a:pt x="101600" y="208548"/>
                </a:cubicBezTo>
                <a:cubicBezTo>
                  <a:pt x="81102" y="263804"/>
                  <a:pt x="40551" y="297670"/>
                  <a:pt x="0" y="33153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2493318" y="2758761"/>
            <a:ext cx="796758" cy="131010"/>
          </a:xfrm>
          <a:custGeom>
            <a:avLst/>
            <a:gdLst>
              <a:gd name="connsiteX0" fmla="*/ 0 w 796758"/>
              <a:gd name="connsiteY0" fmla="*/ 0 h 131010"/>
              <a:gd name="connsiteX1" fmla="*/ 363621 w 796758"/>
              <a:gd name="connsiteY1" fmla="*/ 117642 h 131010"/>
              <a:gd name="connsiteX2" fmla="*/ 796758 w 796758"/>
              <a:gd name="connsiteY2" fmla="*/ 80210 h 13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6758" h="131010">
                <a:moveTo>
                  <a:pt x="0" y="0"/>
                </a:moveTo>
                <a:cubicBezTo>
                  <a:pt x="115414" y="52137"/>
                  <a:pt x="230828" y="104274"/>
                  <a:pt x="363621" y="117642"/>
                </a:cubicBezTo>
                <a:cubicBezTo>
                  <a:pt x="496414" y="131010"/>
                  <a:pt x="646586" y="105610"/>
                  <a:pt x="796758" y="8021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1777104" y="1263744"/>
            <a:ext cx="1622563" cy="1635932"/>
            <a:chOff x="2192754" y="1125194"/>
            <a:chExt cx="1622563" cy="1635932"/>
          </a:xfrm>
        </p:grpSpPr>
        <p:sp>
          <p:nvSpPr>
            <p:cNvPr id="131" name="Oval 130"/>
            <p:cNvSpPr/>
            <p:nvPr/>
          </p:nvSpPr>
          <p:spPr>
            <a:xfrm>
              <a:off x="2192754" y="2603741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2" name="Oval 131"/>
            <p:cNvSpPr/>
            <p:nvPr/>
          </p:nvSpPr>
          <p:spPr>
            <a:xfrm>
              <a:off x="2901280" y="2130499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3" name="Oval 132"/>
            <p:cNvSpPr/>
            <p:nvPr/>
          </p:nvSpPr>
          <p:spPr>
            <a:xfrm>
              <a:off x="3131217" y="1921952"/>
              <a:ext cx="144016" cy="14401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4" name="Oval 133"/>
            <p:cNvSpPr/>
            <p:nvPr/>
          </p:nvSpPr>
          <p:spPr>
            <a:xfrm>
              <a:off x="3671301" y="2617110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5" name="Oval 134"/>
            <p:cNvSpPr/>
            <p:nvPr/>
          </p:nvSpPr>
          <p:spPr>
            <a:xfrm>
              <a:off x="3067049" y="2515510"/>
              <a:ext cx="144016" cy="144016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6" name="Oval 135"/>
            <p:cNvSpPr/>
            <p:nvPr/>
          </p:nvSpPr>
          <p:spPr>
            <a:xfrm>
              <a:off x="2783638" y="2515510"/>
              <a:ext cx="144016" cy="144016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Oval 136"/>
            <p:cNvSpPr/>
            <p:nvPr/>
          </p:nvSpPr>
          <p:spPr>
            <a:xfrm>
              <a:off x="2901280" y="1125194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38" name="Rectangle 137"/>
          <p:cNvSpPr/>
          <p:nvPr/>
        </p:nvSpPr>
        <p:spPr>
          <a:xfrm>
            <a:off x="2232926" y="109688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139" name="Rectangle 138"/>
          <p:cNvSpPr/>
          <p:nvPr/>
        </p:nvSpPr>
        <p:spPr>
          <a:xfrm>
            <a:off x="1567907" y="25100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>
            <a:off x="3285871" y="2468485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2246779" y="20944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sp>
        <p:nvSpPr>
          <p:cNvPr id="142" name="Right Arrow 141"/>
          <p:cNvSpPr/>
          <p:nvPr/>
        </p:nvSpPr>
        <p:spPr>
          <a:xfrm>
            <a:off x="3921605" y="1889452"/>
            <a:ext cx="299169" cy="3321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3" name="Freeform 142"/>
          <p:cNvSpPr/>
          <p:nvPr/>
        </p:nvSpPr>
        <p:spPr>
          <a:xfrm>
            <a:off x="4748206" y="1302332"/>
            <a:ext cx="684464" cy="1411705"/>
          </a:xfrm>
          <a:custGeom>
            <a:avLst/>
            <a:gdLst>
              <a:gd name="connsiteX0" fmla="*/ 0 w 684464"/>
              <a:gd name="connsiteY0" fmla="*/ 1411705 h 1411705"/>
              <a:gd name="connsiteX1" fmla="*/ 144379 w 684464"/>
              <a:gd name="connsiteY1" fmla="*/ 732589 h 1411705"/>
              <a:gd name="connsiteX2" fmla="*/ 684464 w 684464"/>
              <a:gd name="connsiteY2" fmla="*/ 0 h 1411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4464" h="1411705">
                <a:moveTo>
                  <a:pt x="0" y="1411705"/>
                </a:moveTo>
                <a:cubicBezTo>
                  <a:pt x="15151" y="1189789"/>
                  <a:pt x="30302" y="967873"/>
                  <a:pt x="144379" y="732589"/>
                </a:cubicBezTo>
                <a:cubicBezTo>
                  <a:pt x="258456" y="497305"/>
                  <a:pt x="471460" y="248652"/>
                  <a:pt x="684464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4796333" y="2329027"/>
            <a:ext cx="668421" cy="422442"/>
          </a:xfrm>
          <a:custGeom>
            <a:avLst/>
            <a:gdLst>
              <a:gd name="connsiteX0" fmla="*/ 0 w 668421"/>
              <a:gd name="connsiteY0" fmla="*/ 422442 h 422442"/>
              <a:gd name="connsiteX1" fmla="*/ 454526 w 668421"/>
              <a:gd name="connsiteY1" fmla="*/ 187158 h 422442"/>
              <a:gd name="connsiteX2" fmla="*/ 668421 w 668421"/>
              <a:gd name="connsiteY2" fmla="*/ 0 h 42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421" h="422442">
                <a:moveTo>
                  <a:pt x="0" y="422442"/>
                </a:moveTo>
                <a:cubicBezTo>
                  <a:pt x="171561" y="340003"/>
                  <a:pt x="343123" y="257565"/>
                  <a:pt x="454526" y="187158"/>
                </a:cubicBezTo>
                <a:cubicBezTo>
                  <a:pt x="565930" y="116751"/>
                  <a:pt x="617175" y="58375"/>
                  <a:pt x="668421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5480796" y="1334416"/>
            <a:ext cx="10695" cy="893011"/>
          </a:xfrm>
          <a:custGeom>
            <a:avLst/>
            <a:gdLst>
              <a:gd name="connsiteX0" fmla="*/ 0 w 10695"/>
              <a:gd name="connsiteY0" fmla="*/ 0 h 893011"/>
              <a:gd name="connsiteX1" fmla="*/ 10695 w 10695"/>
              <a:gd name="connsiteY1" fmla="*/ 893011 h 893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95" h="893011">
                <a:moveTo>
                  <a:pt x="0" y="0"/>
                </a:moveTo>
                <a:lnTo>
                  <a:pt x="10695" y="893011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6" name="Group 155"/>
          <p:cNvGrpSpPr/>
          <p:nvPr/>
        </p:nvGrpSpPr>
        <p:grpSpPr>
          <a:xfrm>
            <a:off x="4700413" y="1208326"/>
            <a:ext cx="852542" cy="1622563"/>
            <a:chOff x="2192754" y="1125194"/>
            <a:chExt cx="852542" cy="1622563"/>
          </a:xfrm>
        </p:grpSpPr>
        <p:sp>
          <p:nvSpPr>
            <p:cNvPr id="157" name="Oval 156"/>
            <p:cNvSpPr/>
            <p:nvPr/>
          </p:nvSpPr>
          <p:spPr>
            <a:xfrm>
              <a:off x="2192754" y="2603741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8" name="Oval 157"/>
            <p:cNvSpPr/>
            <p:nvPr/>
          </p:nvSpPr>
          <p:spPr>
            <a:xfrm>
              <a:off x="2901280" y="2130499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3" name="Oval 162"/>
            <p:cNvSpPr/>
            <p:nvPr/>
          </p:nvSpPr>
          <p:spPr>
            <a:xfrm>
              <a:off x="2901280" y="1125194"/>
              <a:ext cx="144016" cy="144016"/>
            </a:xfrm>
            <a:prstGeom prst="ellipse">
              <a:avLst/>
            </a:prstGeom>
            <a:solidFill>
              <a:srgbClr val="2308E8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64" name="Rectangle 163"/>
          <p:cNvSpPr/>
          <p:nvPr/>
        </p:nvSpPr>
        <p:spPr>
          <a:xfrm>
            <a:off x="5156235" y="104146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/>
          </a:p>
        </p:txBody>
      </p:sp>
      <p:sp>
        <p:nvSpPr>
          <p:cNvPr id="165" name="Rectangle 164"/>
          <p:cNvSpPr/>
          <p:nvPr/>
        </p:nvSpPr>
        <p:spPr>
          <a:xfrm>
            <a:off x="4491216" y="245463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sp>
        <p:nvSpPr>
          <p:cNvPr id="167" name="Rectangle 166"/>
          <p:cNvSpPr/>
          <p:nvPr/>
        </p:nvSpPr>
        <p:spPr>
          <a:xfrm>
            <a:off x="5170088" y="203899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grpSp>
        <p:nvGrpSpPr>
          <p:cNvPr id="218" name="Group 217"/>
          <p:cNvGrpSpPr/>
          <p:nvPr/>
        </p:nvGrpSpPr>
        <p:grpSpPr>
          <a:xfrm>
            <a:off x="5211631" y="2426906"/>
            <a:ext cx="2005222" cy="862201"/>
            <a:chOff x="6278466" y="2731716"/>
            <a:chExt cx="2005222" cy="862201"/>
          </a:xfrm>
        </p:grpSpPr>
        <p:sp>
          <p:nvSpPr>
            <p:cNvPr id="169" name="Freeform 168"/>
            <p:cNvSpPr/>
            <p:nvPr/>
          </p:nvSpPr>
          <p:spPr>
            <a:xfrm>
              <a:off x="6610320" y="3476275"/>
              <a:ext cx="1358231" cy="117642"/>
            </a:xfrm>
            <a:custGeom>
              <a:avLst/>
              <a:gdLst>
                <a:gd name="connsiteX0" fmla="*/ 0 w 1358231"/>
                <a:gd name="connsiteY0" fmla="*/ 0 h 117642"/>
                <a:gd name="connsiteX1" fmla="*/ 743284 w 1358231"/>
                <a:gd name="connsiteY1" fmla="*/ 117642 h 117642"/>
                <a:gd name="connsiteX2" fmla="*/ 1358231 w 1358231"/>
                <a:gd name="connsiteY2" fmla="*/ 0 h 117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8231" h="117642">
                  <a:moveTo>
                    <a:pt x="0" y="0"/>
                  </a:moveTo>
                  <a:cubicBezTo>
                    <a:pt x="258456" y="58821"/>
                    <a:pt x="516912" y="117642"/>
                    <a:pt x="743284" y="117642"/>
                  </a:cubicBezTo>
                  <a:cubicBezTo>
                    <a:pt x="969656" y="117642"/>
                    <a:pt x="1163943" y="58821"/>
                    <a:pt x="1358231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6583583" y="3021749"/>
              <a:ext cx="668421" cy="422442"/>
            </a:xfrm>
            <a:custGeom>
              <a:avLst/>
              <a:gdLst>
                <a:gd name="connsiteX0" fmla="*/ 0 w 668421"/>
                <a:gd name="connsiteY0" fmla="*/ 422442 h 422442"/>
                <a:gd name="connsiteX1" fmla="*/ 454526 w 668421"/>
                <a:gd name="connsiteY1" fmla="*/ 187158 h 422442"/>
                <a:gd name="connsiteX2" fmla="*/ 668421 w 668421"/>
                <a:gd name="connsiteY2" fmla="*/ 0 h 42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8421" h="422442">
                  <a:moveTo>
                    <a:pt x="0" y="422442"/>
                  </a:moveTo>
                  <a:cubicBezTo>
                    <a:pt x="171561" y="340003"/>
                    <a:pt x="343123" y="257565"/>
                    <a:pt x="454526" y="187158"/>
                  </a:cubicBezTo>
                  <a:cubicBezTo>
                    <a:pt x="565930" y="116751"/>
                    <a:pt x="617175" y="58375"/>
                    <a:pt x="668421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7300130" y="3000359"/>
              <a:ext cx="700505" cy="465221"/>
            </a:xfrm>
            <a:custGeom>
              <a:avLst/>
              <a:gdLst>
                <a:gd name="connsiteX0" fmla="*/ 0 w 700505"/>
                <a:gd name="connsiteY0" fmla="*/ 0 h 465221"/>
                <a:gd name="connsiteX1" fmla="*/ 288758 w 700505"/>
                <a:gd name="connsiteY1" fmla="*/ 160421 h 465221"/>
                <a:gd name="connsiteX2" fmla="*/ 700505 w 700505"/>
                <a:gd name="connsiteY2" fmla="*/ 465221 h 465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0505" h="465221">
                  <a:moveTo>
                    <a:pt x="0" y="0"/>
                  </a:moveTo>
                  <a:cubicBezTo>
                    <a:pt x="86003" y="41442"/>
                    <a:pt x="172007" y="82884"/>
                    <a:pt x="288758" y="160421"/>
                  </a:cubicBezTo>
                  <a:cubicBezTo>
                    <a:pt x="405509" y="237958"/>
                    <a:pt x="553007" y="351589"/>
                    <a:pt x="700505" y="46522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6583583" y="3324766"/>
              <a:ext cx="1433094" cy="167551"/>
            </a:xfrm>
            <a:custGeom>
              <a:avLst/>
              <a:gdLst>
                <a:gd name="connsiteX0" fmla="*/ 0 w 1433094"/>
                <a:gd name="connsiteY0" fmla="*/ 167551 h 167551"/>
                <a:gd name="connsiteX1" fmla="*/ 545431 w 1433094"/>
                <a:gd name="connsiteY1" fmla="*/ 23172 h 167551"/>
                <a:gd name="connsiteX2" fmla="*/ 876968 w 1433094"/>
                <a:gd name="connsiteY2" fmla="*/ 28520 h 167551"/>
                <a:gd name="connsiteX3" fmla="*/ 1433094 w 1433094"/>
                <a:gd name="connsiteY3" fmla="*/ 151509 h 167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3094" h="167551">
                  <a:moveTo>
                    <a:pt x="0" y="167551"/>
                  </a:moveTo>
                  <a:cubicBezTo>
                    <a:pt x="199635" y="106947"/>
                    <a:pt x="399270" y="46344"/>
                    <a:pt x="545431" y="23172"/>
                  </a:cubicBezTo>
                  <a:cubicBezTo>
                    <a:pt x="691592" y="0"/>
                    <a:pt x="729024" y="7131"/>
                    <a:pt x="876968" y="28520"/>
                  </a:cubicBezTo>
                  <a:cubicBezTo>
                    <a:pt x="1024912" y="49909"/>
                    <a:pt x="1229003" y="100709"/>
                    <a:pt x="1433094" y="151509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7300130" y="3005707"/>
              <a:ext cx="165768" cy="401052"/>
            </a:xfrm>
            <a:custGeom>
              <a:avLst/>
              <a:gdLst>
                <a:gd name="connsiteX0" fmla="*/ 0 w 165768"/>
                <a:gd name="connsiteY0" fmla="*/ 0 h 401052"/>
                <a:gd name="connsiteX1" fmla="*/ 165768 w 165768"/>
                <a:gd name="connsiteY1" fmla="*/ 401052 h 40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5768" h="401052">
                  <a:moveTo>
                    <a:pt x="0" y="0"/>
                  </a:moveTo>
                  <a:lnTo>
                    <a:pt x="165768" y="401052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7161098" y="2984317"/>
              <a:ext cx="122990" cy="331537"/>
            </a:xfrm>
            <a:custGeom>
              <a:avLst/>
              <a:gdLst>
                <a:gd name="connsiteX0" fmla="*/ 122990 w 122990"/>
                <a:gd name="connsiteY0" fmla="*/ 0 h 331537"/>
                <a:gd name="connsiteX1" fmla="*/ 101600 w 122990"/>
                <a:gd name="connsiteY1" fmla="*/ 208548 h 331537"/>
                <a:gd name="connsiteX2" fmla="*/ 0 w 122990"/>
                <a:gd name="connsiteY2" fmla="*/ 331537 h 331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990" h="331537">
                  <a:moveTo>
                    <a:pt x="122990" y="0"/>
                  </a:moveTo>
                  <a:cubicBezTo>
                    <a:pt x="122544" y="76646"/>
                    <a:pt x="122098" y="153292"/>
                    <a:pt x="101600" y="208548"/>
                  </a:cubicBezTo>
                  <a:cubicBezTo>
                    <a:pt x="81102" y="263804"/>
                    <a:pt x="40551" y="297670"/>
                    <a:pt x="0" y="331537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7203877" y="3396065"/>
              <a:ext cx="796758" cy="131010"/>
            </a:xfrm>
            <a:custGeom>
              <a:avLst/>
              <a:gdLst>
                <a:gd name="connsiteX0" fmla="*/ 0 w 796758"/>
                <a:gd name="connsiteY0" fmla="*/ 0 h 131010"/>
                <a:gd name="connsiteX1" fmla="*/ 363621 w 796758"/>
                <a:gd name="connsiteY1" fmla="*/ 117642 h 131010"/>
                <a:gd name="connsiteX2" fmla="*/ 796758 w 796758"/>
                <a:gd name="connsiteY2" fmla="*/ 80210 h 131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6758" h="131010">
                  <a:moveTo>
                    <a:pt x="0" y="0"/>
                  </a:moveTo>
                  <a:cubicBezTo>
                    <a:pt x="115414" y="52137"/>
                    <a:pt x="230828" y="104274"/>
                    <a:pt x="363621" y="117642"/>
                  </a:cubicBezTo>
                  <a:cubicBezTo>
                    <a:pt x="496414" y="131010"/>
                    <a:pt x="646586" y="105610"/>
                    <a:pt x="796758" y="8021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1" name="Group 180"/>
            <p:cNvGrpSpPr/>
            <p:nvPr/>
          </p:nvGrpSpPr>
          <p:grpSpPr>
            <a:xfrm>
              <a:off x="6487663" y="2906353"/>
              <a:ext cx="1622563" cy="630627"/>
              <a:chOff x="2192754" y="2130499"/>
              <a:chExt cx="1622563" cy="630627"/>
            </a:xfrm>
          </p:grpSpPr>
          <p:sp>
            <p:nvSpPr>
              <p:cNvPr id="182" name="Oval 181"/>
              <p:cNvSpPr/>
              <p:nvPr/>
            </p:nvSpPr>
            <p:spPr>
              <a:xfrm>
                <a:off x="2192754" y="2603741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2901280" y="2130499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3671301" y="2617110"/>
                <a:ext cx="144016" cy="144016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3067049" y="2515510"/>
                <a:ext cx="144016" cy="144016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2783638" y="2515510"/>
                <a:ext cx="144016" cy="144016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190" name="Rectangle 189"/>
            <p:cNvSpPr/>
            <p:nvPr/>
          </p:nvSpPr>
          <p:spPr>
            <a:xfrm>
              <a:off x="6278466" y="3147352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7996430" y="3105789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6957338" y="2731716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dirty="0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6542992" y="958338"/>
            <a:ext cx="1340203" cy="1802792"/>
            <a:chOff x="7803797" y="819788"/>
            <a:chExt cx="1340203" cy="1802792"/>
          </a:xfrm>
        </p:grpSpPr>
        <p:sp>
          <p:nvSpPr>
            <p:cNvPr id="195" name="Freeform 194"/>
            <p:cNvSpPr/>
            <p:nvPr/>
          </p:nvSpPr>
          <p:spPr>
            <a:xfrm>
              <a:off x="8171137" y="1059265"/>
              <a:ext cx="711200" cy="1443789"/>
            </a:xfrm>
            <a:custGeom>
              <a:avLst/>
              <a:gdLst>
                <a:gd name="connsiteX0" fmla="*/ 0 w 711200"/>
                <a:gd name="connsiteY0" fmla="*/ 0 h 1443789"/>
                <a:gd name="connsiteX1" fmla="*/ 433137 w 711200"/>
                <a:gd name="connsiteY1" fmla="*/ 508000 h 1443789"/>
                <a:gd name="connsiteX2" fmla="*/ 711200 w 711200"/>
                <a:gd name="connsiteY2" fmla="*/ 1443789 h 1443789"/>
                <a:gd name="connsiteX3" fmla="*/ 711200 w 711200"/>
                <a:gd name="connsiteY3" fmla="*/ 1443789 h 1443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0" h="1443789">
                  <a:moveTo>
                    <a:pt x="0" y="0"/>
                  </a:moveTo>
                  <a:cubicBezTo>
                    <a:pt x="157302" y="133684"/>
                    <a:pt x="314604" y="267369"/>
                    <a:pt x="433137" y="508000"/>
                  </a:cubicBezTo>
                  <a:cubicBezTo>
                    <a:pt x="551670" y="748631"/>
                    <a:pt x="711200" y="1443789"/>
                    <a:pt x="711200" y="1443789"/>
                  </a:cubicBezTo>
                  <a:lnTo>
                    <a:pt x="711200" y="1443789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8128358" y="1112738"/>
              <a:ext cx="10695" cy="893011"/>
            </a:xfrm>
            <a:custGeom>
              <a:avLst/>
              <a:gdLst>
                <a:gd name="connsiteX0" fmla="*/ 0 w 10695"/>
                <a:gd name="connsiteY0" fmla="*/ 0 h 893011"/>
                <a:gd name="connsiteX1" fmla="*/ 10695 w 10695"/>
                <a:gd name="connsiteY1" fmla="*/ 893011 h 893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695" h="893011">
                  <a:moveTo>
                    <a:pt x="0" y="0"/>
                  </a:moveTo>
                  <a:lnTo>
                    <a:pt x="10695" y="893011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8176484" y="1872065"/>
              <a:ext cx="187158" cy="181810"/>
            </a:xfrm>
            <a:custGeom>
              <a:avLst/>
              <a:gdLst>
                <a:gd name="connsiteX0" fmla="*/ 0 w 187158"/>
                <a:gd name="connsiteY0" fmla="*/ 181810 h 181810"/>
                <a:gd name="connsiteX1" fmla="*/ 187158 w 187158"/>
                <a:gd name="connsiteY1" fmla="*/ 0 h 181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7158" h="181810">
                  <a:moveTo>
                    <a:pt x="0" y="181810"/>
                  </a:moveTo>
                  <a:lnTo>
                    <a:pt x="187158" y="0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8155095" y="1086001"/>
              <a:ext cx="235284" cy="737937"/>
            </a:xfrm>
            <a:custGeom>
              <a:avLst/>
              <a:gdLst>
                <a:gd name="connsiteX0" fmla="*/ 0 w 235284"/>
                <a:gd name="connsiteY0" fmla="*/ 0 h 737937"/>
                <a:gd name="connsiteX1" fmla="*/ 235284 w 235284"/>
                <a:gd name="connsiteY1" fmla="*/ 737937 h 737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5284" h="737937">
                  <a:moveTo>
                    <a:pt x="0" y="0"/>
                  </a:moveTo>
                  <a:lnTo>
                    <a:pt x="235284" y="737937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8390379" y="1861370"/>
              <a:ext cx="502653" cy="705852"/>
            </a:xfrm>
            <a:custGeom>
              <a:avLst/>
              <a:gdLst>
                <a:gd name="connsiteX0" fmla="*/ 0 w 502653"/>
                <a:gd name="connsiteY0" fmla="*/ 0 h 705852"/>
                <a:gd name="connsiteX1" fmla="*/ 502653 w 502653"/>
                <a:gd name="connsiteY1" fmla="*/ 705852 h 705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2653" h="705852">
                  <a:moveTo>
                    <a:pt x="0" y="0"/>
                  </a:moveTo>
                  <a:lnTo>
                    <a:pt x="502653" y="705852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8160442" y="2085959"/>
              <a:ext cx="700505" cy="465221"/>
            </a:xfrm>
            <a:custGeom>
              <a:avLst/>
              <a:gdLst>
                <a:gd name="connsiteX0" fmla="*/ 0 w 700505"/>
                <a:gd name="connsiteY0" fmla="*/ 0 h 465221"/>
                <a:gd name="connsiteX1" fmla="*/ 288758 w 700505"/>
                <a:gd name="connsiteY1" fmla="*/ 160421 h 465221"/>
                <a:gd name="connsiteX2" fmla="*/ 700505 w 700505"/>
                <a:gd name="connsiteY2" fmla="*/ 465221 h 465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0505" h="465221">
                  <a:moveTo>
                    <a:pt x="0" y="0"/>
                  </a:moveTo>
                  <a:cubicBezTo>
                    <a:pt x="86003" y="41442"/>
                    <a:pt x="172007" y="82884"/>
                    <a:pt x="288758" y="160421"/>
                  </a:cubicBezTo>
                  <a:cubicBezTo>
                    <a:pt x="405509" y="237958"/>
                    <a:pt x="553007" y="351589"/>
                    <a:pt x="700505" y="46522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6" name="Group 205"/>
            <p:cNvGrpSpPr/>
            <p:nvPr/>
          </p:nvGrpSpPr>
          <p:grpSpPr>
            <a:xfrm>
              <a:off x="8070356" y="986648"/>
              <a:ext cx="914037" cy="1635932"/>
              <a:chOff x="2901280" y="1125194"/>
              <a:chExt cx="914037" cy="1635932"/>
            </a:xfrm>
          </p:grpSpPr>
          <p:sp>
            <p:nvSpPr>
              <p:cNvPr id="208" name="Oval 207"/>
              <p:cNvSpPr/>
              <p:nvPr/>
            </p:nvSpPr>
            <p:spPr>
              <a:xfrm>
                <a:off x="2901280" y="2130499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131217" y="1921952"/>
                <a:ext cx="144016" cy="14401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3671301" y="2617110"/>
                <a:ext cx="144016" cy="144016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901280" y="1125194"/>
                <a:ext cx="144016" cy="144016"/>
              </a:xfrm>
              <a:prstGeom prst="ellipse">
                <a:avLst/>
              </a:prstGeom>
              <a:solidFill>
                <a:srgbClr val="2308E8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214" name="Rectangle 213"/>
            <p:cNvSpPr/>
            <p:nvPr/>
          </p:nvSpPr>
          <p:spPr>
            <a:xfrm>
              <a:off x="7803797" y="8197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8856742" y="2191389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7817650" y="1817316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dirty="0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985" y="3791826"/>
            <a:ext cx="8963891" cy="2021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248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25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179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pPr algn="just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Summary </a:t>
            </a:r>
          </a:p>
          <a:p>
            <a:pPr algn="just"/>
            <a:endParaRPr lang="en-CA" sz="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2-trees have (1/3)-balanced +-contact representations, but not necessarily a (1/4-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)-balanced +-contact representation.</a:t>
            </a:r>
          </a:p>
          <a:p>
            <a:pPr lvl="1" algn="just"/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Plane 3-trees 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have (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1/2)-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balanced +-contact 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representations, 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but not necessarily a (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1/3)-</a:t>
            </a:r>
            <a:r>
              <a:rPr lang="en-CA" sz="1800" dirty="0">
                <a:latin typeface="Times New Roman" pitchFamily="18" charset="0"/>
                <a:cs typeface="Times New Roman" pitchFamily="18" charset="0"/>
              </a:rPr>
              <a:t>balanced +-contact representation</a:t>
            </a:r>
            <a:r>
              <a:rPr lang="en-CA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n-CA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Open Questions</a:t>
            </a:r>
            <a:endParaRPr lang="en-CA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Although our representations for planar 3-trees preserve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input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embedding,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representations for 2-trees do not have this property. Do there exist algorithms for (1/3)-balanced representations of 2-trees that preserve input embedding? </a:t>
            </a:r>
          </a:p>
          <a:p>
            <a:pPr lvl="1" algn="just">
              <a:buFont typeface="Wingdings" pitchFamily="2" charset="2"/>
              <a:buChar char="§"/>
            </a:pPr>
            <a:endParaRPr lang="en-US" sz="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Close the gap between the lower and upper bounds.</a:t>
            </a:r>
          </a:p>
          <a:p>
            <a:pPr lvl="1" algn="just">
              <a:buFont typeface="Wingdings" pitchFamily="2" charset="2"/>
              <a:buChar char="§"/>
            </a:pPr>
            <a:endParaRPr lang="en-US" sz="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Characterize planar graphs that admit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-balanced +-contact representations, for small fixed values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xmlns="" val="21427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18223" y="2549770"/>
            <a:ext cx="3002749" cy="990600"/>
          </a:xfrm>
        </p:spPr>
        <p:txBody>
          <a:bodyPr>
            <a:normAutofit/>
          </a:bodyPr>
          <a:lstStyle/>
          <a:p>
            <a:r>
              <a:rPr lang="en-CA" spc="300" dirty="0" smtClean="0"/>
              <a:t>Thank You</a:t>
            </a:r>
            <a:endParaRPr lang="en-CA" spc="3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F233384-5CC2-4C65-990A-4DCA72ABB18B}" type="slidenum">
              <a:rPr lang="en-CA" smtClean="0"/>
              <a:pPr algn="r"/>
              <a:t>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9046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reeform 119"/>
          <p:cNvSpPr/>
          <p:nvPr/>
        </p:nvSpPr>
        <p:spPr>
          <a:xfrm>
            <a:off x="5156788" y="4115871"/>
            <a:ext cx="457200" cy="738371"/>
          </a:xfrm>
          <a:custGeom>
            <a:avLst/>
            <a:gdLst>
              <a:gd name="connsiteX0" fmla="*/ 0 w 457200"/>
              <a:gd name="connsiteY0" fmla="*/ 609600 h 723900"/>
              <a:gd name="connsiteX1" fmla="*/ 304800 w 457200"/>
              <a:gd name="connsiteY1" fmla="*/ 9525 h 723900"/>
              <a:gd name="connsiteX2" fmla="*/ 457200 w 457200"/>
              <a:gd name="connsiteY2" fmla="*/ 0 h 723900"/>
              <a:gd name="connsiteX3" fmla="*/ 95250 w 457200"/>
              <a:gd name="connsiteY3" fmla="*/ 723900 h 723900"/>
              <a:gd name="connsiteX4" fmla="*/ 0 w 457200"/>
              <a:gd name="connsiteY4" fmla="*/ 609600 h 723900"/>
              <a:gd name="connsiteX0" fmla="*/ 0 w 457200"/>
              <a:gd name="connsiteY0" fmla="*/ 609600 h 723900"/>
              <a:gd name="connsiteX1" fmla="*/ 304800 w 457200"/>
              <a:gd name="connsiteY1" fmla="*/ 9525 h 723900"/>
              <a:gd name="connsiteX2" fmla="*/ 457200 w 457200"/>
              <a:gd name="connsiteY2" fmla="*/ 0 h 723900"/>
              <a:gd name="connsiteX3" fmla="*/ 95250 w 457200"/>
              <a:gd name="connsiteY3" fmla="*/ 723900 h 723900"/>
              <a:gd name="connsiteX4" fmla="*/ 0 w 457200"/>
              <a:gd name="connsiteY4" fmla="*/ 6096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" h="723900">
                <a:moveTo>
                  <a:pt x="0" y="609600"/>
                </a:moveTo>
                <a:lnTo>
                  <a:pt x="304800" y="9525"/>
                </a:lnTo>
                <a:lnTo>
                  <a:pt x="457200" y="0"/>
                </a:lnTo>
                <a:lnTo>
                  <a:pt x="95250" y="723900"/>
                </a:lnTo>
                <a:lnTo>
                  <a:pt x="0" y="60960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1039268" y="4997205"/>
            <a:ext cx="738053" cy="32022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1777322" y="4997205"/>
            <a:ext cx="502238" cy="32022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1251385" y="4993217"/>
            <a:ext cx="300862" cy="36637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b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1887926" y="4980071"/>
            <a:ext cx="299272" cy="36637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g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2285200" y="4260933"/>
            <a:ext cx="399023" cy="76057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1769948" y="3799941"/>
            <a:ext cx="914275" cy="476196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4403446" y="4125684"/>
            <a:ext cx="1053152" cy="490888"/>
          </a:xfrm>
          <a:custGeom>
            <a:avLst/>
            <a:gdLst>
              <a:gd name="connsiteX0" fmla="*/ 0 w 1081314"/>
              <a:gd name="connsiteY0" fmla="*/ 0 h 537029"/>
              <a:gd name="connsiteX1" fmla="*/ 1081314 w 1081314"/>
              <a:gd name="connsiteY1" fmla="*/ 21771 h 537029"/>
              <a:gd name="connsiteX2" fmla="*/ 834571 w 1081314"/>
              <a:gd name="connsiteY2" fmla="*/ 529771 h 537029"/>
              <a:gd name="connsiteX3" fmla="*/ 417286 w 1081314"/>
              <a:gd name="connsiteY3" fmla="*/ 537029 h 537029"/>
              <a:gd name="connsiteX4" fmla="*/ 0 w 1081314"/>
              <a:gd name="connsiteY4" fmla="*/ 0 h 537029"/>
              <a:gd name="connsiteX0" fmla="*/ 0 w 1081314"/>
              <a:gd name="connsiteY0" fmla="*/ 0 h 537029"/>
              <a:gd name="connsiteX1" fmla="*/ 1081314 w 1081314"/>
              <a:gd name="connsiteY1" fmla="*/ 21771 h 537029"/>
              <a:gd name="connsiteX2" fmla="*/ 834571 w 1081314"/>
              <a:gd name="connsiteY2" fmla="*/ 529771 h 537029"/>
              <a:gd name="connsiteX3" fmla="*/ 417286 w 1081314"/>
              <a:gd name="connsiteY3" fmla="*/ 537029 h 537029"/>
              <a:gd name="connsiteX4" fmla="*/ 0 w 1081314"/>
              <a:gd name="connsiteY4" fmla="*/ 0 h 537029"/>
              <a:gd name="connsiteX0" fmla="*/ 0 w 984479"/>
              <a:gd name="connsiteY0" fmla="*/ 6879 h 515258"/>
              <a:gd name="connsiteX1" fmla="*/ 984479 w 984479"/>
              <a:gd name="connsiteY1" fmla="*/ 0 h 515258"/>
              <a:gd name="connsiteX2" fmla="*/ 737736 w 984479"/>
              <a:gd name="connsiteY2" fmla="*/ 508000 h 515258"/>
              <a:gd name="connsiteX3" fmla="*/ 320451 w 984479"/>
              <a:gd name="connsiteY3" fmla="*/ 515258 h 515258"/>
              <a:gd name="connsiteX4" fmla="*/ 0 w 984479"/>
              <a:gd name="connsiteY4" fmla="*/ 6879 h 515258"/>
              <a:gd name="connsiteX0" fmla="*/ 0 w 1067480"/>
              <a:gd name="connsiteY0" fmla="*/ 6879 h 515258"/>
              <a:gd name="connsiteX1" fmla="*/ 1067480 w 1067480"/>
              <a:gd name="connsiteY1" fmla="*/ 0 h 515258"/>
              <a:gd name="connsiteX2" fmla="*/ 820737 w 1067480"/>
              <a:gd name="connsiteY2" fmla="*/ 508000 h 515258"/>
              <a:gd name="connsiteX3" fmla="*/ 403452 w 1067480"/>
              <a:gd name="connsiteY3" fmla="*/ 515258 h 515258"/>
              <a:gd name="connsiteX4" fmla="*/ 0 w 1067480"/>
              <a:gd name="connsiteY4" fmla="*/ 6879 h 5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7480" h="515258">
                <a:moveTo>
                  <a:pt x="0" y="6879"/>
                </a:moveTo>
                <a:lnTo>
                  <a:pt x="1067480" y="0"/>
                </a:lnTo>
                <a:lnTo>
                  <a:pt x="820737" y="508000"/>
                </a:lnTo>
                <a:lnTo>
                  <a:pt x="403452" y="515258"/>
                </a:lnTo>
                <a:lnTo>
                  <a:pt x="0" y="6879"/>
                </a:lnTo>
                <a:close/>
              </a:path>
            </a:pathLst>
          </a:cu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1038247" y="3796203"/>
            <a:ext cx="752722" cy="1201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2285200" y="4997206"/>
            <a:ext cx="399023" cy="3202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1796006" y="4283215"/>
            <a:ext cx="483553" cy="70527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453" y="0"/>
            <a:ext cx="8153400" cy="990600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Other Shapes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98" name="Rectangle 97"/>
          <p:cNvSpPr/>
          <p:nvPr/>
        </p:nvSpPr>
        <p:spPr>
          <a:xfrm>
            <a:off x="3046441" y="2806435"/>
            <a:ext cx="2107436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Point-contact of disks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(Every Planar Graph)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[Koebe 1936]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677553" y="2785367"/>
            <a:ext cx="2427459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Point-contact of triangles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rgbClr val="000000"/>
                </a:solidFill>
                <a:latin typeface="Constantia"/>
              </a:rPr>
              <a:t>(Every Planar Graph)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lvl="0" algn="ctr"/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[</a:t>
            </a:r>
            <a:r>
              <a:rPr lang="fr-FR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Fraysseix</a:t>
            </a:r>
            <a:r>
              <a:rPr lang="fr-FR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et al. 1994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]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3088644" y="1737128"/>
            <a:ext cx="488267" cy="48583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4" name="Oval 173"/>
          <p:cNvSpPr/>
          <p:nvPr/>
        </p:nvSpPr>
        <p:spPr>
          <a:xfrm>
            <a:off x="3108886" y="2222964"/>
            <a:ext cx="488267" cy="485837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3574481" y="1656155"/>
            <a:ext cx="488267" cy="485837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3594724" y="2152113"/>
            <a:ext cx="488267" cy="485837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7" name="Oval 176"/>
          <p:cNvSpPr>
            <a:spLocks noChangeAspect="1"/>
          </p:cNvSpPr>
          <p:nvPr/>
        </p:nvSpPr>
        <p:spPr>
          <a:xfrm>
            <a:off x="3078521" y="937522"/>
            <a:ext cx="809729" cy="813777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3887058" y="1160195"/>
            <a:ext cx="627541" cy="627539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9" name="Oval 178"/>
          <p:cNvSpPr>
            <a:spLocks noChangeAspect="1"/>
          </p:cNvSpPr>
          <p:nvPr/>
        </p:nvSpPr>
        <p:spPr>
          <a:xfrm>
            <a:off x="4060316" y="1686519"/>
            <a:ext cx="1012161" cy="101722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3211837" y="1824432"/>
            <a:ext cx="278911" cy="33964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207788" y="2317150"/>
            <a:ext cx="278911" cy="33964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b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3691905" y="1732502"/>
            <a:ext cx="267117" cy="33964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3336639" y="1187971"/>
            <a:ext cx="280386" cy="33964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943639" y="1325904"/>
            <a:ext cx="264170" cy="33964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696671" y="2234111"/>
            <a:ext cx="277437" cy="33964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g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4470945" y="2058014"/>
            <a:ext cx="233211" cy="33964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2373757" y="4953895"/>
            <a:ext cx="251566" cy="36637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1201160" y="4090501"/>
            <a:ext cx="300862" cy="36637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904621" y="4449905"/>
            <a:ext cx="288140" cy="36637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252916" y="3829759"/>
            <a:ext cx="302453" cy="36637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386876" y="4447305"/>
            <a:ext cx="229806" cy="29546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31853" y="995218"/>
            <a:ext cx="376077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65734" y="2103446"/>
            <a:ext cx="376077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b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110677" y="1785663"/>
            <a:ext cx="360175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382274" y="942246"/>
            <a:ext cx="378066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723065" y="1319300"/>
            <a:ext cx="356201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174769" y="1487605"/>
            <a:ext cx="314457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236220" y="2202714"/>
            <a:ext cx="374090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g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cxnSp>
        <p:nvCxnSpPr>
          <p:cNvPr id="144" name="Straight Connector 143"/>
          <p:cNvCxnSpPr/>
          <p:nvPr/>
        </p:nvCxnSpPr>
        <p:spPr>
          <a:xfrm rot="5400000" flipH="1" flipV="1">
            <a:off x="568627" y="1803248"/>
            <a:ext cx="935673" cy="108319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45" name="Straight Connector 144"/>
          <p:cNvCxnSpPr/>
          <p:nvPr/>
        </p:nvCxnSpPr>
        <p:spPr>
          <a:xfrm rot="16200000" flipV="1">
            <a:off x="998466" y="1500219"/>
            <a:ext cx="513004" cy="265557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46" name="Straight Connector 145"/>
          <p:cNvCxnSpPr/>
          <p:nvPr/>
        </p:nvCxnSpPr>
        <p:spPr>
          <a:xfrm rot="10800000">
            <a:off x="1450877" y="1952630"/>
            <a:ext cx="721110" cy="417253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47" name="Straight Connector 146"/>
          <p:cNvCxnSpPr/>
          <p:nvPr/>
        </p:nvCxnSpPr>
        <p:spPr>
          <a:xfrm rot="5400000" flipH="1">
            <a:off x="1578558" y="1794947"/>
            <a:ext cx="43234" cy="1169770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48" name="Straight Connector 147"/>
          <p:cNvCxnSpPr/>
          <p:nvPr/>
        </p:nvCxnSpPr>
        <p:spPr>
          <a:xfrm rot="16200000" flipV="1">
            <a:off x="2003448" y="2112065"/>
            <a:ext cx="370687" cy="55670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49" name="Straight Connector 148"/>
          <p:cNvCxnSpPr/>
          <p:nvPr/>
        </p:nvCxnSpPr>
        <p:spPr>
          <a:xfrm rot="16200000" flipH="1">
            <a:off x="1877405" y="1623765"/>
            <a:ext cx="196480" cy="370621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50" name="Straight Connector 149"/>
          <p:cNvCxnSpPr/>
          <p:nvPr/>
        </p:nvCxnSpPr>
        <p:spPr>
          <a:xfrm flipV="1">
            <a:off x="1421096" y="1707915"/>
            <a:ext cx="344540" cy="189922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51" name="Straight Connector 150"/>
          <p:cNvCxnSpPr/>
          <p:nvPr/>
        </p:nvCxnSpPr>
        <p:spPr>
          <a:xfrm rot="16200000" flipH="1">
            <a:off x="1505135" y="1425634"/>
            <a:ext cx="304401" cy="139738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52" name="Straight Connector 151"/>
          <p:cNvCxnSpPr/>
          <p:nvPr/>
        </p:nvCxnSpPr>
        <p:spPr>
          <a:xfrm rot="5400000" flipH="1" flipV="1">
            <a:off x="1335583" y="1104935"/>
            <a:ext cx="8684" cy="435473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53" name="Straight Connector 152"/>
          <p:cNvCxnSpPr/>
          <p:nvPr/>
        </p:nvCxnSpPr>
        <p:spPr>
          <a:xfrm rot="5400000" flipH="1" flipV="1">
            <a:off x="1227583" y="1548107"/>
            <a:ext cx="520047" cy="136590"/>
          </a:xfrm>
          <a:prstGeom prst="line">
            <a:avLst/>
          </a:prstGeom>
          <a:solidFill>
            <a:srgbClr val="FF0000">
              <a:alpha val="17000"/>
            </a:srgbClr>
          </a:solidFill>
          <a:ln w="1587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10" name="Rectangle 109"/>
          <p:cNvSpPr/>
          <p:nvPr/>
        </p:nvSpPr>
        <p:spPr>
          <a:xfrm>
            <a:off x="314914" y="5398509"/>
            <a:ext cx="3136563" cy="107721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Rectangle contact representation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(Complete Characterization)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[Kozminski &amp; Kinnen 1985,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Kant &amp; He 2003]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54048" y="2523142"/>
            <a:ext cx="2006575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 node-link diagram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5819912" y="4567201"/>
            <a:ext cx="2492990" cy="110799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Side-contact of polygons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(octagon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hexagon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[He 1999, Liao et al. 2003,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Duncan et al. 2011]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 rot="21002286" flipH="1">
            <a:off x="4782694" y="4161420"/>
            <a:ext cx="1447637" cy="1666015"/>
          </a:xfrm>
          <a:custGeom>
            <a:avLst/>
            <a:gdLst>
              <a:gd name="connsiteX0" fmla="*/ 204716 w 1050878"/>
              <a:gd name="connsiteY0" fmla="*/ 0 h 1487606"/>
              <a:gd name="connsiteX1" fmla="*/ 0 w 1050878"/>
              <a:gd name="connsiteY1" fmla="*/ 382137 h 1487606"/>
              <a:gd name="connsiteX2" fmla="*/ 859809 w 1050878"/>
              <a:gd name="connsiteY2" fmla="*/ 1487606 h 1487606"/>
              <a:gd name="connsiteX3" fmla="*/ 1050878 w 1050878"/>
              <a:gd name="connsiteY3" fmla="*/ 1119116 h 1487606"/>
              <a:gd name="connsiteX4" fmla="*/ 204716 w 1050878"/>
              <a:gd name="connsiteY4" fmla="*/ 0 h 1487606"/>
              <a:gd name="connsiteX0" fmla="*/ 0 w 1062812"/>
              <a:gd name="connsiteY0" fmla="*/ 0 h 1730007"/>
              <a:gd name="connsiteX1" fmla="*/ 11934 w 1062812"/>
              <a:gd name="connsiteY1" fmla="*/ 624538 h 1730007"/>
              <a:gd name="connsiteX2" fmla="*/ 871743 w 1062812"/>
              <a:gd name="connsiteY2" fmla="*/ 1730007 h 1730007"/>
              <a:gd name="connsiteX3" fmla="*/ 1062812 w 1062812"/>
              <a:gd name="connsiteY3" fmla="*/ 1361517 h 1730007"/>
              <a:gd name="connsiteX4" fmla="*/ 0 w 1062812"/>
              <a:gd name="connsiteY4" fmla="*/ 0 h 1730007"/>
              <a:gd name="connsiteX0" fmla="*/ 391574 w 1454386"/>
              <a:gd name="connsiteY0" fmla="*/ 0 h 1730007"/>
              <a:gd name="connsiteX1" fmla="*/ 0 w 1454386"/>
              <a:gd name="connsiteY1" fmla="*/ 144174 h 1730007"/>
              <a:gd name="connsiteX2" fmla="*/ 1263317 w 1454386"/>
              <a:gd name="connsiteY2" fmla="*/ 1730007 h 1730007"/>
              <a:gd name="connsiteX3" fmla="*/ 1454386 w 1454386"/>
              <a:gd name="connsiteY3" fmla="*/ 1361517 h 1730007"/>
              <a:gd name="connsiteX4" fmla="*/ 391574 w 1454386"/>
              <a:gd name="connsiteY4" fmla="*/ 0 h 1730007"/>
              <a:gd name="connsiteX0" fmla="*/ 470426 w 1454386"/>
              <a:gd name="connsiteY0" fmla="*/ 0 h 1666490"/>
              <a:gd name="connsiteX1" fmla="*/ 0 w 1454386"/>
              <a:gd name="connsiteY1" fmla="*/ 80657 h 1666490"/>
              <a:gd name="connsiteX2" fmla="*/ 1263317 w 1454386"/>
              <a:gd name="connsiteY2" fmla="*/ 1666490 h 1666490"/>
              <a:gd name="connsiteX3" fmla="*/ 1454386 w 1454386"/>
              <a:gd name="connsiteY3" fmla="*/ 1298000 h 1666490"/>
              <a:gd name="connsiteX4" fmla="*/ 470426 w 1454386"/>
              <a:gd name="connsiteY4" fmla="*/ 0 h 1666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4386" h="1666490">
                <a:moveTo>
                  <a:pt x="470426" y="0"/>
                </a:moveTo>
                <a:lnTo>
                  <a:pt x="0" y="80657"/>
                </a:lnTo>
                <a:lnTo>
                  <a:pt x="1263317" y="1666490"/>
                </a:lnTo>
                <a:lnTo>
                  <a:pt x="1454386" y="1298000"/>
                </a:lnTo>
                <a:lnTo>
                  <a:pt x="470426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4505849" y="4436529"/>
            <a:ext cx="371938" cy="430197"/>
          </a:xfrm>
          <a:custGeom>
            <a:avLst/>
            <a:gdLst>
              <a:gd name="connsiteX0" fmla="*/ 0 w 428625"/>
              <a:gd name="connsiteY0" fmla="*/ 9525 h 485775"/>
              <a:gd name="connsiteX1" fmla="*/ 161925 w 428625"/>
              <a:gd name="connsiteY1" fmla="*/ 0 h 485775"/>
              <a:gd name="connsiteX2" fmla="*/ 428625 w 428625"/>
              <a:gd name="connsiteY2" fmla="*/ 342900 h 485775"/>
              <a:gd name="connsiteX3" fmla="*/ 333375 w 428625"/>
              <a:gd name="connsiteY3" fmla="*/ 485775 h 485775"/>
              <a:gd name="connsiteX4" fmla="*/ 0 w 428625"/>
              <a:gd name="connsiteY4" fmla="*/ 9525 h 485775"/>
              <a:gd name="connsiteX0" fmla="*/ 0 w 428625"/>
              <a:gd name="connsiteY0" fmla="*/ 45036 h 485775"/>
              <a:gd name="connsiteX1" fmla="*/ 161925 w 428625"/>
              <a:gd name="connsiteY1" fmla="*/ 0 h 485775"/>
              <a:gd name="connsiteX2" fmla="*/ 428625 w 428625"/>
              <a:gd name="connsiteY2" fmla="*/ 342900 h 485775"/>
              <a:gd name="connsiteX3" fmla="*/ 333375 w 428625"/>
              <a:gd name="connsiteY3" fmla="*/ 485775 h 485775"/>
              <a:gd name="connsiteX4" fmla="*/ 0 w 428625"/>
              <a:gd name="connsiteY4" fmla="*/ 45036 h 485775"/>
              <a:gd name="connsiteX0" fmla="*/ 0 w 428625"/>
              <a:gd name="connsiteY0" fmla="*/ 45036 h 485775"/>
              <a:gd name="connsiteX1" fmla="*/ 161925 w 428625"/>
              <a:gd name="connsiteY1" fmla="*/ 0 h 485775"/>
              <a:gd name="connsiteX2" fmla="*/ 428625 w 428625"/>
              <a:gd name="connsiteY2" fmla="*/ 342900 h 485775"/>
              <a:gd name="connsiteX3" fmla="*/ 333375 w 428625"/>
              <a:gd name="connsiteY3" fmla="*/ 485775 h 485775"/>
              <a:gd name="connsiteX4" fmla="*/ 0 w 428625"/>
              <a:gd name="connsiteY4" fmla="*/ 45036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8625" h="485775">
                <a:moveTo>
                  <a:pt x="0" y="45036"/>
                </a:moveTo>
                <a:lnTo>
                  <a:pt x="161925" y="0"/>
                </a:lnTo>
                <a:lnTo>
                  <a:pt x="428625" y="342900"/>
                </a:lnTo>
                <a:lnTo>
                  <a:pt x="333375" y="485775"/>
                </a:lnTo>
                <a:lnTo>
                  <a:pt x="0" y="45036"/>
                </a:ln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3725770" y="4118096"/>
            <a:ext cx="1335768" cy="1450522"/>
          </a:xfrm>
          <a:custGeom>
            <a:avLst/>
            <a:gdLst>
              <a:gd name="connsiteX0" fmla="*/ 204716 w 1050878"/>
              <a:gd name="connsiteY0" fmla="*/ 0 h 1487606"/>
              <a:gd name="connsiteX1" fmla="*/ 0 w 1050878"/>
              <a:gd name="connsiteY1" fmla="*/ 382137 h 1487606"/>
              <a:gd name="connsiteX2" fmla="*/ 859809 w 1050878"/>
              <a:gd name="connsiteY2" fmla="*/ 1487606 h 1487606"/>
              <a:gd name="connsiteX3" fmla="*/ 1050878 w 1050878"/>
              <a:gd name="connsiteY3" fmla="*/ 1119116 h 1487606"/>
              <a:gd name="connsiteX4" fmla="*/ 204716 w 1050878"/>
              <a:gd name="connsiteY4" fmla="*/ 0 h 1487606"/>
              <a:gd name="connsiteX0" fmla="*/ 204716 w 1050878"/>
              <a:gd name="connsiteY0" fmla="*/ 0 h 1487606"/>
              <a:gd name="connsiteX1" fmla="*/ 0 w 1050878"/>
              <a:gd name="connsiteY1" fmla="*/ 382137 h 1487606"/>
              <a:gd name="connsiteX2" fmla="*/ 859809 w 1050878"/>
              <a:gd name="connsiteY2" fmla="*/ 1487606 h 1487606"/>
              <a:gd name="connsiteX3" fmla="*/ 1050878 w 1050878"/>
              <a:gd name="connsiteY3" fmla="*/ 1119116 h 1487606"/>
              <a:gd name="connsiteX4" fmla="*/ 204716 w 1050878"/>
              <a:gd name="connsiteY4" fmla="*/ 0 h 1487606"/>
              <a:gd name="connsiteX0" fmla="*/ 461891 w 1308053"/>
              <a:gd name="connsiteY0" fmla="*/ 0 h 1487606"/>
              <a:gd name="connsiteX1" fmla="*/ 0 w 1308053"/>
              <a:gd name="connsiteY1" fmla="*/ 58287 h 1487606"/>
              <a:gd name="connsiteX2" fmla="*/ 1116984 w 1308053"/>
              <a:gd name="connsiteY2" fmla="*/ 1487606 h 1487606"/>
              <a:gd name="connsiteX3" fmla="*/ 1308053 w 1308053"/>
              <a:gd name="connsiteY3" fmla="*/ 1119116 h 1487606"/>
              <a:gd name="connsiteX4" fmla="*/ 461891 w 1308053"/>
              <a:gd name="connsiteY4" fmla="*/ 0 h 1487606"/>
              <a:gd name="connsiteX0" fmla="*/ 461891 w 1308053"/>
              <a:gd name="connsiteY0" fmla="*/ 0 h 1487606"/>
              <a:gd name="connsiteX1" fmla="*/ 0 w 1308053"/>
              <a:gd name="connsiteY1" fmla="*/ 58287 h 1487606"/>
              <a:gd name="connsiteX2" fmla="*/ 1116984 w 1308053"/>
              <a:gd name="connsiteY2" fmla="*/ 1487606 h 1487606"/>
              <a:gd name="connsiteX3" fmla="*/ 1308053 w 1308053"/>
              <a:gd name="connsiteY3" fmla="*/ 1119116 h 1487606"/>
              <a:gd name="connsiteX4" fmla="*/ 461891 w 1308053"/>
              <a:gd name="connsiteY4" fmla="*/ 0 h 1487606"/>
              <a:gd name="connsiteX0" fmla="*/ 461891 w 1308053"/>
              <a:gd name="connsiteY0" fmla="*/ 0 h 1487606"/>
              <a:gd name="connsiteX1" fmla="*/ 0 w 1308053"/>
              <a:gd name="connsiteY1" fmla="*/ 58287 h 1487606"/>
              <a:gd name="connsiteX2" fmla="*/ 1116984 w 1308053"/>
              <a:gd name="connsiteY2" fmla="*/ 1487606 h 1487606"/>
              <a:gd name="connsiteX3" fmla="*/ 1308053 w 1308053"/>
              <a:gd name="connsiteY3" fmla="*/ 1119116 h 1487606"/>
              <a:gd name="connsiteX4" fmla="*/ 461891 w 1308053"/>
              <a:gd name="connsiteY4" fmla="*/ 0 h 1487606"/>
              <a:gd name="connsiteX0" fmla="*/ 461891 w 1308053"/>
              <a:gd name="connsiteY0" fmla="*/ 0 h 1487606"/>
              <a:gd name="connsiteX1" fmla="*/ 0 w 1308053"/>
              <a:gd name="connsiteY1" fmla="*/ 58287 h 1487606"/>
              <a:gd name="connsiteX2" fmla="*/ 1116984 w 1308053"/>
              <a:gd name="connsiteY2" fmla="*/ 1487606 h 1487606"/>
              <a:gd name="connsiteX3" fmla="*/ 1308053 w 1308053"/>
              <a:gd name="connsiteY3" fmla="*/ 1119116 h 1487606"/>
              <a:gd name="connsiteX4" fmla="*/ 461891 w 1308053"/>
              <a:gd name="connsiteY4" fmla="*/ 0 h 1487606"/>
              <a:gd name="connsiteX0" fmla="*/ 509062 w 1355224"/>
              <a:gd name="connsiteY0" fmla="*/ 0 h 1487606"/>
              <a:gd name="connsiteX1" fmla="*/ 0 w 1355224"/>
              <a:gd name="connsiteY1" fmla="*/ 7487 h 1487606"/>
              <a:gd name="connsiteX2" fmla="*/ 1164155 w 1355224"/>
              <a:gd name="connsiteY2" fmla="*/ 1487606 h 1487606"/>
              <a:gd name="connsiteX3" fmla="*/ 1355224 w 1355224"/>
              <a:gd name="connsiteY3" fmla="*/ 1119116 h 1487606"/>
              <a:gd name="connsiteX4" fmla="*/ 509062 w 1355224"/>
              <a:gd name="connsiteY4" fmla="*/ 0 h 1487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5224" h="1487606">
                <a:moveTo>
                  <a:pt x="509062" y="0"/>
                </a:moveTo>
                <a:lnTo>
                  <a:pt x="0" y="7487"/>
                </a:lnTo>
                <a:lnTo>
                  <a:pt x="1164155" y="1487606"/>
                </a:lnTo>
                <a:lnTo>
                  <a:pt x="1355224" y="1119116"/>
                </a:lnTo>
                <a:lnTo>
                  <a:pt x="509062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185125" y="4412297"/>
            <a:ext cx="376077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277534" y="4643739"/>
            <a:ext cx="376077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b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922113" y="4676456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g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510248" y="4415664"/>
            <a:ext cx="360175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240482" y="4200075"/>
            <a:ext cx="314457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2" name="Freeform 121"/>
          <p:cNvSpPr/>
          <p:nvPr/>
        </p:nvSpPr>
        <p:spPr>
          <a:xfrm>
            <a:off x="4233770" y="4118096"/>
            <a:ext cx="417285" cy="355598"/>
          </a:xfrm>
          <a:custGeom>
            <a:avLst/>
            <a:gdLst>
              <a:gd name="connsiteX0" fmla="*/ 0 w 402772"/>
              <a:gd name="connsiteY0" fmla="*/ 0 h 366486"/>
              <a:gd name="connsiteX1" fmla="*/ 148772 w 402772"/>
              <a:gd name="connsiteY1" fmla="*/ 0 h 366486"/>
              <a:gd name="connsiteX2" fmla="*/ 402772 w 402772"/>
              <a:gd name="connsiteY2" fmla="*/ 337458 h 366486"/>
              <a:gd name="connsiteX3" fmla="*/ 268515 w 402772"/>
              <a:gd name="connsiteY3" fmla="*/ 366486 h 366486"/>
              <a:gd name="connsiteX4" fmla="*/ 0 w 402772"/>
              <a:gd name="connsiteY4" fmla="*/ 0 h 366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772" h="366486">
                <a:moveTo>
                  <a:pt x="0" y="0"/>
                </a:moveTo>
                <a:lnTo>
                  <a:pt x="148772" y="0"/>
                </a:lnTo>
                <a:lnTo>
                  <a:pt x="402772" y="337458"/>
                </a:lnTo>
                <a:lnTo>
                  <a:pt x="268515" y="366486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282433" y="4124616"/>
            <a:ext cx="378066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d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4760203" y="4146070"/>
            <a:ext cx="356201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6" name="Freeform 125"/>
          <p:cNvSpPr/>
          <p:nvPr/>
        </p:nvSpPr>
        <p:spPr>
          <a:xfrm>
            <a:off x="4851988" y="4739942"/>
            <a:ext cx="390525" cy="381000"/>
          </a:xfrm>
          <a:custGeom>
            <a:avLst/>
            <a:gdLst>
              <a:gd name="connsiteX0" fmla="*/ 28575 w 390525"/>
              <a:gd name="connsiteY0" fmla="*/ 0 h 381000"/>
              <a:gd name="connsiteX1" fmla="*/ 304800 w 390525"/>
              <a:gd name="connsiteY1" fmla="*/ 0 h 381000"/>
              <a:gd name="connsiteX2" fmla="*/ 390525 w 390525"/>
              <a:gd name="connsiteY2" fmla="*/ 104775 h 381000"/>
              <a:gd name="connsiteX3" fmla="*/ 257175 w 390525"/>
              <a:gd name="connsiteY3" fmla="*/ 381000 h 381000"/>
              <a:gd name="connsiteX4" fmla="*/ 0 w 390525"/>
              <a:gd name="connsiteY4" fmla="*/ 66675 h 381000"/>
              <a:gd name="connsiteX5" fmla="*/ 28575 w 390525"/>
              <a:gd name="connsiteY5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0525" h="381000">
                <a:moveTo>
                  <a:pt x="28575" y="0"/>
                </a:moveTo>
                <a:lnTo>
                  <a:pt x="304800" y="0"/>
                </a:lnTo>
                <a:lnTo>
                  <a:pt x="390525" y="104775"/>
                </a:lnTo>
                <a:lnTo>
                  <a:pt x="257175" y="381000"/>
                </a:lnTo>
                <a:lnTo>
                  <a:pt x="0" y="66675"/>
                </a:lnTo>
                <a:lnTo>
                  <a:pt x="28575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87" name="Isosceles Triangle 186"/>
          <p:cNvSpPr/>
          <p:nvPr/>
        </p:nvSpPr>
        <p:spPr>
          <a:xfrm>
            <a:off x="5497136" y="1854285"/>
            <a:ext cx="1403469" cy="747103"/>
          </a:xfrm>
          <a:prstGeom prst="triangl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lt1"/>
              </a:solidFill>
            </a:endParaRPr>
          </a:p>
        </p:txBody>
      </p:sp>
      <p:sp>
        <p:nvSpPr>
          <p:cNvPr id="188" name="Isosceles Triangle 187"/>
          <p:cNvSpPr/>
          <p:nvPr/>
        </p:nvSpPr>
        <p:spPr>
          <a:xfrm>
            <a:off x="6568422" y="1581981"/>
            <a:ext cx="1182108" cy="554023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lt1"/>
              </a:solidFill>
            </a:endParaRPr>
          </a:p>
        </p:txBody>
      </p:sp>
      <p:sp>
        <p:nvSpPr>
          <p:cNvPr id="189" name="Isosceles Triangle 188"/>
          <p:cNvSpPr/>
          <p:nvPr/>
        </p:nvSpPr>
        <p:spPr>
          <a:xfrm>
            <a:off x="5718497" y="1281617"/>
            <a:ext cx="1182108" cy="554023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lt1"/>
              </a:solidFill>
            </a:endParaRPr>
          </a:p>
        </p:txBody>
      </p:sp>
      <p:sp>
        <p:nvSpPr>
          <p:cNvPr id="190" name="Isosceles Triangle 189"/>
          <p:cNvSpPr/>
          <p:nvPr/>
        </p:nvSpPr>
        <p:spPr>
          <a:xfrm>
            <a:off x="6628910" y="1035474"/>
            <a:ext cx="794074" cy="540320"/>
          </a:xfrm>
          <a:prstGeom prst="triangl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lt1"/>
              </a:solidFill>
            </a:endParaRPr>
          </a:p>
        </p:txBody>
      </p:sp>
      <p:sp>
        <p:nvSpPr>
          <p:cNvPr id="191" name="Isosceles Triangle 190"/>
          <p:cNvSpPr/>
          <p:nvPr/>
        </p:nvSpPr>
        <p:spPr>
          <a:xfrm>
            <a:off x="7338380" y="1223740"/>
            <a:ext cx="573642" cy="540320"/>
          </a:xfrm>
          <a:prstGeom prst="triangl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lt1"/>
              </a:solidFill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6781539" y="1978368"/>
            <a:ext cx="1555845" cy="696036"/>
          </a:xfrm>
          <a:custGeom>
            <a:avLst/>
            <a:gdLst>
              <a:gd name="connsiteX0" fmla="*/ 0 w 1555845"/>
              <a:gd name="connsiteY0" fmla="*/ 696036 h 696036"/>
              <a:gd name="connsiteX1" fmla="*/ 1241946 w 1555845"/>
              <a:gd name="connsiteY1" fmla="*/ 0 h 696036"/>
              <a:gd name="connsiteX2" fmla="*/ 1555845 w 1555845"/>
              <a:gd name="connsiteY2" fmla="*/ 313899 h 696036"/>
              <a:gd name="connsiteX3" fmla="*/ 0 w 1555845"/>
              <a:gd name="connsiteY3" fmla="*/ 696036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5845" h="696036">
                <a:moveTo>
                  <a:pt x="0" y="696036"/>
                </a:moveTo>
                <a:lnTo>
                  <a:pt x="1241946" y="0"/>
                </a:lnTo>
                <a:lnTo>
                  <a:pt x="1555845" y="313899"/>
                </a:lnTo>
                <a:lnTo>
                  <a:pt x="0" y="696036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194" name="Freeform 193"/>
          <p:cNvSpPr/>
          <p:nvPr/>
        </p:nvSpPr>
        <p:spPr>
          <a:xfrm>
            <a:off x="7846065" y="1432458"/>
            <a:ext cx="573206" cy="655093"/>
          </a:xfrm>
          <a:custGeom>
            <a:avLst/>
            <a:gdLst>
              <a:gd name="connsiteX0" fmla="*/ 245660 w 573206"/>
              <a:gd name="connsiteY0" fmla="*/ 0 h 655093"/>
              <a:gd name="connsiteX1" fmla="*/ 0 w 573206"/>
              <a:gd name="connsiteY1" fmla="*/ 491320 h 655093"/>
              <a:gd name="connsiteX2" fmla="*/ 573206 w 573206"/>
              <a:gd name="connsiteY2" fmla="*/ 655093 h 655093"/>
              <a:gd name="connsiteX3" fmla="*/ 245660 w 573206"/>
              <a:gd name="connsiteY3" fmla="*/ 0 h 65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206" h="655093">
                <a:moveTo>
                  <a:pt x="245660" y="0"/>
                </a:moveTo>
                <a:lnTo>
                  <a:pt x="0" y="491320"/>
                </a:lnTo>
                <a:lnTo>
                  <a:pt x="573206" y="655093"/>
                </a:lnTo>
                <a:lnTo>
                  <a:pt x="24566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5981470" y="2170173"/>
            <a:ext cx="376077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b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6116962" y="1417680"/>
            <a:ext cx="30328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a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6873500" y="1133288"/>
            <a:ext cx="274003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solidFill>
                  <a:srgbClr val="000000"/>
                </a:solidFill>
                <a:latin typeface="Constantia"/>
              </a:rPr>
              <a:t>d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6967415" y="1705994"/>
            <a:ext cx="360175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7450828" y="1373788"/>
            <a:ext cx="356201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7947783" y="1569183"/>
            <a:ext cx="314457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f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7760738" y="2027155"/>
            <a:ext cx="374090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g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1029270" y="128981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1" name="Oval 220"/>
          <p:cNvSpPr/>
          <p:nvPr/>
        </p:nvSpPr>
        <p:spPr>
          <a:xfrm>
            <a:off x="1372901" y="1851728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2" name="Oval 221"/>
          <p:cNvSpPr/>
          <p:nvPr/>
        </p:nvSpPr>
        <p:spPr>
          <a:xfrm>
            <a:off x="1487606" y="1271294"/>
            <a:ext cx="144016" cy="144016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3" name="Oval 222"/>
          <p:cNvSpPr/>
          <p:nvPr/>
        </p:nvSpPr>
        <p:spPr>
          <a:xfrm>
            <a:off x="1693628" y="1603090"/>
            <a:ext cx="144016" cy="14401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4" name="Oval 223"/>
          <p:cNvSpPr/>
          <p:nvPr/>
        </p:nvSpPr>
        <p:spPr>
          <a:xfrm>
            <a:off x="2073252" y="1870633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5" name="Oval 224"/>
          <p:cNvSpPr/>
          <p:nvPr/>
        </p:nvSpPr>
        <p:spPr>
          <a:xfrm>
            <a:off x="2130880" y="2297876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6" name="Oval 225"/>
          <p:cNvSpPr/>
          <p:nvPr/>
        </p:nvSpPr>
        <p:spPr>
          <a:xfrm>
            <a:off x="943282" y="2260149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8" name="Straight Connector 227"/>
          <p:cNvCxnSpPr/>
          <p:nvPr/>
        </p:nvCxnSpPr>
        <p:spPr>
          <a:xfrm>
            <a:off x="3725770" y="4115871"/>
            <a:ext cx="2363492" cy="2786"/>
          </a:xfrm>
          <a:prstGeom prst="lin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229" name="Rectangle 228"/>
          <p:cNvSpPr/>
          <p:nvPr/>
        </p:nvSpPr>
        <p:spPr>
          <a:xfrm>
            <a:off x="4875508" y="4634781"/>
            <a:ext cx="374090" cy="45797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g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3" name="TextBox 92"/>
          <p:cNvSpPr txBox="1"/>
          <p:nvPr/>
        </p:nvSpPr>
        <p:spPr>
          <a:xfrm rot="5400000">
            <a:off x="8195310" y="1737360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point contact</a:t>
            </a:r>
          </a:p>
        </p:txBody>
      </p:sp>
      <p:sp>
        <p:nvSpPr>
          <p:cNvPr id="94" name="TextBox 93"/>
          <p:cNvSpPr txBox="1"/>
          <p:nvPr/>
        </p:nvSpPr>
        <p:spPr>
          <a:xfrm rot="5400000">
            <a:off x="8196681" y="4358640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side contact</a:t>
            </a:r>
          </a:p>
        </p:txBody>
      </p:sp>
    </p:spTree>
    <p:extLst>
      <p:ext uri="{BB962C8B-B14F-4D97-AF65-F5344CB8AC3E}">
        <p14:creationId xmlns:p14="http://schemas.microsoft.com/office/powerpoint/2010/main" xmlns="" val="280132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2" y="0"/>
            <a:ext cx="8153400" cy="990600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C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Contact 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Representations</a:t>
            </a:r>
            <a:endParaRPr lang="en-C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917094"/>
            <a:ext cx="8588328" cy="4495800"/>
          </a:xfrm>
        </p:spPr>
        <p:txBody>
          <a:bodyPr>
            <a:normAutofit/>
          </a:bodyPr>
          <a:lstStyle/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Each vertex is represented by an axis-aligned + .</a:t>
            </a:r>
          </a:p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Two + shapes never cross.</a:t>
            </a:r>
          </a:p>
          <a:p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Two + shapes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touch 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iff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the corresponding vertices are adjacent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endParaRPr lang="en-CA" sz="280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4E3B30"/>
                </a:solidFill>
              </a:rPr>
              <a:t>Graph Drawing, Bordeaux, France.</a:t>
            </a:r>
            <a:endParaRPr lang="en-CA" dirty="0">
              <a:solidFill>
                <a:srgbClr val="4E3B3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>
                <a:solidFill>
                  <a:srgbClr val="4E3B30"/>
                </a:solidFill>
              </a:rPr>
              <a:pPr/>
              <a:t>4</a:t>
            </a:fld>
            <a:endParaRPr>
              <a:solidFill>
                <a:srgbClr val="4E3B3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4E3B30"/>
                </a:solidFill>
              </a:rPr>
              <a:t>September 23-25, 2013</a:t>
            </a:r>
            <a:endParaRPr lang="en-CA" dirty="0">
              <a:solidFill>
                <a:srgbClr val="4E3B30"/>
              </a:solidFill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2238740" y="4345605"/>
            <a:ext cx="4532737" cy="1877929"/>
            <a:chOff x="2336461" y="3141858"/>
            <a:chExt cx="4532737" cy="1877929"/>
          </a:xfrm>
        </p:grpSpPr>
        <p:sp>
          <p:nvSpPr>
            <p:cNvPr id="56" name="Freeform 55"/>
            <p:cNvSpPr/>
            <p:nvPr/>
          </p:nvSpPr>
          <p:spPr>
            <a:xfrm>
              <a:off x="2499489" y="3426088"/>
              <a:ext cx="163982" cy="1095375"/>
            </a:xfrm>
            <a:custGeom>
              <a:avLst/>
              <a:gdLst>
                <a:gd name="connsiteX0" fmla="*/ 125882 w 163982"/>
                <a:gd name="connsiteY0" fmla="*/ 1095375 h 1095375"/>
                <a:gd name="connsiteX1" fmla="*/ 11582 w 163982"/>
                <a:gd name="connsiteY1" fmla="*/ 666750 h 1095375"/>
                <a:gd name="connsiteX2" fmla="*/ 21107 w 163982"/>
                <a:gd name="connsiteY2" fmla="*/ 371475 h 1095375"/>
                <a:gd name="connsiteX3" fmla="*/ 163982 w 163982"/>
                <a:gd name="connsiteY3" fmla="*/ 0 h 1095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982" h="1095375">
                  <a:moveTo>
                    <a:pt x="125882" y="1095375"/>
                  </a:moveTo>
                  <a:cubicBezTo>
                    <a:pt x="77463" y="941387"/>
                    <a:pt x="29045" y="787400"/>
                    <a:pt x="11582" y="666750"/>
                  </a:cubicBezTo>
                  <a:cubicBezTo>
                    <a:pt x="-5881" y="546100"/>
                    <a:pt x="-4293" y="482600"/>
                    <a:pt x="21107" y="371475"/>
                  </a:cubicBezTo>
                  <a:cubicBezTo>
                    <a:pt x="46507" y="260350"/>
                    <a:pt x="105244" y="130175"/>
                    <a:pt x="163982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57" name="Freeform 56"/>
            <p:cNvSpPr/>
            <p:nvPr/>
          </p:nvSpPr>
          <p:spPr>
            <a:xfrm>
              <a:off x="2730146" y="3141858"/>
              <a:ext cx="1266825" cy="255655"/>
            </a:xfrm>
            <a:custGeom>
              <a:avLst/>
              <a:gdLst>
                <a:gd name="connsiteX0" fmla="*/ 0 w 1266825"/>
                <a:gd name="connsiteY0" fmla="*/ 246130 h 255655"/>
                <a:gd name="connsiteX1" fmla="*/ 514350 w 1266825"/>
                <a:gd name="connsiteY1" fmla="*/ 8005 h 255655"/>
                <a:gd name="connsiteX2" fmla="*/ 923925 w 1266825"/>
                <a:gd name="connsiteY2" fmla="*/ 74680 h 255655"/>
                <a:gd name="connsiteX3" fmla="*/ 1266825 w 1266825"/>
                <a:gd name="connsiteY3" fmla="*/ 255655 h 25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6825" h="255655">
                  <a:moveTo>
                    <a:pt x="0" y="246130"/>
                  </a:moveTo>
                  <a:cubicBezTo>
                    <a:pt x="180181" y="141355"/>
                    <a:pt x="360363" y="36580"/>
                    <a:pt x="514350" y="8005"/>
                  </a:cubicBezTo>
                  <a:cubicBezTo>
                    <a:pt x="668337" y="-20570"/>
                    <a:pt x="798512" y="33405"/>
                    <a:pt x="923925" y="74680"/>
                  </a:cubicBezTo>
                  <a:cubicBezTo>
                    <a:pt x="1049338" y="115955"/>
                    <a:pt x="1266825" y="255655"/>
                    <a:pt x="1266825" y="25565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2663471" y="4635763"/>
              <a:ext cx="1295400" cy="152400"/>
            </a:xfrm>
            <a:custGeom>
              <a:avLst/>
              <a:gdLst>
                <a:gd name="connsiteX0" fmla="*/ 0 w 1295400"/>
                <a:gd name="connsiteY0" fmla="*/ 0 h 152400"/>
                <a:gd name="connsiteX1" fmla="*/ 723900 w 1295400"/>
                <a:gd name="connsiteY1" fmla="*/ 152400 h 152400"/>
                <a:gd name="connsiteX2" fmla="*/ 1295400 w 1295400"/>
                <a:gd name="connsiteY2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95400" h="152400">
                  <a:moveTo>
                    <a:pt x="0" y="0"/>
                  </a:moveTo>
                  <a:cubicBezTo>
                    <a:pt x="254000" y="76200"/>
                    <a:pt x="508000" y="152400"/>
                    <a:pt x="723900" y="152400"/>
                  </a:cubicBezTo>
                  <a:cubicBezTo>
                    <a:pt x="939800" y="152400"/>
                    <a:pt x="1117600" y="76200"/>
                    <a:pt x="129540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>
              <a:off x="4016021" y="3483238"/>
              <a:ext cx="181353" cy="1123950"/>
            </a:xfrm>
            <a:custGeom>
              <a:avLst/>
              <a:gdLst>
                <a:gd name="connsiteX0" fmla="*/ 38100 w 181353"/>
                <a:gd name="connsiteY0" fmla="*/ 0 h 1123950"/>
                <a:gd name="connsiteX1" fmla="*/ 180975 w 181353"/>
                <a:gd name="connsiteY1" fmla="*/ 552450 h 1123950"/>
                <a:gd name="connsiteX2" fmla="*/ 0 w 181353"/>
                <a:gd name="connsiteY2" fmla="*/ 1123950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353" h="1123950">
                  <a:moveTo>
                    <a:pt x="38100" y="0"/>
                  </a:moveTo>
                  <a:cubicBezTo>
                    <a:pt x="112712" y="182562"/>
                    <a:pt x="187325" y="365125"/>
                    <a:pt x="180975" y="552450"/>
                  </a:cubicBezTo>
                  <a:cubicBezTo>
                    <a:pt x="174625" y="739775"/>
                    <a:pt x="87312" y="931862"/>
                    <a:pt x="0" y="112395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2692046" y="3835663"/>
              <a:ext cx="333375" cy="723900"/>
            </a:xfrm>
            <a:custGeom>
              <a:avLst/>
              <a:gdLst>
                <a:gd name="connsiteX0" fmla="*/ 0 w 333375"/>
                <a:gd name="connsiteY0" fmla="*/ 723900 h 723900"/>
                <a:gd name="connsiteX1" fmla="*/ 95250 w 333375"/>
                <a:gd name="connsiteY1" fmla="*/ 285750 h 723900"/>
                <a:gd name="connsiteX2" fmla="*/ 333375 w 333375"/>
                <a:gd name="connsiteY2" fmla="*/ 0 h 72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75" h="723900">
                  <a:moveTo>
                    <a:pt x="0" y="723900"/>
                  </a:moveTo>
                  <a:cubicBezTo>
                    <a:pt x="19844" y="565150"/>
                    <a:pt x="39688" y="406400"/>
                    <a:pt x="95250" y="285750"/>
                  </a:cubicBezTo>
                  <a:cubicBezTo>
                    <a:pt x="150813" y="165100"/>
                    <a:pt x="242094" y="82550"/>
                    <a:pt x="33337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1" name="Freeform 60"/>
            <p:cNvSpPr/>
            <p:nvPr/>
          </p:nvSpPr>
          <p:spPr>
            <a:xfrm>
              <a:off x="2730146" y="3407038"/>
              <a:ext cx="352425" cy="438150"/>
            </a:xfrm>
            <a:custGeom>
              <a:avLst/>
              <a:gdLst>
                <a:gd name="connsiteX0" fmla="*/ 0 w 352425"/>
                <a:gd name="connsiteY0" fmla="*/ 0 h 438150"/>
                <a:gd name="connsiteX1" fmla="*/ 352425 w 352425"/>
                <a:gd name="connsiteY1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2425" h="438150">
                  <a:moveTo>
                    <a:pt x="0" y="0"/>
                  </a:moveTo>
                  <a:lnTo>
                    <a:pt x="352425" y="43815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2" name="Freeform 61"/>
            <p:cNvSpPr/>
            <p:nvPr/>
          </p:nvSpPr>
          <p:spPr>
            <a:xfrm>
              <a:off x="2739671" y="3402337"/>
              <a:ext cx="876300" cy="500001"/>
            </a:xfrm>
            <a:custGeom>
              <a:avLst/>
              <a:gdLst>
                <a:gd name="connsiteX0" fmla="*/ 0 w 876300"/>
                <a:gd name="connsiteY0" fmla="*/ 4701 h 500001"/>
                <a:gd name="connsiteX1" fmla="*/ 600075 w 876300"/>
                <a:gd name="connsiteY1" fmla="*/ 71376 h 500001"/>
                <a:gd name="connsiteX2" fmla="*/ 876300 w 876300"/>
                <a:gd name="connsiteY2" fmla="*/ 500001 h 50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6300" h="500001">
                  <a:moveTo>
                    <a:pt x="0" y="4701"/>
                  </a:moveTo>
                  <a:cubicBezTo>
                    <a:pt x="227012" y="-3237"/>
                    <a:pt x="454025" y="-11174"/>
                    <a:pt x="600075" y="71376"/>
                  </a:cubicBezTo>
                  <a:cubicBezTo>
                    <a:pt x="746125" y="153926"/>
                    <a:pt x="811212" y="326963"/>
                    <a:pt x="876300" y="50000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>
              <a:off x="3596921" y="3921388"/>
              <a:ext cx="361950" cy="704850"/>
            </a:xfrm>
            <a:custGeom>
              <a:avLst/>
              <a:gdLst>
                <a:gd name="connsiteX0" fmla="*/ 361950 w 361950"/>
                <a:gd name="connsiteY0" fmla="*/ 704850 h 704850"/>
                <a:gd name="connsiteX1" fmla="*/ 95250 w 361950"/>
                <a:gd name="connsiteY1" fmla="*/ 409575 h 704850"/>
                <a:gd name="connsiteX2" fmla="*/ 0 w 361950"/>
                <a:gd name="connsiteY2" fmla="*/ 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1950" h="704850">
                  <a:moveTo>
                    <a:pt x="361950" y="704850"/>
                  </a:moveTo>
                  <a:cubicBezTo>
                    <a:pt x="258762" y="615950"/>
                    <a:pt x="155575" y="527050"/>
                    <a:pt x="95250" y="409575"/>
                  </a:cubicBezTo>
                  <a:cubicBezTo>
                    <a:pt x="34925" y="292100"/>
                    <a:pt x="17462" y="146050"/>
                    <a:pt x="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4" name="Freeform 63"/>
            <p:cNvSpPr/>
            <p:nvPr/>
          </p:nvSpPr>
          <p:spPr>
            <a:xfrm>
              <a:off x="3044471" y="3854713"/>
              <a:ext cx="542925" cy="486648"/>
            </a:xfrm>
            <a:custGeom>
              <a:avLst/>
              <a:gdLst>
                <a:gd name="connsiteX0" fmla="*/ 0 w 542925"/>
                <a:gd name="connsiteY0" fmla="*/ 0 h 486648"/>
                <a:gd name="connsiteX1" fmla="*/ 238125 w 542925"/>
                <a:gd name="connsiteY1" fmla="*/ 485775 h 486648"/>
                <a:gd name="connsiteX2" fmla="*/ 542925 w 542925"/>
                <a:gd name="connsiteY2" fmla="*/ 95250 h 486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925" h="486648">
                  <a:moveTo>
                    <a:pt x="0" y="0"/>
                  </a:moveTo>
                  <a:cubicBezTo>
                    <a:pt x="73819" y="234950"/>
                    <a:pt x="147638" y="469900"/>
                    <a:pt x="238125" y="485775"/>
                  </a:cubicBezTo>
                  <a:cubicBezTo>
                    <a:pt x="328612" y="501650"/>
                    <a:pt x="435768" y="298450"/>
                    <a:pt x="542925" y="9525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5" name="Freeform 64"/>
            <p:cNvSpPr/>
            <p:nvPr/>
          </p:nvSpPr>
          <p:spPr>
            <a:xfrm>
              <a:off x="3053996" y="3777542"/>
              <a:ext cx="601489" cy="140307"/>
            </a:xfrm>
            <a:custGeom>
              <a:avLst/>
              <a:gdLst>
                <a:gd name="connsiteX0" fmla="*/ 0 w 601489"/>
                <a:gd name="connsiteY0" fmla="*/ 77171 h 140307"/>
                <a:gd name="connsiteX1" fmla="*/ 285750 w 601489"/>
                <a:gd name="connsiteY1" fmla="*/ 971 h 140307"/>
                <a:gd name="connsiteX2" fmla="*/ 581025 w 601489"/>
                <a:gd name="connsiteY2" fmla="*/ 124796 h 140307"/>
                <a:gd name="connsiteX3" fmla="*/ 552450 w 601489"/>
                <a:gd name="connsiteY3" fmla="*/ 134321 h 14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489" h="140307">
                  <a:moveTo>
                    <a:pt x="0" y="77171"/>
                  </a:moveTo>
                  <a:cubicBezTo>
                    <a:pt x="94456" y="35102"/>
                    <a:pt x="188913" y="-6967"/>
                    <a:pt x="285750" y="971"/>
                  </a:cubicBezTo>
                  <a:cubicBezTo>
                    <a:pt x="382588" y="8908"/>
                    <a:pt x="536575" y="102571"/>
                    <a:pt x="581025" y="124796"/>
                  </a:cubicBezTo>
                  <a:cubicBezTo>
                    <a:pt x="625475" y="147021"/>
                    <a:pt x="588962" y="140671"/>
                    <a:pt x="552450" y="13432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6" name="Freeform 65"/>
            <p:cNvSpPr/>
            <p:nvPr/>
          </p:nvSpPr>
          <p:spPr>
            <a:xfrm>
              <a:off x="3625496" y="3454663"/>
              <a:ext cx="390525" cy="419100"/>
            </a:xfrm>
            <a:custGeom>
              <a:avLst/>
              <a:gdLst>
                <a:gd name="connsiteX0" fmla="*/ 0 w 390525"/>
                <a:gd name="connsiteY0" fmla="*/ 419100 h 419100"/>
                <a:gd name="connsiteX1" fmla="*/ 209550 w 390525"/>
                <a:gd name="connsiteY1" fmla="*/ 238125 h 419100"/>
                <a:gd name="connsiteX2" fmla="*/ 390525 w 390525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0525" h="419100">
                  <a:moveTo>
                    <a:pt x="0" y="419100"/>
                  </a:moveTo>
                  <a:cubicBezTo>
                    <a:pt x="72231" y="363537"/>
                    <a:pt x="144463" y="307975"/>
                    <a:pt x="209550" y="238125"/>
                  </a:cubicBezTo>
                  <a:cubicBezTo>
                    <a:pt x="274637" y="168275"/>
                    <a:pt x="332581" y="84137"/>
                    <a:pt x="39052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7" name="Freeform 66"/>
            <p:cNvSpPr/>
            <p:nvPr/>
          </p:nvSpPr>
          <p:spPr>
            <a:xfrm>
              <a:off x="2692046" y="4378588"/>
              <a:ext cx="581025" cy="200025"/>
            </a:xfrm>
            <a:custGeom>
              <a:avLst/>
              <a:gdLst>
                <a:gd name="connsiteX0" fmla="*/ 0 w 581025"/>
                <a:gd name="connsiteY0" fmla="*/ 200025 h 200025"/>
                <a:gd name="connsiteX1" fmla="*/ 581025 w 581025"/>
                <a:gd name="connsiteY1" fmla="*/ 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1025" h="200025">
                  <a:moveTo>
                    <a:pt x="0" y="200025"/>
                  </a:moveTo>
                  <a:lnTo>
                    <a:pt x="581025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>
              <a:off x="3349271" y="4397638"/>
              <a:ext cx="600075" cy="276225"/>
            </a:xfrm>
            <a:custGeom>
              <a:avLst/>
              <a:gdLst>
                <a:gd name="connsiteX0" fmla="*/ 600075 w 600075"/>
                <a:gd name="connsiteY0" fmla="*/ 276225 h 276225"/>
                <a:gd name="connsiteX1" fmla="*/ 0 w 600075"/>
                <a:gd name="connsiteY1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0075" h="276225">
                  <a:moveTo>
                    <a:pt x="600075" y="276225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black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2647765" y="3330391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white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2583155" y="4504868"/>
              <a:ext cx="144016" cy="144016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white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3962925" y="3379364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white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3898315" y="4553841"/>
              <a:ext cx="144016" cy="144016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white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3010425" y="3790990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white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3534300" y="3840570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white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3229500" y="4260997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prstClr val="white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336461" y="4374897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977657" y="3470022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08469" y="3163428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072981" y="3249069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615971" y="379293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091020" y="4306968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11691" y="4422522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5805769" y="4011981"/>
              <a:ext cx="1" cy="68093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5253710" y="3765699"/>
              <a:ext cx="457761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5043598" y="3460435"/>
              <a:ext cx="372598" cy="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5249508" y="4340423"/>
              <a:ext cx="651511" cy="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5622330" y="4016637"/>
              <a:ext cx="718187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6340236" y="4016638"/>
              <a:ext cx="457761" cy="1"/>
            </a:xfrm>
            <a:prstGeom prst="line">
              <a:avLst/>
            </a:prstGeom>
            <a:ln w="381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5143776" y="3269685"/>
              <a:ext cx="1507255" cy="879"/>
            </a:xfrm>
            <a:prstGeom prst="line">
              <a:avLst/>
            </a:prstGeom>
            <a:ln w="38100">
              <a:solidFill>
                <a:srgbClr val="AE78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5249508" y="3273398"/>
              <a:ext cx="1" cy="1400467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5603279" y="3284352"/>
              <a:ext cx="1" cy="104865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6136679" y="3588550"/>
              <a:ext cx="2" cy="10877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6603404" y="3284889"/>
              <a:ext cx="2" cy="1417985"/>
            </a:xfrm>
            <a:prstGeom prst="line">
              <a:avLst/>
            </a:prstGeom>
            <a:ln w="381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6136679" y="3275364"/>
              <a:ext cx="4" cy="343037"/>
            </a:xfrm>
            <a:prstGeom prst="line">
              <a:avLst/>
            </a:prstGeom>
            <a:ln w="38100">
              <a:solidFill>
                <a:srgbClr val="AE78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ectangle 94"/>
            <p:cNvSpPr/>
            <p:nvPr/>
          </p:nvSpPr>
          <p:spPr>
            <a:xfrm>
              <a:off x="6569116" y="3647307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5162826" y="4692913"/>
              <a:ext cx="15167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6359286" y="4490738"/>
              <a:ext cx="285" cy="339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5907361" y="369688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885523" y="3219218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555819" y="3441447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763732" y="4241452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25900" y="4650455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4995973" y="3367060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41598" y="2592201"/>
            <a:ext cx="1395527" cy="731156"/>
            <a:chOff x="5835018" y="3578518"/>
            <a:chExt cx="1541160" cy="1087750"/>
          </a:xfrm>
        </p:grpSpPr>
        <p:cxnSp>
          <p:nvCxnSpPr>
            <p:cNvPr id="104" name="Straight Connector 103"/>
            <p:cNvCxnSpPr/>
            <p:nvPr/>
          </p:nvCxnSpPr>
          <p:spPr>
            <a:xfrm flipV="1">
              <a:off x="5835018" y="4169036"/>
              <a:ext cx="718188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6532036" y="4173337"/>
              <a:ext cx="844142" cy="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>
              <a:off x="6228790" y="3578518"/>
              <a:ext cx="2" cy="10877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861824" y="3924961"/>
              <a:ext cx="0" cy="597093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2775684" y="2401998"/>
            <a:ext cx="945133" cy="921373"/>
            <a:chOff x="5835018" y="3457966"/>
            <a:chExt cx="1043774" cy="1370734"/>
          </a:xfrm>
        </p:grpSpPr>
        <p:cxnSp>
          <p:nvCxnSpPr>
            <p:cNvPr id="114" name="Straight Connector 113"/>
            <p:cNvCxnSpPr/>
            <p:nvPr/>
          </p:nvCxnSpPr>
          <p:spPr>
            <a:xfrm flipV="1">
              <a:off x="5835018" y="4412686"/>
              <a:ext cx="718188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6034651" y="3706342"/>
              <a:ext cx="844141" cy="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6228790" y="3740950"/>
              <a:ext cx="2" cy="10877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620668" y="3457966"/>
              <a:ext cx="0" cy="597092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5272081" y="2429285"/>
            <a:ext cx="940151" cy="798541"/>
            <a:chOff x="5835018" y="3640702"/>
            <a:chExt cx="1038270" cy="1187998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835018" y="4412686"/>
              <a:ext cx="718188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6029148" y="3990583"/>
              <a:ext cx="844140" cy="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6228790" y="3740950"/>
              <a:ext cx="2" cy="10877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6696031" y="3640702"/>
              <a:ext cx="0" cy="597093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821646" y="3497785"/>
            <a:ext cx="106792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Allowed</a:t>
            </a:r>
            <a:endParaRPr lang="en-CA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860464" y="3497785"/>
            <a:ext cx="106792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Allowed</a:t>
            </a:r>
            <a:endParaRPr lang="en-CA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000734" y="3497785"/>
            <a:ext cx="150259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 Allowed</a:t>
            </a:r>
            <a:endParaRPr lang="en-CA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7440958" y="2495264"/>
            <a:ext cx="1197326" cy="731157"/>
            <a:chOff x="5835018" y="3740950"/>
            <a:chExt cx="1322285" cy="1087750"/>
          </a:xfrm>
        </p:grpSpPr>
        <p:cxnSp>
          <p:nvCxnSpPr>
            <p:cNvPr id="109" name="Straight Connector 108"/>
            <p:cNvCxnSpPr/>
            <p:nvPr/>
          </p:nvCxnSpPr>
          <p:spPr>
            <a:xfrm flipV="1">
              <a:off x="5835018" y="4412686"/>
              <a:ext cx="718188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6313163" y="4373007"/>
              <a:ext cx="844140" cy="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6228790" y="3740950"/>
              <a:ext cx="2" cy="10877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7022122" y="3990585"/>
              <a:ext cx="0" cy="597093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/>
          <p:nvPr/>
        </p:nvSpPr>
        <p:spPr>
          <a:xfrm>
            <a:off x="7267684" y="3497785"/>
            <a:ext cx="150259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 Allowed</a:t>
            </a:r>
            <a:endParaRPr lang="en-CA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29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2" y="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c-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4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C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Contact 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Representations</a:t>
            </a:r>
            <a:endParaRPr lang="en-C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153400" cy="4495800"/>
          </a:xfrm>
        </p:spPr>
        <p:txBody>
          <a:bodyPr>
            <a:normAutofit/>
          </a:bodyPr>
          <a:lstStyle/>
          <a:p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Each arm can touch at most </a:t>
            </a:r>
            <a:r>
              <a:rPr lang="en-CA" sz="2000" dirty="0" smtClean="0"/>
              <a:t>⌈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sz="2000" dirty="0" smtClean="0"/>
              <a:t>⌉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other arms.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endParaRPr lang="en-CA" sz="280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8" name="Freeform 7"/>
          <p:cNvSpPr/>
          <p:nvPr/>
        </p:nvSpPr>
        <p:spPr>
          <a:xfrm>
            <a:off x="1851594" y="2166975"/>
            <a:ext cx="163982" cy="1095375"/>
          </a:xfrm>
          <a:custGeom>
            <a:avLst/>
            <a:gdLst>
              <a:gd name="connsiteX0" fmla="*/ 125882 w 163982"/>
              <a:gd name="connsiteY0" fmla="*/ 1095375 h 1095375"/>
              <a:gd name="connsiteX1" fmla="*/ 11582 w 163982"/>
              <a:gd name="connsiteY1" fmla="*/ 666750 h 1095375"/>
              <a:gd name="connsiteX2" fmla="*/ 21107 w 163982"/>
              <a:gd name="connsiteY2" fmla="*/ 371475 h 1095375"/>
              <a:gd name="connsiteX3" fmla="*/ 163982 w 163982"/>
              <a:gd name="connsiteY3" fmla="*/ 0 h 1095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82" h="1095375">
                <a:moveTo>
                  <a:pt x="125882" y="1095375"/>
                </a:moveTo>
                <a:cubicBezTo>
                  <a:pt x="77463" y="941387"/>
                  <a:pt x="29045" y="787400"/>
                  <a:pt x="11582" y="666750"/>
                </a:cubicBezTo>
                <a:cubicBezTo>
                  <a:pt x="-5881" y="546100"/>
                  <a:pt x="-4293" y="482600"/>
                  <a:pt x="21107" y="371475"/>
                </a:cubicBezTo>
                <a:cubicBezTo>
                  <a:pt x="46507" y="260350"/>
                  <a:pt x="105244" y="130175"/>
                  <a:pt x="163982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reeform 9"/>
          <p:cNvSpPr/>
          <p:nvPr/>
        </p:nvSpPr>
        <p:spPr>
          <a:xfrm>
            <a:off x="2082251" y="1882745"/>
            <a:ext cx="1266825" cy="255655"/>
          </a:xfrm>
          <a:custGeom>
            <a:avLst/>
            <a:gdLst>
              <a:gd name="connsiteX0" fmla="*/ 0 w 1266825"/>
              <a:gd name="connsiteY0" fmla="*/ 246130 h 255655"/>
              <a:gd name="connsiteX1" fmla="*/ 514350 w 1266825"/>
              <a:gd name="connsiteY1" fmla="*/ 8005 h 255655"/>
              <a:gd name="connsiteX2" fmla="*/ 923925 w 1266825"/>
              <a:gd name="connsiteY2" fmla="*/ 74680 h 255655"/>
              <a:gd name="connsiteX3" fmla="*/ 1266825 w 1266825"/>
              <a:gd name="connsiteY3" fmla="*/ 255655 h 255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6825" h="255655">
                <a:moveTo>
                  <a:pt x="0" y="246130"/>
                </a:moveTo>
                <a:cubicBezTo>
                  <a:pt x="180181" y="141355"/>
                  <a:pt x="360363" y="36580"/>
                  <a:pt x="514350" y="8005"/>
                </a:cubicBezTo>
                <a:cubicBezTo>
                  <a:pt x="668337" y="-20570"/>
                  <a:pt x="798512" y="33405"/>
                  <a:pt x="923925" y="74680"/>
                </a:cubicBezTo>
                <a:cubicBezTo>
                  <a:pt x="1049338" y="115955"/>
                  <a:pt x="1266825" y="255655"/>
                  <a:pt x="1266825" y="25565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2015576" y="3376650"/>
            <a:ext cx="1295400" cy="152400"/>
          </a:xfrm>
          <a:custGeom>
            <a:avLst/>
            <a:gdLst>
              <a:gd name="connsiteX0" fmla="*/ 0 w 1295400"/>
              <a:gd name="connsiteY0" fmla="*/ 0 h 152400"/>
              <a:gd name="connsiteX1" fmla="*/ 723900 w 1295400"/>
              <a:gd name="connsiteY1" fmla="*/ 152400 h 152400"/>
              <a:gd name="connsiteX2" fmla="*/ 1295400 w 1295400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5400" h="152400">
                <a:moveTo>
                  <a:pt x="0" y="0"/>
                </a:moveTo>
                <a:cubicBezTo>
                  <a:pt x="254000" y="76200"/>
                  <a:pt x="508000" y="152400"/>
                  <a:pt x="723900" y="152400"/>
                </a:cubicBezTo>
                <a:cubicBezTo>
                  <a:pt x="939800" y="152400"/>
                  <a:pt x="1117600" y="76200"/>
                  <a:pt x="129540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3368126" y="2224125"/>
            <a:ext cx="181353" cy="1123950"/>
          </a:xfrm>
          <a:custGeom>
            <a:avLst/>
            <a:gdLst>
              <a:gd name="connsiteX0" fmla="*/ 38100 w 181353"/>
              <a:gd name="connsiteY0" fmla="*/ 0 h 1123950"/>
              <a:gd name="connsiteX1" fmla="*/ 180975 w 181353"/>
              <a:gd name="connsiteY1" fmla="*/ 552450 h 1123950"/>
              <a:gd name="connsiteX2" fmla="*/ 0 w 181353"/>
              <a:gd name="connsiteY2" fmla="*/ 112395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353" h="1123950">
                <a:moveTo>
                  <a:pt x="38100" y="0"/>
                </a:moveTo>
                <a:cubicBezTo>
                  <a:pt x="112712" y="182562"/>
                  <a:pt x="187325" y="365125"/>
                  <a:pt x="180975" y="552450"/>
                </a:cubicBezTo>
                <a:cubicBezTo>
                  <a:pt x="174625" y="739775"/>
                  <a:pt x="87312" y="931862"/>
                  <a:pt x="0" y="112395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2044151" y="2576550"/>
            <a:ext cx="333375" cy="723900"/>
          </a:xfrm>
          <a:custGeom>
            <a:avLst/>
            <a:gdLst>
              <a:gd name="connsiteX0" fmla="*/ 0 w 333375"/>
              <a:gd name="connsiteY0" fmla="*/ 723900 h 723900"/>
              <a:gd name="connsiteX1" fmla="*/ 95250 w 333375"/>
              <a:gd name="connsiteY1" fmla="*/ 285750 h 723900"/>
              <a:gd name="connsiteX2" fmla="*/ 333375 w 333375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375" h="723900">
                <a:moveTo>
                  <a:pt x="0" y="723900"/>
                </a:moveTo>
                <a:cubicBezTo>
                  <a:pt x="19844" y="565150"/>
                  <a:pt x="39688" y="406400"/>
                  <a:pt x="95250" y="285750"/>
                </a:cubicBezTo>
                <a:cubicBezTo>
                  <a:pt x="150813" y="165100"/>
                  <a:pt x="242094" y="82550"/>
                  <a:pt x="333375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2082251" y="2147925"/>
            <a:ext cx="352425" cy="438150"/>
          </a:xfrm>
          <a:custGeom>
            <a:avLst/>
            <a:gdLst>
              <a:gd name="connsiteX0" fmla="*/ 0 w 352425"/>
              <a:gd name="connsiteY0" fmla="*/ 0 h 438150"/>
              <a:gd name="connsiteX1" fmla="*/ 352425 w 352425"/>
              <a:gd name="connsiteY1" fmla="*/ 43815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2425" h="438150">
                <a:moveTo>
                  <a:pt x="0" y="0"/>
                </a:moveTo>
                <a:lnTo>
                  <a:pt x="352425" y="4381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2091776" y="2143224"/>
            <a:ext cx="876300" cy="500001"/>
          </a:xfrm>
          <a:custGeom>
            <a:avLst/>
            <a:gdLst>
              <a:gd name="connsiteX0" fmla="*/ 0 w 876300"/>
              <a:gd name="connsiteY0" fmla="*/ 4701 h 500001"/>
              <a:gd name="connsiteX1" fmla="*/ 600075 w 876300"/>
              <a:gd name="connsiteY1" fmla="*/ 71376 h 500001"/>
              <a:gd name="connsiteX2" fmla="*/ 876300 w 876300"/>
              <a:gd name="connsiteY2" fmla="*/ 500001 h 50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6300" h="500001">
                <a:moveTo>
                  <a:pt x="0" y="4701"/>
                </a:moveTo>
                <a:cubicBezTo>
                  <a:pt x="227012" y="-3237"/>
                  <a:pt x="454025" y="-11174"/>
                  <a:pt x="600075" y="71376"/>
                </a:cubicBezTo>
                <a:cubicBezTo>
                  <a:pt x="746125" y="153926"/>
                  <a:pt x="811212" y="326963"/>
                  <a:pt x="876300" y="50000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2949026" y="2662275"/>
            <a:ext cx="361950" cy="704850"/>
          </a:xfrm>
          <a:custGeom>
            <a:avLst/>
            <a:gdLst>
              <a:gd name="connsiteX0" fmla="*/ 361950 w 361950"/>
              <a:gd name="connsiteY0" fmla="*/ 704850 h 704850"/>
              <a:gd name="connsiteX1" fmla="*/ 95250 w 361950"/>
              <a:gd name="connsiteY1" fmla="*/ 409575 h 704850"/>
              <a:gd name="connsiteX2" fmla="*/ 0 w 361950"/>
              <a:gd name="connsiteY2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950" h="704850">
                <a:moveTo>
                  <a:pt x="361950" y="704850"/>
                </a:moveTo>
                <a:cubicBezTo>
                  <a:pt x="258762" y="615950"/>
                  <a:pt x="155575" y="527050"/>
                  <a:pt x="95250" y="409575"/>
                </a:cubicBezTo>
                <a:cubicBezTo>
                  <a:pt x="34925" y="292100"/>
                  <a:pt x="17462" y="146050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reeform 28"/>
          <p:cNvSpPr/>
          <p:nvPr/>
        </p:nvSpPr>
        <p:spPr>
          <a:xfrm>
            <a:off x="2396576" y="2595600"/>
            <a:ext cx="542925" cy="486648"/>
          </a:xfrm>
          <a:custGeom>
            <a:avLst/>
            <a:gdLst>
              <a:gd name="connsiteX0" fmla="*/ 0 w 542925"/>
              <a:gd name="connsiteY0" fmla="*/ 0 h 486648"/>
              <a:gd name="connsiteX1" fmla="*/ 238125 w 542925"/>
              <a:gd name="connsiteY1" fmla="*/ 485775 h 486648"/>
              <a:gd name="connsiteX2" fmla="*/ 542925 w 542925"/>
              <a:gd name="connsiteY2" fmla="*/ 95250 h 48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925" h="486648">
                <a:moveTo>
                  <a:pt x="0" y="0"/>
                </a:moveTo>
                <a:cubicBezTo>
                  <a:pt x="73819" y="234950"/>
                  <a:pt x="147638" y="469900"/>
                  <a:pt x="238125" y="485775"/>
                </a:cubicBezTo>
                <a:cubicBezTo>
                  <a:pt x="328612" y="501650"/>
                  <a:pt x="435768" y="298450"/>
                  <a:pt x="542925" y="9525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2406101" y="2518429"/>
            <a:ext cx="601489" cy="140307"/>
          </a:xfrm>
          <a:custGeom>
            <a:avLst/>
            <a:gdLst>
              <a:gd name="connsiteX0" fmla="*/ 0 w 601489"/>
              <a:gd name="connsiteY0" fmla="*/ 77171 h 140307"/>
              <a:gd name="connsiteX1" fmla="*/ 285750 w 601489"/>
              <a:gd name="connsiteY1" fmla="*/ 971 h 140307"/>
              <a:gd name="connsiteX2" fmla="*/ 581025 w 601489"/>
              <a:gd name="connsiteY2" fmla="*/ 124796 h 140307"/>
              <a:gd name="connsiteX3" fmla="*/ 552450 w 601489"/>
              <a:gd name="connsiteY3" fmla="*/ 134321 h 140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489" h="140307">
                <a:moveTo>
                  <a:pt x="0" y="77171"/>
                </a:moveTo>
                <a:cubicBezTo>
                  <a:pt x="94456" y="35102"/>
                  <a:pt x="188913" y="-6967"/>
                  <a:pt x="285750" y="971"/>
                </a:cubicBezTo>
                <a:cubicBezTo>
                  <a:pt x="382588" y="8908"/>
                  <a:pt x="536575" y="102571"/>
                  <a:pt x="581025" y="124796"/>
                </a:cubicBezTo>
                <a:cubicBezTo>
                  <a:pt x="625475" y="147021"/>
                  <a:pt x="588962" y="140671"/>
                  <a:pt x="552450" y="13432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2977601" y="2195550"/>
            <a:ext cx="390525" cy="419100"/>
          </a:xfrm>
          <a:custGeom>
            <a:avLst/>
            <a:gdLst>
              <a:gd name="connsiteX0" fmla="*/ 0 w 390525"/>
              <a:gd name="connsiteY0" fmla="*/ 419100 h 419100"/>
              <a:gd name="connsiteX1" fmla="*/ 209550 w 390525"/>
              <a:gd name="connsiteY1" fmla="*/ 238125 h 419100"/>
              <a:gd name="connsiteX2" fmla="*/ 390525 w 390525"/>
              <a:gd name="connsiteY2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419100">
                <a:moveTo>
                  <a:pt x="0" y="419100"/>
                </a:moveTo>
                <a:cubicBezTo>
                  <a:pt x="72231" y="363537"/>
                  <a:pt x="144463" y="307975"/>
                  <a:pt x="209550" y="238125"/>
                </a:cubicBezTo>
                <a:cubicBezTo>
                  <a:pt x="274637" y="168275"/>
                  <a:pt x="332581" y="84137"/>
                  <a:pt x="390525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2044151" y="3119475"/>
            <a:ext cx="581025" cy="200025"/>
          </a:xfrm>
          <a:custGeom>
            <a:avLst/>
            <a:gdLst>
              <a:gd name="connsiteX0" fmla="*/ 0 w 581025"/>
              <a:gd name="connsiteY0" fmla="*/ 200025 h 200025"/>
              <a:gd name="connsiteX1" fmla="*/ 581025 w 581025"/>
              <a:gd name="connsiteY1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1025" h="200025">
                <a:moveTo>
                  <a:pt x="0" y="200025"/>
                </a:moveTo>
                <a:lnTo>
                  <a:pt x="581025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Freeform 61"/>
          <p:cNvSpPr/>
          <p:nvPr/>
        </p:nvSpPr>
        <p:spPr>
          <a:xfrm>
            <a:off x="2701376" y="3138525"/>
            <a:ext cx="600075" cy="276225"/>
          </a:xfrm>
          <a:custGeom>
            <a:avLst/>
            <a:gdLst>
              <a:gd name="connsiteX0" fmla="*/ 600075 w 600075"/>
              <a:gd name="connsiteY0" fmla="*/ 276225 h 276225"/>
              <a:gd name="connsiteX1" fmla="*/ 0 w 600075"/>
              <a:gd name="connsiteY1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00075" h="276225">
                <a:moveTo>
                  <a:pt x="600075" y="276225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/>
          <p:cNvSpPr/>
          <p:nvPr/>
        </p:nvSpPr>
        <p:spPr>
          <a:xfrm>
            <a:off x="1999870" y="2071278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/>
          <p:cNvSpPr/>
          <p:nvPr/>
        </p:nvSpPr>
        <p:spPr>
          <a:xfrm>
            <a:off x="1935260" y="3245755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Oval 65"/>
          <p:cNvSpPr/>
          <p:nvPr/>
        </p:nvSpPr>
        <p:spPr>
          <a:xfrm>
            <a:off x="3315030" y="2120251"/>
            <a:ext cx="144016" cy="144016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Oval 66"/>
          <p:cNvSpPr/>
          <p:nvPr/>
        </p:nvSpPr>
        <p:spPr>
          <a:xfrm>
            <a:off x="3250420" y="3294728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/>
          <p:cNvSpPr/>
          <p:nvPr/>
        </p:nvSpPr>
        <p:spPr>
          <a:xfrm>
            <a:off x="2362530" y="2531877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Oval 68"/>
          <p:cNvSpPr/>
          <p:nvPr/>
        </p:nvSpPr>
        <p:spPr>
          <a:xfrm>
            <a:off x="2886405" y="258145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Oval 69"/>
          <p:cNvSpPr/>
          <p:nvPr/>
        </p:nvSpPr>
        <p:spPr>
          <a:xfrm>
            <a:off x="2581605" y="3001884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Rectangle 70"/>
          <p:cNvSpPr/>
          <p:nvPr/>
        </p:nvSpPr>
        <p:spPr>
          <a:xfrm>
            <a:off x="1688566" y="311578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329762" y="2210909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760574" y="1904315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425086" y="19899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968076" y="2533821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443125" y="3047855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363796" y="316340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6195122" y="2752868"/>
            <a:ext cx="1" cy="6809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5643063" y="2506586"/>
            <a:ext cx="457761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5432951" y="2201322"/>
            <a:ext cx="372598" cy="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5638861" y="3081310"/>
            <a:ext cx="651511" cy="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6011683" y="2757524"/>
            <a:ext cx="71818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V="1">
            <a:off x="6729589" y="2757525"/>
            <a:ext cx="457761" cy="1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5533129" y="2010572"/>
            <a:ext cx="1507255" cy="879"/>
          </a:xfrm>
          <a:prstGeom prst="line">
            <a:avLst/>
          </a:prstGeom>
          <a:ln w="38100">
            <a:solidFill>
              <a:srgbClr val="AE7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5638861" y="2014285"/>
            <a:ext cx="1" cy="140046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5992632" y="2025239"/>
            <a:ext cx="1" cy="10486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6526032" y="2329437"/>
            <a:ext cx="2" cy="10877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6992757" y="2025776"/>
            <a:ext cx="2" cy="1417985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H="1">
            <a:off x="6526032" y="2016251"/>
            <a:ext cx="4" cy="343037"/>
          </a:xfrm>
          <a:prstGeom prst="line">
            <a:avLst/>
          </a:prstGeom>
          <a:ln w="38100">
            <a:solidFill>
              <a:srgbClr val="AE7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6958469" y="238819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4" name="Straight Connector 143"/>
          <p:cNvCxnSpPr/>
          <p:nvPr/>
        </p:nvCxnSpPr>
        <p:spPr>
          <a:xfrm>
            <a:off x="5552179" y="3433800"/>
            <a:ext cx="15167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>
            <a:off x="6748639" y="3231625"/>
            <a:ext cx="285" cy="3392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/>
          <p:cNvSpPr/>
          <p:nvPr/>
        </p:nvSpPr>
        <p:spPr>
          <a:xfrm>
            <a:off x="6296714" y="2437771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274876" y="1960105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5945172" y="218233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6153085" y="298233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6701605" y="339134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385326" y="210794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462074" y="3775298"/>
            <a:ext cx="2590774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</a:p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 degree ∆ = 5</a:t>
            </a:r>
            <a:endParaRPr lang="en-C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5023511" y="3786840"/>
            <a:ext cx="2946897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(1/2)-balanced </a:t>
            </a:r>
            <a:r>
              <a:rPr lang="en-C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-contact</a:t>
            </a:r>
          </a:p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representation of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CA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04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c-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Balanced </a:t>
            </a:r>
            <a:r>
              <a:rPr lang="en-CA" sz="4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-Contact vs. </a:t>
            </a:r>
            <a:r>
              <a:rPr lang="en-C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and </a:t>
            </a:r>
            <a:r>
              <a:rPr lang="en-C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-Contact </a:t>
            </a:r>
            <a:endParaRPr lang="en-C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153400" cy="5635240"/>
          </a:xfrm>
        </p:spPr>
        <p:txBody>
          <a:bodyPr>
            <a:normAutofit/>
          </a:bodyPr>
          <a:lstStyle/>
          <a:p>
            <a:pPr algn="just"/>
            <a:endParaRPr lang="en-C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Every planar graph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admits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-contact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representation [de </a:t>
            </a:r>
            <a:r>
              <a:rPr lang="en-CA" sz="2000" dirty="0" err="1">
                <a:latin typeface="Times New Roman" pitchFamily="18" charset="0"/>
                <a:cs typeface="Times New Roman" pitchFamily="18" charset="0"/>
              </a:rPr>
              <a:t>Fraysseix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al. 1994]. Several recent attempts to characterize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-contact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graphs [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Kobourov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et al. 2013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sz="2000" dirty="0" err="1" smtClean="0">
                <a:latin typeface="Times New Roman" pitchFamily="18" charset="0"/>
                <a:cs typeface="Times New Roman" pitchFamily="18" charset="0"/>
              </a:rPr>
              <a:t>Chaplick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et al. 2013]. </a:t>
            </a:r>
          </a:p>
          <a:p>
            <a:pPr algn="just"/>
            <a:endParaRPr lang="en-CA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- and </a:t>
            </a:r>
            <a:r>
              <a:rPr lang="en-CA" sz="2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-contact representations may be unbalanced, but our goal with +-contact is to construct balanced representations.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80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6509414" y="972260"/>
            <a:ext cx="2000251" cy="1978146"/>
            <a:chOff x="5838825" y="2967895"/>
            <a:chExt cx="2000251" cy="1978146"/>
          </a:xfrm>
        </p:grpSpPr>
        <p:cxnSp>
          <p:nvCxnSpPr>
            <p:cNvPr id="104" name="Straight Connector 103"/>
            <p:cNvCxnSpPr/>
            <p:nvPr/>
          </p:nvCxnSpPr>
          <p:spPr>
            <a:xfrm flipV="1">
              <a:off x="6225538" y="3997421"/>
              <a:ext cx="718187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6584631" y="3740246"/>
              <a:ext cx="0" cy="2571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941344" y="3737896"/>
              <a:ext cx="1" cy="50241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6234113" y="4238299"/>
              <a:ext cx="137636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5" name="Group 114"/>
            <p:cNvGrpSpPr/>
            <p:nvPr/>
          </p:nvGrpSpPr>
          <p:grpSpPr>
            <a:xfrm>
              <a:off x="5838825" y="2967895"/>
              <a:ext cx="2000251" cy="1978146"/>
              <a:chOff x="5838825" y="2967895"/>
              <a:chExt cx="2000251" cy="1978146"/>
            </a:xfrm>
          </p:grpSpPr>
          <p:grpSp>
            <p:nvGrpSpPr>
              <p:cNvPr id="1051" name="Group 1050"/>
              <p:cNvGrpSpPr/>
              <p:nvPr/>
            </p:nvGrpSpPr>
            <p:grpSpPr>
              <a:xfrm>
                <a:off x="7115176" y="3338402"/>
                <a:ext cx="504828" cy="250307"/>
                <a:chOff x="4552951" y="3284331"/>
                <a:chExt cx="504828" cy="250307"/>
              </a:xfrm>
            </p:grpSpPr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4795841" y="3284331"/>
                  <a:ext cx="0" cy="250307"/>
                </a:xfrm>
                <a:prstGeom prst="line">
                  <a:avLst/>
                </a:prstGeom>
                <a:ln w="38100"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flipV="1">
                  <a:off x="4552951" y="3524250"/>
                  <a:ext cx="504828" cy="2"/>
                </a:xfrm>
                <a:prstGeom prst="line">
                  <a:avLst/>
                </a:prstGeom>
                <a:ln w="38100"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28" name="Group 1027"/>
              <p:cNvGrpSpPr/>
              <p:nvPr/>
            </p:nvGrpSpPr>
            <p:grpSpPr>
              <a:xfrm>
                <a:off x="5838825" y="3336193"/>
                <a:ext cx="1095375" cy="1323216"/>
                <a:chOff x="3286125" y="3519487"/>
                <a:chExt cx="1095375" cy="1095376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3286125" y="4614863"/>
                  <a:ext cx="1095375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5400000">
                  <a:off x="3124200" y="4067175"/>
                  <a:ext cx="1095375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7" name="Group 1046"/>
              <p:cNvGrpSpPr/>
              <p:nvPr/>
            </p:nvGrpSpPr>
            <p:grpSpPr>
              <a:xfrm>
                <a:off x="6238876" y="3345718"/>
                <a:ext cx="1600200" cy="1104141"/>
                <a:chOff x="3676651" y="3291647"/>
                <a:chExt cx="1600200" cy="1104141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3676651" y="4395788"/>
                  <a:ext cx="160020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5400000">
                  <a:off x="4510091" y="3839335"/>
                  <a:ext cx="1095375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0" name="Group 1049"/>
              <p:cNvGrpSpPr/>
              <p:nvPr/>
            </p:nvGrpSpPr>
            <p:grpSpPr>
              <a:xfrm>
                <a:off x="6568438" y="3345718"/>
                <a:ext cx="1032516" cy="387660"/>
                <a:chOff x="4015738" y="3291647"/>
                <a:chExt cx="1032516" cy="387660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4541521" y="3291647"/>
                  <a:ext cx="0" cy="3876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flipV="1">
                  <a:off x="4015738" y="3674298"/>
                  <a:ext cx="1032516" cy="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2" name="Group 1051"/>
              <p:cNvGrpSpPr/>
              <p:nvPr/>
            </p:nvGrpSpPr>
            <p:grpSpPr>
              <a:xfrm>
                <a:off x="6225538" y="3114461"/>
                <a:ext cx="1384940" cy="250307"/>
                <a:chOff x="3663313" y="3041340"/>
                <a:chExt cx="1384940" cy="250307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4351024" y="3041340"/>
                  <a:ext cx="0" cy="250307"/>
                </a:xfrm>
                <a:prstGeom prst="line">
                  <a:avLst/>
                </a:prstGeom>
                <a:ln w="38100">
                  <a:solidFill>
                    <a:srgbClr val="AE78D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3663313" y="3282124"/>
                  <a:ext cx="1384940" cy="0"/>
                </a:xfrm>
                <a:prstGeom prst="line">
                  <a:avLst/>
                </a:prstGeom>
                <a:ln w="38100">
                  <a:solidFill>
                    <a:srgbClr val="AE78D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5" name="Rectangle 134"/>
              <p:cNvSpPr/>
              <p:nvPr/>
            </p:nvSpPr>
            <p:spPr>
              <a:xfrm>
                <a:off x="6068935" y="4576709"/>
                <a:ext cx="3113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7469963" y="4393780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CA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904872" y="3925983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CA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6312773" y="3692614"/>
                <a:ext cx="3113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CA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671395" y="2967895"/>
                <a:ext cx="2487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CA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981826" y="3610512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CA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7310396" y="3239461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CA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" name="Freeform 7"/>
          <p:cNvSpPr/>
          <p:nvPr/>
        </p:nvSpPr>
        <p:spPr>
          <a:xfrm>
            <a:off x="685646" y="1474843"/>
            <a:ext cx="163982" cy="1095375"/>
          </a:xfrm>
          <a:custGeom>
            <a:avLst/>
            <a:gdLst>
              <a:gd name="connsiteX0" fmla="*/ 125882 w 163982"/>
              <a:gd name="connsiteY0" fmla="*/ 1095375 h 1095375"/>
              <a:gd name="connsiteX1" fmla="*/ 11582 w 163982"/>
              <a:gd name="connsiteY1" fmla="*/ 666750 h 1095375"/>
              <a:gd name="connsiteX2" fmla="*/ 21107 w 163982"/>
              <a:gd name="connsiteY2" fmla="*/ 371475 h 1095375"/>
              <a:gd name="connsiteX3" fmla="*/ 163982 w 163982"/>
              <a:gd name="connsiteY3" fmla="*/ 0 h 1095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82" h="1095375">
                <a:moveTo>
                  <a:pt x="125882" y="1095375"/>
                </a:moveTo>
                <a:cubicBezTo>
                  <a:pt x="77463" y="941387"/>
                  <a:pt x="29045" y="787400"/>
                  <a:pt x="11582" y="666750"/>
                </a:cubicBezTo>
                <a:cubicBezTo>
                  <a:pt x="-5881" y="546100"/>
                  <a:pt x="-4293" y="482600"/>
                  <a:pt x="21107" y="371475"/>
                </a:cubicBezTo>
                <a:cubicBezTo>
                  <a:pt x="46507" y="260350"/>
                  <a:pt x="105244" y="130175"/>
                  <a:pt x="163982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reeform 9"/>
          <p:cNvSpPr/>
          <p:nvPr/>
        </p:nvSpPr>
        <p:spPr>
          <a:xfrm>
            <a:off x="916303" y="1190613"/>
            <a:ext cx="1266825" cy="255655"/>
          </a:xfrm>
          <a:custGeom>
            <a:avLst/>
            <a:gdLst>
              <a:gd name="connsiteX0" fmla="*/ 0 w 1266825"/>
              <a:gd name="connsiteY0" fmla="*/ 246130 h 255655"/>
              <a:gd name="connsiteX1" fmla="*/ 514350 w 1266825"/>
              <a:gd name="connsiteY1" fmla="*/ 8005 h 255655"/>
              <a:gd name="connsiteX2" fmla="*/ 923925 w 1266825"/>
              <a:gd name="connsiteY2" fmla="*/ 74680 h 255655"/>
              <a:gd name="connsiteX3" fmla="*/ 1266825 w 1266825"/>
              <a:gd name="connsiteY3" fmla="*/ 255655 h 255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6825" h="255655">
                <a:moveTo>
                  <a:pt x="0" y="246130"/>
                </a:moveTo>
                <a:cubicBezTo>
                  <a:pt x="180181" y="141355"/>
                  <a:pt x="360363" y="36580"/>
                  <a:pt x="514350" y="8005"/>
                </a:cubicBezTo>
                <a:cubicBezTo>
                  <a:pt x="668337" y="-20570"/>
                  <a:pt x="798512" y="33405"/>
                  <a:pt x="923925" y="74680"/>
                </a:cubicBezTo>
                <a:cubicBezTo>
                  <a:pt x="1049338" y="115955"/>
                  <a:pt x="1266825" y="255655"/>
                  <a:pt x="1266825" y="25565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 14"/>
          <p:cNvSpPr/>
          <p:nvPr/>
        </p:nvSpPr>
        <p:spPr>
          <a:xfrm>
            <a:off x="849628" y="2684518"/>
            <a:ext cx="1295400" cy="152400"/>
          </a:xfrm>
          <a:custGeom>
            <a:avLst/>
            <a:gdLst>
              <a:gd name="connsiteX0" fmla="*/ 0 w 1295400"/>
              <a:gd name="connsiteY0" fmla="*/ 0 h 152400"/>
              <a:gd name="connsiteX1" fmla="*/ 723900 w 1295400"/>
              <a:gd name="connsiteY1" fmla="*/ 152400 h 152400"/>
              <a:gd name="connsiteX2" fmla="*/ 1295400 w 1295400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5400" h="152400">
                <a:moveTo>
                  <a:pt x="0" y="0"/>
                </a:moveTo>
                <a:cubicBezTo>
                  <a:pt x="254000" y="76200"/>
                  <a:pt x="508000" y="152400"/>
                  <a:pt x="723900" y="152400"/>
                </a:cubicBezTo>
                <a:cubicBezTo>
                  <a:pt x="939800" y="152400"/>
                  <a:pt x="1117600" y="76200"/>
                  <a:pt x="129540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Freeform 16"/>
          <p:cNvSpPr/>
          <p:nvPr/>
        </p:nvSpPr>
        <p:spPr>
          <a:xfrm>
            <a:off x="2202178" y="1531993"/>
            <a:ext cx="181353" cy="1123950"/>
          </a:xfrm>
          <a:custGeom>
            <a:avLst/>
            <a:gdLst>
              <a:gd name="connsiteX0" fmla="*/ 38100 w 181353"/>
              <a:gd name="connsiteY0" fmla="*/ 0 h 1123950"/>
              <a:gd name="connsiteX1" fmla="*/ 180975 w 181353"/>
              <a:gd name="connsiteY1" fmla="*/ 552450 h 1123950"/>
              <a:gd name="connsiteX2" fmla="*/ 0 w 181353"/>
              <a:gd name="connsiteY2" fmla="*/ 112395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353" h="1123950">
                <a:moveTo>
                  <a:pt x="38100" y="0"/>
                </a:moveTo>
                <a:cubicBezTo>
                  <a:pt x="112712" y="182562"/>
                  <a:pt x="187325" y="365125"/>
                  <a:pt x="180975" y="552450"/>
                </a:cubicBezTo>
                <a:cubicBezTo>
                  <a:pt x="174625" y="739775"/>
                  <a:pt x="87312" y="931862"/>
                  <a:pt x="0" y="112395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Freeform 18"/>
          <p:cNvSpPr/>
          <p:nvPr/>
        </p:nvSpPr>
        <p:spPr>
          <a:xfrm>
            <a:off x="878203" y="1884418"/>
            <a:ext cx="333375" cy="723900"/>
          </a:xfrm>
          <a:custGeom>
            <a:avLst/>
            <a:gdLst>
              <a:gd name="connsiteX0" fmla="*/ 0 w 333375"/>
              <a:gd name="connsiteY0" fmla="*/ 723900 h 723900"/>
              <a:gd name="connsiteX1" fmla="*/ 95250 w 333375"/>
              <a:gd name="connsiteY1" fmla="*/ 285750 h 723900"/>
              <a:gd name="connsiteX2" fmla="*/ 333375 w 333375"/>
              <a:gd name="connsiteY2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375" h="723900">
                <a:moveTo>
                  <a:pt x="0" y="723900"/>
                </a:moveTo>
                <a:cubicBezTo>
                  <a:pt x="19844" y="565150"/>
                  <a:pt x="39688" y="406400"/>
                  <a:pt x="95250" y="285750"/>
                </a:cubicBezTo>
                <a:cubicBezTo>
                  <a:pt x="150813" y="165100"/>
                  <a:pt x="242094" y="82550"/>
                  <a:pt x="333375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 20"/>
          <p:cNvSpPr/>
          <p:nvPr/>
        </p:nvSpPr>
        <p:spPr>
          <a:xfrm>
            <a:off x="916303" y="1455793"/>
            <a:ext cx="352425" cy="438150"/>
          </a:xfrm>
          <a:custGeom>
            <a:avLst/>
            <a:gdLst>
              <a:gd name="connsiteX0" fmla="*/ 0 w 352425"/>
              <a:gd name="connsiteY0" fmla="*/ 0 h 438150"/>
              <a:gd name="connsiteX1" fmla="*/ 352425 w 352425"/>
              <a:gd name="connsiteY1" fmla="*/ 43815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2425" h="438150">
                <a:moveTo>
                  <a:pt x="0" y="0"/>
                </a:moveTo>
                <a:lnTo>
                  <a:pt x="352425" y="4381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Freeform 22"/>
          <p:cNvSpPr/>
          <p:nvPr/>
        </p:nvSpPr>
        <p:spPr>
          <a:xfrm>
            <a:off x="925828" y="1451092"/>
            <a:ext cx="876300" cy="500001"/>
          </a:xfrm>
          <a:custGeom>
            <a:avLst/>
            <a:gdLst>
              <a:gd name="connsiteX0" fmla="*/ 0 w 876300"/>
              <a:gd name="connsiteY0" fmla="*/ 4701 h 500001"/>
              <a:gd name="connsiteX1" fmla="*/ 600075 w 876300"/>
              <a:gd name="connsiteY1" fmla="*/ 71376 h 500001"/>
              <a:gd name="connsiteX2" fmla="*/ 876300 w 876300"/>
              <a:gd name="connsiteY2" fmla="*/ 500001 h 50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6300" h="500001">
                <a:moveTo>
                  <a:pt x="0" y="4701"/>
                </a:moveTo>
                <a:cubicBezTo>
                  <a:pt x="227012" y="-3237"/>
                  <a:pt x="454025" y="-11174"/>
                  <a:pt x="600075" y="71376"/>
                </a:cubicBezTo>
                <a:cubicBezTo>
                  <a:pt x="746125" y="153926"/>
                  <a:pt x="811212" y="326963"/>
                  <a:pt x="876300" y="50000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reeform 26"/>
          <p:cNvSpPr/>
          <p:nvPr/>
        </p:nvSpPr>
        <p:spPr>
          <a:xfrm>
            <a:off x="1783078" y="1970143"/>
            <a:ext cx="361950" cy="704850"/>
          </a:xfrm>
          <a:custGeom>
            <a:avLst/>
            <a:gdLst>
              <a:gd name="connsiteX0" fmla="*/ 361950 w 361950"/>
              <a:gd name="connsiteY0" fmla="*/ 704850 h 704850"/>
              <a:gd name="connsiteX1" fmla="*/ 95250 w 361950"/>
              <a:gd name="connsiteY1" fmla="*/ 409575 h 704850"/>
              <a:gd name="connsiteX2" fmla="*/ 0 w 361950"/>
              <a:gd name="connsiteY2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950" h="704850">
                <a:moveTo>
                  <a:pt x="361950" y="704850"/>
                </a:moveTo>
                <a:cubicBezTo>
                  <a:pt x="258762" y="615950"/>
                  <a:pt x="155575" y="527050"/>
                  <a:pt x="95250" y="409575"/>
                </a:cubicBezTo>
                <a:cubicBezTo>
                  <a:pt x="34925" y="292100"/>
                  <a:pt x="17462" y="146050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reeform 28"/>
          <p:cNvSpPr/>
          <p:nvPr/>
        </p:nvSpPr>
        <p:spPr>
          <a:xfrm>
            <a:off x="1230628" y="1903468"/>
            <a:ext cx="542925" cy="486648"/>
          </a:xfrm>
          <a:custGeom>
            <a:avLst/>
            <a:gdLst>
              <a:gd name="connsiteX0" fmla="*/ 0 w 542925"/>
              <a:gd name="connsiteY0" fmla="*/ 0 h 486648"/>
              <a:gd name="connsiteX1" fmla="*/ 238125 w 542925"/>
              <a:gd name="connsiteY1" fmla="*/ 485775 h 486648"/>
              <a:gd name="connsiteX2" fmla="*/ 542925 w 542925"/>
              <a:gd name="connsiteY2" fmla="*/ 95250 h 48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925" h="486648">
                <a:moveTo>
                  <a:pt x="0" y="0"/>
                </a:moveTo>
                <a:cubicBezTo>
                  <a:pt x="73819" y="234950"/>
                  <a:pt x="147638" y="469900"/>
                  <a:pt x="238125" y="485775"/>
                </a:cubicBezTo>
                <a:cubicBezTo>
                  <a:pt x="328612" y="501650"/>
                  <a:pt x="435768" y="298450"/>
                  <a:pt x="542925" y="9525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reeform 30"/>
          <p:cNvSpPr/>
          <p:nvPr/>
        </p:nvSpPr>
        <p:spPr>
          <a:xfrm>
            <a:off x="1240153" y="1826297"/>
            <a:ext cx="601489" cy="140307"/>
          </a:xfrm>
          <a:custGeom>
            <a:avLst/>
            <a:gdLst>
              <a:gd name="connsiteX0" fmla="*/ 0 w 601489"/>
              <a:gd name="connsiteY0" fmla="*/ 77171 h 140307"/>
              <a:gd name="connsiteX1" fmla="*/ 285750 w 601489"/>
              <a:gd name="connsiteY1" fmla="*/ 971 h 140307"/>
              <a:gd name="connsiteX2" fmla="*/ 581025 w 601489"/>
              <a:gd name="connsiteY2" fmla="*/ 124796 h 140307"/>
              <a:gd name="connsiteX3" fmla="*/ 552450 w 601489"/>
              <a:gd name="connsiteY3" fmla="*/ 134321 h 140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489" h="140307">
                <a:moveTo>
                  <a:pt x="0" y="77171"/>
                </a:moveTo>
                <a:cubicBezTo>
                  <a:pt x="94456" y="35102"/>
                  <a:pt x="188913" y="-6967"/>
                  <a:pt x="285750" y="971"/>
                </a:cubicBezTo>
                <a:cubicBezTo>
                  <a:pt x="382588" y="8908"/>
                  <a:pt x="536575" y="102571"/>
                  <a:pt x="581025" y="124796"/>
                </a:cubicBezTo>
                <a:cubicBezTo>
                  <a:pt x="625475" y="147021"/>
                  <a:pt x="588962" y="140671"/>
                  <a:pt x="552450" y="13432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reeform 32"/>
          <p:cNvSpPr/>
          <p:nvPr/>
        </p:nvSpPr>
        <p:spPr>
          <a:xfrm>
            <a:off x="1811653" y="1503418"/>
            <a:ext cx="390525" cy="419100"/>
          </a:xfrm>
          <a:custGeom>
            <a:avLst/>
            <a:gdLst>
              <a:gd name="connsiteX0" fmla="*/ 0 w 390525"/>
              <a:gd name="connsiteY0" fmla="*/ 419100 h 419100"/>
              <a:gd name="connsiteX1" fmla="*/ 209550 w 390525"/>
              <a:gd name="connsiteY1" fmla="*/ 238125 h 419100"/>
              <a:gd name="connsiteX2" fmla="*/ 390525 w 390525"/>
              <a:gd name="connsiteY2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419100">
                <a:moveTo>
                  <a:pt x="0" y="419100"/>
                </a:moveTo>
                <a:cubicBezTo>
                  <a:pt x="72231" y="363537"/>
                  <a:pt x="144463" y="307975"/>
                  <a:pt x="209550" y="238125"/>
                </a:cubicBezTo>
                <a:cubicBezTo>
                  <a:pt x="274637" y="168275"/>
                  <a:pt x="332581" y="84137"/>
                  <a:pt x="390525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reeform 33"/>
          <p:cNvSpPr/>
          <p:nvPr/>
        </p:nvSpPr>
        <p:spPr>
          <a:xfrm>
            <a:off x="878203" y="2427343"/>
            <a:ext cx="581025" cy="200025"/>
          </a:xfrm>
          <a:custGeom>
            <a:avLst/>
            <a:gdLst>
              <a:gd name="connsiteX0" fmla="*/ 0 w 581025"/>
              <a:gd name="connsiteY0" fmla="*/ 200025 h 200025"/>
              <a:gd name="connsiteX1" fmla="*/ 581025 w 581025"/>
              <a:gd name="connsiteY1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1025" h="200025">
                <a:moveTo>
                  <a:pt x="0" y="200025"/>
                </a:moveTo>
                <a:lnTo>
                  <a:pt x="581025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Freeform 61"/>
          <p:cNvSpPr/>
          <p:nvPr/>
        </p:nvSpPr>
        <p:spPr>
          <a:xfrm>
            <a:off x="1535428" y="2446393"/>
            <a:ext cx="600075" cy="276225"/>
          </a:xfrm>
          <a:custGeom>
            <a:avLst/>
            <a:gdLst>
              <a:gd name="connsiteX0" fmla="*/ 600075 w 600075"/>
              <a:gd name="connsiteY0" fmla="*/ 276225 h 276225"/>
              <a:gd name="connsiteX1" fmla="*/ 0 w 600075"/>
              <a:gd name="connsiteY1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00075" h="276225">
                <a:moveTo>
                  <a:pt x="600075" y="276225"/>
                </a:move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/>
          <p:cNvSpPr/>
          <p:nvPr/>
        </p:nvSpPr>
        <p:spPr>
          <a:xfrm>
            <a:off x="833922" y="1379146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/>
          <p:cNvSpPr/>
          <p:nvPr/>
        </p:nvSpPr>
        <p:spPr>
          <a:xfrm>
            <a:off x="769312" y="2553623"/>
            <a:ext cx="144016" cy="14401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Oval 65"/>
          <p:cNvSpPr/>
          <p:nvPr/>
        </p:nvSpPr>
        <p:spPr>
          <a:xfrm>
            <a:off x="2149082" y="1428119"/>
            <a:ext cx="144016" cy="144016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Oval 66"/>
          <p:cNvSpPr/>
          <p:nvPr/>
        </p:nvSpPr>
        <p:spPr>
          <a:xfrm>
            <a:off x="2084472" y="2602596"/>
            <a:ext cx="144016" cy="14401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/>
          <p:cNvSpPr/>
          <p:nvPr/>
        </p:nvSpPr>
        <p:spPr>
          <a:xfrm>
            <a:off x="1196582" y="1839745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Oval 68"/>
          <p:cNvSpPr/>
          <p:nvPr/>
        </p:nvSpPr>
        <p:spPr>
          <a:xfrm>
            <a:off x="1720457" y="188932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Oval 69"/>
          <p:cNvSpPr/>
          <p:nvPr/>
        </p:nvSpPr>
        <p:spPr>
          <a:xfrm>
            <a:off x="1415657" y="2309752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Rectangle 70"/>
          <p:cNvSpPr/>
          <p:nvPr/>
        </p:nvSpPr>
        <p:spPr>
          <a:xfrm>
            <a:off x="522618" y="242365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163814" y="151877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94626" y="121218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259138" y="129782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802128" y="184168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277177" y="2355723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197848" y="247127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4579730" y="2060736"/>
            <a:ext cx="1" cy="6809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4027671" y="1814454"/>
            <a:ext cx="457761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3817559" y="1509190"/>
            <a:ext cx="372598" cy="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023469" y="2389178"/>
            <a:ext cx="651511" cy="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4396291" y="2065392"/>
            <a:ext cx="71818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V="1">
            <a:off x="5114197" y="2065393"/>
            <a:ext cx="457761" cy="1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3917737" y="1318440"/>
            <a:ext cx="1507255" cy="879"/>
          </a:xfrm>
          <a:prstGeom prst="line">
            <a:avLst/>
          </a:prstGeom>
          <a:ln w="38100">
            <a:solidFill>
              <a:srgbClr val="AE7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>
            <a:off x="4023469" y="1322153"/>
            <a:ext cx="1" cy="140046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4377240" y="1333107"/>
            <a:ext cx="1" cy="10486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4910640" y="1637305"/>
            <a:ext cx="2" cy="10877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5377365" y="1333644"/>
            <a:ext cx="2" cy="1417985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H="1">
            <a:off x="4910640" y="1324119"/>
            <a:ext cx="4" cy="343037"/>
          </a:xfrm>
          <a:prstGeom prst="line">
            <a:avLst/>
          </a:prstGeom>
          <a:ln w="38100">
            <a:solidFill>
              <a:srgbClr val="AE7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5343077" y="169606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4" name="Straight Connector 143"/>
          <p:cNvCxnSpPr/>
          <p:nvPr/>
        </p:nvCxnSpPr>
        <p:spPr>
          <a:xfrm>
            <a:off x="3936787" y="2741668"/>
            <a:ext cx="15167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>
            <a:off x="5133247" y="2539493"/>
            <a:ext cx="285" cy="3392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/>
          <p:cNvSpPr/>
          <p:nvPr/>
        </p:nvSpPr>
        <p:spPr>
          <a:xfrm>
            <a:off x="4681322" y="174563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4659484" y="126797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4329780" y="149020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4537693" y="2290207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5072565" y="267191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769934" y="141581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623009" y="3083166"/>
            <a:ext cx="1937005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</a:p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∆ = 5</a:t>
            </a:r>
            <a:endParaRPr lang="en-C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3452584" y="3067412"/>
            <a:ext cx="2731838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(1/2)-balanced </a:t>
            </a:r>
          </a:p>
          <a:p>
            <a:pPr algn="ctr"/>
            <a:r>
              <a:rPr lang="en-C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-contact representation </a:t>
            </a:r>
            <a:endParaRPr lang="en-CA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013768" y="3067412"/>
            <a:ext cx="1697901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-contact </a:t>
            </a:r>
          </a:p>
          <a:p>
            <a:pPr algn="ctr"/>
            <a:r>
              <a:rPr lang="en-C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epresentation </a:t>
            </a:r>
            <a:endParaRPr lang="en-CA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204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c-</a:t>
            </a:r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Balanced Representations: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grpSp>
        <p:nvGrpSpPr>
          <p:cNvPr id="128" name="Group 127"/>
          <p:cNvGrpSpPr/>
          <p:nvPr/>
        </p:nvGrpSpPr>
        <p:grpSpPr>
          <a:xfrm>
            <a:off x="1735783" y="1044714"/>
            <a:ext cx="2036602" cy="1649996"/>
            <a:chOff x="269174" y="981977"/>
            <a:chExt cx="2036602" cy="1649996"/>
          </a:xfrm>
        </p:grpSpPr>
        <p:sp>
          <p:nvSpPr>
            <p:cNvPr id="8" name="Freeform 7"/>
            <p:cNvSpPr/>
            <p:nvPr/>
          </p:nvSpPr>
          <p:spPr>
            <a:xfrm>
              <a:off x="432202" y="1266207"/>
              <a:ext cx="163982" cy="1095375"/>
            </a:xfrm>
            <a:custGeom>
              <a:avLst/>
              <a:gdLst>
                <a:gd name="connsiteX0" fmla="*/ 125882 w 163982"/>
                <a:gd name="connsiteY0" fmla="*/ 1095375 h 1095375"/>
                <a:gd name="connsiteX1" fmla="*/ 11582 w 163982"/>
                <a:gd name="connsiteY1" fmla="*/ 666750 h 1095375"/>
                <a:gd name="connsiteX2" fmla="*/ 21107 w 163982"/>
                <a:gd name="connsiteY2" fmla="*/ 371475 h 1095375"/>
                <a:gd name="connsiteX3" fmla="*/ 163982 w 163982"/>
                <a:gd name="connsiteY3" fmla="*/ 0 h 1095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982" h="1095375">
                  <a:moveTo>
                    <a:pt x="125882" y="1095375"/>
                  </a:moveTo>
                  <a:cubicBezTo>
                    <a:pt x="77463" y="941387"/>
                    <a:pt x="29045" y="787400"/>
                    <a:pt x="11582" y="666750"/>
                  </a:cubicBezTo>
                  <a:cubicBezTo>
                    <a:pt x="-5881" y="546100"/>
                    <a:pt x="-4293" y="482600"/>
                    <a:pt x="21107" y="371475"/>
                  </a:cubicBezTo>
                  <a:cubicBezTo>
                    <a:pt x="46507" y="260350"/>
                    <a:pt x="105244" y="130175"/>
                    <a:pt x="163982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62859" y="981977"/>
              <a:ext cx="1266825" cy="255655"/>
            </a:xfrm>
            <a:custGeom>
              <a:avLst/>
              <a:gdLst>
                <a:gd name="connsiteX0" fmla="*/ 0 w 1266825"/>
                <a:gd name="connsiteY0" fmla="*/ 246130 h 255655"/>
                <a:gd name="connsiteX1" fmla="*/ 514350 w 1266825"/>
                <a:gd name="connsiteY1" fmla="*/ 8005 h 255655"/>
                <a:gd name="connsiteX2" fmla="*/ 923925 w 1266825"/>
                <a:gd name="connsiteY2" fmla="*/ 74680 h 255655"/>
                <a:gd name="connsiteX3" fmla="*/ 1266825 w 1266825"/>
                <a:gd name="connsiteY3" fmla="*/ 255655 h 25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6825" h="255655">
                  <a:moveTo>
                    <a:pt x="0" y="246130"/>
                  </a:moveTo>
                  <a:cubicBezTo>
                    <a:pt x="180181" y="141355"/>
                    <a:pt x="360363" y="36580"/>
                    <a:pt x="514350" y="8005"/>
                  </a:cubicBezTo>
                  <a:cubicBezTo>
                    <a:pt x="668337" y="-20570"/>
                    <a:pt x="798512" y="33405"/>
                    <a:pt x="923925" y="74680"/>
                  </a:cubicBezTo>
                  <a:cubicBezTo>
                    <a:pt x="1049338" y="115955"/>
                    <a:pt x="1266825" y="255655"/>
                    <a:pt x="1266825" y="255655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596184" y="2475882"/>
              <a:ext cx="1295400" cy="152400"/>
            </a:xfrm>
            <a:custGeom>
              <a:avLst/>
              <a:gdLst>
                <a:gd name="connsiteX0" fmla="*/ 0 w 1295400"/>
                <a:gd name="connsiteY0" fmla="*/ 0 h 152400"/>
                <a:gd name="connsiteX1" fmla="*/ 723900 w 1295400"/>
                <a:gd name="connsiteY1" fmla="*/ 152400 h 152400"/>
                <a:gd name="connsiteX2" fmla="*/ 1295400 w 1295400"/>
                <a:gd name="connsiteY2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95400" h="152400">
                  <a:moveTo>
                    <a:pt x="0" y="0"/>
                  </a:moveTo>
                  <a:cubicBezTo>
                    <a:pt x="254000" y="76200"/>
                    <a:pt x="508000" y="152400"/>
                    <a:pt x="723900" y="152400"/>
                  </a:cubicBezTo>
                  <a:cubicBezTo>
                    <a:pt x="939800" y="152400"/>
                    <a:pt x="1117600" y="76200"/>
                    <a:pt x="129540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948734" y="1323357"/>
              <a:ext cx="181353" cy="1123950"/>
            </a:xfrm>
            <a:custGeom>
              <a:avLst/>
              <a:gdLst>
                <a:gd name="connsiteX0" fmla="*/ 38100 w 181353"/>
                <a:gd name="connsiteY0" fmla="*/ 0 h 1123950"/>
                <a:gd name="connsiteX1" fmla="*/ 180975 w 181353"/>
                <a:gd name="connsiteY1" fmla="*/ 552450 h 1123950"/>
                <a:gd name="connsiteX2" fmla="*/ 0 w 181353"/>
                <a:gd name="connsiteY2" fmla="*/ 1123950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353" h="1123950">
                  <a:moveTo>
                    <a:pt x="38100" y="0"/>
                  </a:moveTo>
                  <a:cubicBezTo>
                    <a:pt x="112712" y="182562"/>
                    <a:pt x="187325" y="365125"/>
                    <a:pt x="180975" y="552450"/>
                  </a:cubicBezTo>
                  <a:cubicBezTo>
                    <a:pt x="174625" y="739775"/>
                    <a:pt x="87312" y="931862"/>
                    <a:pt x="0" y="112395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624759" y="1675782"/>
              <a:ext cx="333375" cy="723900"/>
            </a:xfrm>
            <a:custGeom>
              <a:avLst/>
              <a:gdLst>
                <a:gd name="connsiteX0" fmla="*/ 0 w 333375"/>
                <a:gd name="connsiteY0" fmla="*/ 723900 h 723900"/>
                <a:gd name="connsiteX1" fmla="*/ 95250 w 333375"/>
                <a:gd name="connsiteY1" fmla="*/ 285750 h 723900"/>
                <a:gd name="connsiteX2" fmla="*/ 333375 w 333375"/>
                <a:gd name="connsiteY2" fmla="*/ 0 h 72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75" h="723900">
                  <a:moveTo>
                    <a:pt x="0" y="723900"/>
                  </a:moveTo>
                  <a:cubicBezTo>
                    <a:pt x="19844" y="565150"/>
                    <a:pt x="39688" y="406400"/>
                    <a:pt x="95250" y="285750"/>
                  </a:cubicBezTo>
                  <a:cubicBezTo>
                    <a:pt x="150813" y="165100"/>
                    <a:pt x="242094" y="82550"/>
                    <a:pt x="33337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662859" y="1247157"/>
              <a:ext cx="352425" cy="438150"/>
            </a:xfrm>
            <a:custGeom>
              <a:avLst/>
              <a:gdLst>
                <a:gd name="connsiteX0" fmla="*/ 0 w 352425"/>
                <a:gd name="connsiteY0" fmla="*/ 0 h 438150"/>
                <a:gd name="connsiteX1" fmla="*/ 352425 w 352425"/>
                <a:gd name="connsiteY1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2425" h="438150">
                  <a:moveTo>
                    <a:pt x="0" y="0"/>
                  </a:moveTo>
                  <a:lnTo>
                    <a:pt x="352425" y="43815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672384" y="1242456"/>
              <a:ext cx="876300" cy="500001"/>
            </a:xfrm>
            <a:custGeom>
              <a:avLst/>
              <a:gdLst>
                <a:gd name="connsiteX0" fmla="*/ 0 w 876300"/>
                <a:gd name="connsiteY0" fmla="*/ 4701 h 500001"/>
                <a:gd name="connsiteX1" fmla="*/ 600075 w 876300"/>
                <a:gd name="connsiteY1" fmla="*/ 71376 h 500001"/>
                <a:gd name="connsiteX2" fmla="*/ 876300 w 876300"/>
                <a:gd name="connsiteY2" fmla="*/ 500001 h 50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6300" h="500001">
                  <a:moveTo>
                    <a:pt x="0" y="4701"/>
                  </a:moveTo>
                  <a:cubicBezTo>
                    <a:pt x="227012" y="-3237"/>
                    <a:pt x="454025" y="-11174"/>
                    <a:pt x="600075" y="71376"/>
                  </a:cubicBezTo>
                  <a:cubicBezTo>
                    <a:pt x="746125" y="153926"/>
                    <a:pt x="811212" y="326963"/>
                    <a:pt x="876300" y="50000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529634" y="1761507"/>
              <a:ext cx="361950" cy="704850"/>
            </a:xfrm>
            <a:custGeom>
              <a:avLst/>
              <a:gdLst>
                <a:gd name="connsiteX0" fmla="*/ 361950 w 361950"/>
                <a:gd name="connsiteY0" fmla="*/ 704850 h 704850"/>
                <a:gd name="connsiteX1" fmla="*/ 95250 w 361950"/>
                <a:gd name="connsiteY1" fmla="*/ 409575 h 704850"/>
                <a:gd name="connsiteX2" fmla="*/ 0 w 361950"/>
                <a:gd name="connsiteY2" fmla="*/ 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1950" h="704850">
                  <a:moveTo>
                    <a:pt x="361950" y="704850"/>
                  </a:moveTo>
                  <a:cubicBezTo>
                    <a:pt x="258762" y="615950"/>
                    <a:pt x="155575" y="527050"/>
                    <a:pt x="95250" y="409575"/>
                  </a:cubicBezTo>
                  <a:cubicBezTo>
                    <a:pt x="34925" y="292100"/>
                    <a:pt x="17462" y="146050"/>
                    <a:pt x="0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977184" y="1694832"/>
              <a:ext cx="542925" cy="486648"/>
            </a:xfrm>
            <a:custGeom>
              <a:avLst/>
              <a:gdLst>
                <a:gd name="connsiteX0" fmla="*/ 0 w 542925"/>
                <a:gd name="connsiteY0" fmla="*/ 0 h 486648"/>
                <a:gd name="connsiteX1" fmla="*/ 238125 w 542925"/>
                <a:gd name="connsiteY1" fmla="*/ 485775 h 486648"/>
                <a:gd name="connsiteX2" fmla="*/ 542925 w 542925"/>
                <a:gd name="connsiteY2" fmla="*/ 95250 h 486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925" h="486648">
                  <a:moveTo>
                    <a:pt x="0" y="0"/>
                  </a:moveTo>
                  <a:cubicBezTo>
                    <a:pt x="73819" y="234950"/>
                    <a:pt x="147638" y="469900"/>
                    <a:pt x="238125" y="485775"/>
                  </a:cubicBezTo>
                  <a:cubicBezTo>
                    <a:pt x="328612" y="501650"/>
                    <a:pt x="435768" y="298450"/>
                    <a:pt x="542925" y="9525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986709" y="1617661"/>
              <a:ext cx="601489" cy="140307"/>
            </a:xfrm>
            <a:custGeom>
              <a:avLst/>
              <a:gdLst>
                <a:gd name="connsiteX0" fmla="*/ 0 w 601489"/>
                <a:gd name="connsiteY0" fmla="*/ 77171 h 140307"/>
                <a:gd name="connsiteX1" fmla="*/ 285750 w 601489"/>
                <a:gd name="connsiteY1" fmla="*/ 971 h 140307"/>
                <a:gd name="connsiteX2" fmla="*/ 581025 w 601489"/>
                <a:gd name="connsiteY2" fmla="*/ 124796 h 140307"/>
                <a:gd name="connsiteX3" fmla="*/ 552450 w 601489"/>
                <a:gd name="connsiteY3" fmla="*/ 134321 h 14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489" h="140307">
                  <a:moveTo>
                    <a:pt x="0" y="77171"/>
                  </a:moveTo>
                  <a:cubicBezTo>
                    <a:pt x="94456" y="35102"/>
                    <a:pt x="188913" y="-6967"/>
                    <a:pt x="285750" y="971"/>
                  </a:cubicBezTo>
                  <a:cubicBezTo>
                    <a:pt x="382588" y="8908"/>
                    <a:pt x="536575" y="102571"/>
                    <a:pt x="581025" y="124796"/>
                  </a:cubicBezTo>
                  <a:cubicBezTo>
                    <a:pt x="625475" y="147021"/>
                    <a:pt x="588962" y="140671"/>
                    <a:pt x="552450" y="13432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1558209" y="1294782"/>
              <a:ext cx="390525" cy="419100"/>
            </a:xfrm>
            <a:custGeom>
              <a:avLst/>
              <a:gdLst>
                <a:gd name="connsiteX0" fmla="*/ 0 w 390525"/>
                <a:gd name="connsiteY0" fmla="*/ 419100 h 419100"/>
                <a:gd name="connsiteX1" fmla="*/ 209550 w 390525"/>
                <a:gd name="connsiteY1" fmla="*/ 238125 h 419100"/>
                <a:gd name="connsiteX2" fmla="*/ 390525 w 390525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0525" h="419100">
                  <a:moveTo>
                    <a:pt x="0" y="419100"/>
                  </a:moveTo>
                  <a:cubicBezTo>
                    <a:pt x="72231" y="363537"/>
                    <a:pt x="144463" y="307975"/>
                    <a:pt x="209550" y="238125"/>
                  </a:cubicBezTo>
                  <a:cubicBezTo>
                    <a:pt x="274637" y="168275"/>
                    <a:pt x="332581" y="84137"/>
                    <a:pt x="39052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624759" y="2218707"/>
              <a:ext cx="581025" cy="200025"/>
            </a:xfrm>
            <a:custGeom>
              <a:avLst/>
              <a:gdLst>
                <a:gd name="connsiteX0" fmla="*/ 0 w 581025"/>
                <a:gd name="connsiteY0" fmla="*/ 200025 h 200025"/>
                <a:gd name="connsiteX1" fmla="*/ 581025 w 581025"/>
                <a:gd name="connsiteY1" fmla="*/ 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1025" h="200025">
                  <a:moveTo>
                    <a:pt x="0" y="200025"/>
                  </a:moveTo>
                  <a:lnTo>
                    <a:pt x="581025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1281984" y="2237757"/>
              <a:ext cx="600075" cy="276225"/>
            </a:xfrm>
            <a:custGeom>
              <a:avLst/>
              <a:gdLst>
                <a:gd name="connsiteX0" fmla="*/ 600075 w 600075"/>
                <a:gd name="connsiteY0" fmla="*/ 276225 h 276225"/>
                <a:gd name="connsiteX1" fmla="*/ 0 w 600075"/>
                <a:gd name="connsiteY1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0075" h="276225">
                  <a:moveTo>
                    <a:pt x="600075" y="276225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Oval 63"/>
            <p:cNvSpPr/>
            <p:nvPr/>
          </p:nvSpPr>
          <p:spPr>
            <a:xfrm>
              <a:off x="580478" y="1170510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" name="Oval 64"/>
            <p:cNvSpPr/>
            <p:nvPr/>
          </p:nvSpPr>
          <p:spPr>
            <a:xfrm>
              <a:off x="515868" y="2344987"/>
              <a:ext cx="144016" cy="144016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Oval 65"/>
            <p:cNvSpPr/>
            <p:nvPr/>
          </p:nvSpPr>
          <p:spPr>
            <a:xfrm>
              <a:off x="1895638" y="1219483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" name="Oval 66"/>
            <p:cNvSpPr/>
            <p:nvPr/>
          </p:nvSpPr>
          <p:spPr>
            <a:xfrm>
              <a:off x="1831028" y="2393960"/>
              <a:ext cx="144016" cy="144016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Oval 67"/>
            <p:cNvSpPr/>
            <p:nvPr/>
          </p:nvSpPr>
          <p:spPr>
            <a:xfrm>
              <a:off x="943138" y="1631109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Oval 68"/>
            <p:cNvSpPr/>
            <p:nvPr/>
          </p:nvSpPr>
          <p:spPr>
            <a:xfrm>
              <a:off x="1467013" y="1680689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Oval 69"/>
            <p:cNvSpPr/>
            <p:nvPr/>
          </p:nvSpPr>
          <p:spPr>
            <a:xfrm>
              <a:off x="1162213" y="2101116"/>
              <a:ext cx="144016" cy="14401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69174" y="2215016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10370" y="1310141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41182" y="1003547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005694" y="10891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548684" y="1633053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23733" y="2147087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944404" y="226264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948590" y="1027805"/>
            <a:ext cx="1873225" cy="1800569"/>
            <a:chOff x="4948590" y="1059337"/>
            <a:chExt cx="1873225" cy="1800569"/>
          </a:xfrm>
        </p:grpSpPr>
        <p:cxnSp>
          <p:nvCxnSpPr>
            <p:cNvPr id="161" name="Straight Connector 160"/>
            <p:cNvCxnSpPr/>
            <p:nvPr/>
          </p:nvCxnSpPr>
          <p:spPr>
            <a:xfrm>
              <a:off x="5758386" y="1852100"/>
              <a:ext cx="1" cy="68093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V="1">
              <a:off x="5206327" y="1605818"/>
              <a:ext cx="457761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V="1">
              <a:off x="4996215" y="1300554"/>
              <a:ext cx="372598" cy="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V="1">
              <a:off x="5202125" y="2180542"/>
              <a:ext cx="651511" cy="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5574947" y="1856756"/>
              <a:ext cx="718187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flipV="1">
              <a:off x="6292853" y="1856757"/>
              <a:ext cx="457761" cy="1"/>
            </a:xfrm>
            <a:prstGeom prst="line">
              <a:avLst/>
            </a:prstGeom>
            <a:ln w="381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V="1">
              <a:off x="5096393" y="1109804"/>
              <a:ext cx="1507255" cy="879"/>
            </a:xfrm>
            <a:prstGeom prst="line">
              <a:avLst/>
            </a:prstGeom>
            <a:ln w="38100">
              <a:solidFill>
                <a:srgbClr val="AE78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>
              <a:off x="5202125" y="1113517"/>
              <a:ext cx="1" cy="1400467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H="1">
              <a:off x="5555896" y="1124471"/>
              <a:ext cx="1" cy="104865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H="1">
              <a:off x="6089296" y="1428669"/>
              <a:ext cx="2" cy="10877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flipH="1">
              <a:off x="6556021" y="1125008"/>
              <a:ext cx="2" cy="1417985"/>
            </a:xfrm>
            <a:prstGeom prst="line">
              <a:avLst/>
            </a:prstGeom>
            <a:ln w="381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H="1">
              <a:off x="6089296" y="1115483"/>
              <a:ext cx="4" cy="343037"/>
            </a:xfrm>
            <a:prstGeom prst="line">
              <a:avLst/>
            </a:prstGeom>
            <a:ln w="38100">
              <a:solidFill>
                <a:srgbClr val="AE78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Rectangle 176"/>
            <p:cNvSpPr/>
            <p:nvPr/>
          </p:nvSpPr>
          <p:spPr>
            <a:xfrm>
              <a:off x="6521733" y="1487426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4" name="Straight Connector 143"/>
            <p:cNvCxnSpPr/>
            <p:nvPr/>
          </p:nvCxnSpPr>
          <p:spPr>
            <a:xfrm>
              <a:off x="5115443" y="2533032"/>
              <a:ext cx="15167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flipH="1">
              <a:off x="6311903" y="2330857"/>
              <a:ext cx="285" cy="339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Rectangle 179"/>
            <p:cNvSpPr/>
            <p:nvPr/>
          </p:nvSpPr>
          <p:spPr>
            <a:xfrm>
              <a:off x="5859978" y="1537003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5838140" y="1059337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5508436" y="1281566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716349" y="2081571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6264869" y="2490574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948590" y="1207179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138298" y="3152854"/>
            <a:ext cx="1726497" cy="1796997"/>
            <a:chOff x="1611526" y="4040585"/>
            <a:chExt cx="1726497" cy="1796997"/>
          </a:xfrm>
        </p:grpSpPr>
        <p:cxnSp>
          <p:nvCxnSpPr>
            <p:cNvPr id="7" name="Elbow Connector 6"/>
            <p:cNvCxnSpPr>
              <a:stCxn id="4" idx="0"/>
              <a:endCxn id="99" idx="1"/>
            </p:cNvCxnSpPr>
            <p:nvPr/>
          </p:nvCxnSpPr>
          <p:spPr>
            <a:xfrm rot="5400000" flipH="1" flipV="1">
              <a:off x="2080183" y="3859928"/>
              <a:ext cx="98684" cy="747998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2" name="Elbow Connector 101"/>
            <p:cNvCxnSpPr/>
            <p:nvPr/>
          </p:nvCxnSpPr>
          <p:spPr>
            <a:xfrm>
              <a:off x="2791524" y="4184585"/>
              <a:ext cx="402499" cy="577554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3" name="Elbow Connector 102"/>
            <p:cNvCxnSpPr>
              <a:stCxn id="60" idx="2"/>
              <a:endCxn id="101" idx="3"/>
            </p:cNvCxnSpPr>
            <p:nvPr/>
          </p:nvCxnSpPr>
          <p:spPr>
            <a:xfrm rot="5400000">
              <a:off x="2802786" y="5297376"/>
              <a:ext cx="638474" cy="144000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4" name="Elbow Connector 103"/>
            <p:cNvCxnSpPr/>
            <p:nvPr/>
          </p:nvCxnSpPr>
          <p:spPr>
            <a:xfrm rot="16200000" flipH="1">
              <a:off x="2385642" y="5216696"/>
              <a:ext cx="638474" cy="114287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" name="Straight Connector 31"/>
            <p:cNvCxnSpPr>
              <a:stCxn id="61" idx="3"/>
              <a:endCxn id="60" idx="1"/>
            </p:cNvCxnSpPr>
            <p:nvPr/>
          </p:nvCxnSpPr>
          <p:spPr>
            <a:xfrm>
              <a:off x="2791736" y="4906139"/>
              <a:ext cx="258287" cy="0"/>
            </a:xfrm>
            <a:prstGeom prst="lin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6" name="Straight Connector 105"/>
            <p:cNvCxnSpPr>
              <a:stCxn id="61" idx="0"/>
              <a:endCxn id="99" idx="2"/>
            </p:cNvCxnSpPr>
            <p:nvPr/>
          </p:nvCxnSpPr>
          <p:spPr>
            <a:xfrm flipH="1" flipV="1">
              <a:off x="2647524" y="4328585"/>
              <a:ext cx="212" cy="433554"/>
            </a:xfrm>
            <a:prstGeom prst="lin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9" name="Elbow Connector 108"/>
            <p:cNvCxnSpPr>
              <a:stCxn id="155" idx="0"/>
            </p:cNvCxnSpPr>
            <p:nvPr/>
          </p:nvCxnSpPr>
          <p:spPr>
            <a:xfrm rot="5400000" flipH="1" flipV="1">
              <a:off x="2278990" y="4222231"/>
              <a:ext cx="235688" cy="377155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3" name="Elbow Connector 112"/>
            <p:cNvCxnSpPr>
              <a:stCxn id="59" idx="2"/>
              <a:endCxn id="61" idx="1"/>
            </p:cNvCxnSpPr>
            <p:nvPr/>
          </p:nvCxnSpPr>
          <p:spPr>
            <a:xfrm rot="16200000" flipH="1">
              <a:off x="2311253" y="4713655"/>
              <a:ext cx="89487" cy="295479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7" name="Elbow Connector 116"/>
            <p:cNvCxnSpPr/>
            <p:nvPr/>
          </p:nvCxnSpPr>
          <p:spPr>
            <a:xfrm rot="16200000" flipH="1">
              <a:off x="1945826" y="4941181"/>
              <a:ext cx="538469" cy="219720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0" name="Elbow Connector 119"/>
            <p:cNvCxnSpPr/>
            <p:nvPr/>
          </p:nvCxnSpPr>
          <p:spPr>
            <a:xfrm rot="16200000" flipH="1">
              <a:off x="1539128" y="4774019"/>
              <a:ext cx="893009" cy="460212"/>
            </a:xfrm>
            <a:prstGeom prst="bentConnector3">
              <a:avLst>
                <a:gd name="adj1" fmla="val 9737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1" name="Elbow Connector 130"/>
            <p:cNvCxnSpPr>
              <a:stCxn id="100" idx="2"/>
              <a:endCxn id="101" idx="1"/>
            </p:cNvCxnSpPr>
            <p:nvPr/>
          </p:nvCxnSpPr>
          <p:spPr>
            <a:xfrm rot="16200000" flipH="1">
              <a:off x="2448711" y="5375300"/>
              <a:ext cx="224337" cy="402287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8" name="Elbow Connector 137"/>
            <p:cNvCxnSpPr/>
            <p:nvPr/>
          </p:nvCxnSpPr>
          <p:spPr>
            <a:xfrm rot="16200000" flipH="1">
              <a:off x="1574449" y="4650006"/>
              <a:ext cx="1262106" cy="1113046"/>
            </a:xfrm>
            <a:prstGeom prst="bentConnector3">
              <a:avLst>
                <a:gd name="adj1" fmla="val 9649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5" name="Elbow Connector 144"/>
            <p:cNvCxnSpPr/>
            <p:nvPr/>
          </p:nvCxnSpPr>
          <p:spPr>
            <a:xfrm rot="16200000" flipH="1">
              <a:off x="1968384" y="4467594"/>
              <a:ext cx="101383" cy="308731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1611526" y="4283269"/>
              <a:ext cx="288000" cy="2880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CA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2064257" y="4528652"/>
              <a:ext cx="288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050023" y="4762139"/>
              <a:ext cx="288000" cy="288000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2503736" y="4762139"/>
              <a:ext cx="288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400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503524" y="4040585"/>
              <a:ext cx="288000" cy="288000"/>
            </a:xfrm>
            <a:prstGeom prst="rect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2762023" y="5544613"/>
              <a:ext cx="288000" cy="28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cxnSp>
          <p:nvCxnSpPr>
            <p:cNvPr id="166" name="Elbow Connector 165"/>
            <p:cNvCxnSpPr/>
            <p:nvPr/>
          </p:nvCxnSpPr>
          <p:spPr>
            <a:xfrm rot="5400000" flipH="1" flipV="1">
              <a:off x="2296668" y="5037448"/>
              <a:ext cx="270137" cy="144000"/>
            </a:xfrm>
            <a:prstGeom prst="bentConnector2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3" name="Rectangle 162"/>
            <p:cNvSpPr/>
            <p:nvPr/>
          </p:nvSpPr>
          <p:spPr>
            <a:xfrm>
              <a:off x="2215736" y="5176276"/>
              <a:ext cx="288000" cy="28800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3414268" y="2647449"/>
            <a:ext cx="3068643" cy="3183475"/>
            <a:chOff x="6414910" y="2480569"/>
            <a:chExt cx="3068643" cy="3183475"/>
          </a:xfrm>
        </p:grpSpPr>
        <p:grpSp>
          <p:nvGrpSpPr>
            <p:cNvPr id="255" name="Group 254"/>
            <p:cNvGrpSpPr/>
            <p:nvPr/>
          </p:nvGrpSpPr>
          <p:grpSpPr>
            <a:xfrm rot="16200000">
              <a:off x="8019500" y="3403731"/>
              <a:ext cx="110902" cy="1217782"/>
              <a:chOff x="7950569" y="2707327"/>
              <a:chExt cx="110902" cy="1217782"/>
            </a:xfrm>
          </p:grpSpPr>
          <p:cxnSp>
            <p:nvCxnSpPr>
              <p:cNvPr id="256" name="Straight Connector 255"/>
              <p:cNvCxnSpPr/>
              <p:nvPr/>
            </p:nvCxnSpPr>
            <p:spPr>
              <a:xfrm>
                <a:off x="7997107" y="2716005"/>
                <a:ext cx="38355" cy="1209104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7950569" y="2716852"/>
                <a:ext cx="110902" cy="1179075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flipH="1">
                <a:off x="7997107" y="2707327"/>
                <a:ext cx="34136" cy="1200239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11" name="Group 210"/>
            <p:cNvGrpSpPr/>
            <p:nvPr/>
          </p:nvGrpSpPr>
          <p:grpSpPr>
            <a:xfrm>
              <a:off x="7182673" y="2640154"/>
              <a:ext cx="154221" cy="1904170"/>
              <a:chOff x="7950569" y="2707327"/>
              <a:chExt cx="154221" cy="1904170"/>
            </a:xfrm>
          </p:grpSpPr>
          <p:cxnSp>
            <p:nvCxnSpPr>
              <p:cNvPr id="212" name="Straight Connector 211"/>
              <p:cNvCxnSpPr/>
              <p:nvPr/>
            </p:nvCxnSpPr>
            <p:spPr>
              <a:xfrm>
                <a:off x="7997107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15" name="Group 214"/>
            <p:cNvGrpSpPr/>
            <p:nvPr/>
          </p:nvGrpSpPr>
          <p:grpSpPr>
            <a:xfrm>
              <a:off x="7538482" y="2828773"/>
              <a:ext cx="154221" cy="1904170"/>
              <a:chOff x="7950569" y="2707327"/>
              <a:chExt cx="154221" cy="1904170"/>
            </a:xfrm>
          </p:grpSpPr>
          <p:cxnSp>
            <p:nvCxnSpPr>
              <p:cNvPr id="216" name="Straight Connector 215"/>
              <p:cNvCxnSpPr/>
              <p:nvPr/>
            </p:nvCxnSpPr>
            <p:spPr>
              <a:xfrm>
                <a:off x="7997107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19" name="Group 218"/>
            <p:cNvGrpSpPr/>
            <p:nvPr/>
          </p:nvGrpSpPr>
          <p:grpSpPr>
            <a:xfrm>
              <a:off x="8064746" y="2480569"/>
              <a:ext cx="110902" cy="1217782"/>
              <a:chOff x="7950569" y="2707327"/>
              <a:chExt cx="110902" cy="1217782"/>
            </a:xfrm>
          </p:grpSpPr>
          <p:cxnSp>
            <p:nvCxnSpPr>
              <p:cNvPr id="220" name="Straight Connector 219"/>
              <p:cNvCxnSpPr/>
              <p:nvPr/>
            </p:nvCxnSpPr>
            <p:spPr>
              <a:xfrm>
                <a:off x="7997107" y="2716005"/>
                <a:ext cx="38355" cy="1209104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>
                <a:off x="7950569" y="2716852"/>
                <a:ext cx="110902" cy="1179075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 flipH="1">
                <a:off x="7997107" y="2707327"/>
                <a:ext cx="34136" cy="1200239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23" name="Group 222"/>
            <p:cNvGrpSpPr/>
            <p:nvPr/>
          </p:nvGrpSpPr>
          <p:grpSpPr>
            <a:xfrm>
              <a:off x="8531467" y="3227189"/>
              <a:ext cx="154221" cy="1904170"/>
              <a:chOff x="7950569" y="2707327"/>
              <a:chExt cx="154221" cy="1904170"/>
            </a:xfrm>
          </p:grpSpPr>
          <p:cxnSp>
            <p:nvCxnSpPr>
              <p:cNvPr id="224" name="Straight Connector 223"/>
              <p:cNvCxnSpPr/>
              <p:nvPr/>
            </p:nvCxnSpPr>
            <p:spPr>
              <a:xfrm>
                <a:off x="7997107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27" name="Group 226"/>
            <p:cNvGrpSpPr/>
            <p:nvPr/>
          </p:nvGrpSpPr>
          <p:grpSpPr>
            <a:xfrm>
              <a:off x="8297839" y="3759874"/>
              <a:ext cx="154221" cy="1904170"/>
              <a:chOff x="7950569" y="2707327"/>
              <a:chExt cx="154221" cy="1904170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>
                <a:off x="7997107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31" name="Group 230"/>
            <p:cNvGrpSpPr/>
            <p:nvPr/>
          </p:nvGrpSpPr>
          <p:grpSpPr>
            <a:xfrm rot="16200000">
              <a:off x="7289884" y="2509433"/>
              <a:ext cx="154221" cy="1904170"/>
              <a:chOff x="7950569" y="2707327"/>
              <a:chExt cx="154221" cy="1904170"/>
            </a:xfrm>
          </p:grpSpPr>
          <p:cxnSp>
            <p:nvCxnSpPr>
              <p:cNvPr id="232" name="Straight Connector 231"/>
              <p:cNvCxnSpPr/>
              <p:nvPr/>
            </p:nvCxnSpPr>
            <p:spPr>
              <a:xfrm>
                <a:off x="7985232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35" name="Group 234"/>
            <p:cNvGrpSpPr/>
            <p:nvPr/>
          </p:nvGrpSpPr>
          <p:grpSpPr>
            <a:xfrm rot="16200000">
              <a:off x="8072528" y="2306296"/>
              <a:ext cx="154221" cy="1904170"/>
              <a:chOff x="7950569" y="2707327"/>
              <a:chExt cx="154221" cy="1904170"/>
            </a:xfrm>
          </p:grpSpPr>
          <p:cxnSp>
            <p:nvCxnSpPr>
              <p:cNvPr id="236" name="Straight Connector 235"/>
              <p:cNvCxnSpPr/>
              <p:nvPr/>
            </p:nvCxnSpPr>
            <p:spPr>
              <a:xfrm>
                <a:off x="7985232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39" name="Group 238"/>
            <p:cNvGrpSpPr/>
            <p:nvPr/>
          </p:nvGrpSpPr>
          <p:grpSpPr>
            <a:xfrm rot="16200000">
              <a:off x="8454357" y="3719688"/>
              <a:ext cx="154221" cy="1904170"/>
              <a:chOff x="7950569" y="2707327"/>
              <a:chExt cx="154221" cy="1904170"/>
            </a:xfrm>
          </p:grpSpPr>
          <p:cxnSp>
            <p:nvCxnSpPr>
              <p:cNvPr id="240" name="Straight Connector 239"/>
              <p:cNvCxnSpPr/>
              <p:nvPr/>
            </p:nvCxnSpPr>
            <p:spPr>
              <a:xfrm>
                <a:off x="7985232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43" name="Group 242"/>
            <p:cNvGrpSpPr/>
            <p:nvPr/>
          </p:nvGrpSpPr>
          <p:grpSpPr>
            <a:xfrm rot="16200000">
              <a:off x="7911763" y="3340626"/>
              <a:ext cx="154221" cy="1904170"/>
              <a:chOff x="7950569" y="2707327"/>
              <a:chExt cx="154221" cy="1904170"/>
            </a:xfrm>
          </p:grpSpPr>
          <p:cxnSp>
            <p:nvCxnSpPr>
              <p:cNvPr id="244" name="Straight Connector 243"/>
              <p:cNvCxnSpPr/>
              <p:nvPr/>
            </p:nvCxnSpPr>
            <p:spPr>
              <a:xfrm>
                <a:off x="7985232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47" name="Group 246"/>
            <p:cNvGrpSpPr/>
            <p:nvPr/>
          </p:nvGrpSpPr>
          <p:grpSpPr>
            <a:xfrm>
              <a:off x="8042018" y="3406369"/>
              <a:ext cx="110902" cy="1217782"/>
              <a:chOff x="7950569" y="2707327"/>
              <a:chExt cx="110902" cy="1217782"/>
            </a:xfrm>
          </p:grpSpPr>
          <p:cxnSp>
            <p:nvCxnSpPr>
              <p:cNvPr id="248" name="Straight Connector 247"/>
              <p:cNvCxnSpPr/>
              <p:nvPr/>
            </p:nvCxnSpPr>
            <p:spPr>
              <a:xfrm>
                <a:off x="7997107" y="2716005"/>
                <a:ext cx="38355" cy="1209104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>
                <a:off x="7950569" y="2716852"/>
                <a:ext cx="110902" cy="1179075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flipH="1">
                <a:off x="7997107" y="2707327"/>
                <a:ext cx="34136" cy="1200239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51" name="Group 250"/>
            <p:cNvGrpSpPr/>
            <p:nvPr/>
          </p:nvGrpSpPr>
          <p:grpSpPr>
            <a:xfrm rot="16200000">
              <a:off x="7648001" y="2774605"/>
              <a:ext cx="154221" cy="1904170"/>
              <a:chOff x="7950569" y="2707327"/>
              <a:chExt cx="154221" cy="1904170"/>
            </a:xfrm>
          </p:grpSpPr>
          <p:cxnSp>
            <p:nvCxnSpPr>
              <p:cNvPr id="252" name="Straight Connector 251"/>
              <p:cNvCxnSpPr/>
              <p:nvPr/>
            </p:nvCxnSpPr>
            <p:spPr>
              <a:xfrm>
                <a:off x="7985232" y="2716005"/>
                <a:ext cx="68240" cy="1790323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7950569" y="2716852"/>
                <a:ext cx="154221" cy="1685021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flipH="1">
                <a:off x="8002588" y="2707327"/>
                <a:ext cx="28654" cy="1904170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259" name="Group 258"/>
            <p:cNvGrpSpPr/>
            <p:nvPr/>
          </p:nvGrpSpPr>
          <p:grpSpPr>
            <a:xfrm rot="16200000">
              <a:off x="8650909" y="3405989"/>
              <a:ext cx="110902" cy="1217782"/>
              <a:chOff x="7950569" y="2707327"/>
              <a:chExt cx="110902" cy="1217782"/>
            </a:xfrm>
          </p:grpSpPr>
          <p:cxnSp>
            <p:nvCxnSpPr>
              <p:cNvPr id="260" name="Straight Connector 259"/>
              <p:cNvCxnSpPr/>
              <p:nvPr/>
            </p:nvCxnSpPr>
            <p:spPr>
              <a:xfrm>
                <a:off x="7997107" y="2716005"/>
                <a:ext cx="38355" cy="1209104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>
                <a:off x="7950569" y="2716852"/>
                <a:ext cx="110902" cy="1179075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flipH="1">
                <a:off x="7997107" y="2707327"/>
                <a:ext cx="34136" cy="1200239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326" name="Group 325"/>
            <p:cNvGrpSpPr/>
            <p:nvPr/>
          </p:nvGrpSpPr>
          <p:grpSpPr>
            <a:xfrm>
              <a:off x="7740645" y="3606708"/>
              <a:ext cx="110902" cy="1217782"/>
              <a:chOff x="7950569" y="2707327"/>
              <a:chExt cx="110902" cy="1217782"/>
            </a:xfrm>
          </p:grpSpPr>
          <p:cxnSp>
            <p:nvCxnSpPr>
              <p:cNvPr id="327" name="Straight Connector 326"/>
              <p:cNvCxnSpPr/>
              <p:nvPr/>
            </p:nvCxnSpPr>
            <p:spPr>
              <a:xfrm>
                <a:off x="7997107" y="2716005"/>
                <a:ext cx="38355" cy="1209104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>
                <a:off x="7950569" y="2716852"/>
                <a:ext cx="110902" cy="1179075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flipH="1">
                <a:off x="7997107" y="2707327"/>
                <a:ext cx="34136" cy="1200239"/>
              </a:xfrm>
              <a:prstGeom prst="lin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</p:cxnSp>
        </p:grpSp>
        <p:grpSp>
          <p:nvGrpSpPr>
            <p:cNvPr id="332" name="Group 331"/>
            <p:cNvGrpSpPr/>
            <p:nvPr/>
          </p:nvGrpSpPr>
          <p:grpSpPr>
            <a:xfrm>
              <a:off x="7187802" y="3193565"/>
              <a:ext cx="1497912" cy="1554509"/>
              <a:chOff x="4353987" y="4496097"/>
              <a:chExt cx="1497912" cy="1554509"/>
            </a:xfrm>
          </p:grpSpPr>
          <p:sp>
            <p:nvSpPr>
              <p:cNvPr id="333" name="Oval 332"/>
              <p:cNvSpPr/>
              <p:nvPr/>
            </p:nvSpPr>
            <p:spPr>
              <a:xfrm>
                <a:off x="5241162" y="4496097"/>
                <a:ext cx="144016" cy="144016"/>
              </a:xfrm>
              <a:prstGeom prst="ellipse">
                <a:avLst/>
              </a:prstGeom>
              <a:solidFill>
                <a:srgbClr val="AE78D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5707883" y="5234243"/>
                <a:ext cx="144016" cy="144016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5222351" y="52293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6" name="Oval 335"/>
              <p:cNvSpPr/>
              <p:nvPr/>
            </p:nvSpPr>
            <p:spPr>
              <a:xfrm>
                <a:off x="4708766" y="4979376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7" name="Oval 336"/>
              <p:cNvSpPr/>
              <p:nvPr/>
            </p:nvSpPr>
            <p:spPr>
              <a:xfrm>
                <a:off x="4910249" y="5543732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8" name="Oval 337"/>
              <p:cNvSpPr/>
              <p:nvPr/>
            </p:nvSpPr>
            <p:spPr>
              <a:xfrm>
                <a:off x="4353987" y="4706359"/>
                <a:ext cx="144016" cy="14401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5464050" y="5906590"/>
                <a:ext cx="144016" cy="144016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grpSp>
        <p:nvGrpSpPr>
          <p:cNvPr id="119" name="Group 118"/>
          <p:cNvGrpSpPr/>
          <p:nvPr/>
        </p:nvGrpSpPr>
        <p:grpSpPr>
          <a:xfrm>
            <a:off x="7377756" y="3308490"/>
            <a:ext cx="1497912" cy="1619695"/>
            <a:chOff x="4353987" y="4496097"/>
            <a:chExt cx="1497912" cy="1619695"/>
          </a:xfrm>
        </p:grpSpPr>
        <p:sp>
          <p:nvSpPr>
            <p:cNvPr id="107" name="Freeform 106"/>
            <p:cNvSpPr/>
            <p:nvPr/>
          </p:nvSpPr>
          <p:spPr>
            <a:xfrm>
              <a:off x="4405745" y="4773881"/>
              <a:ext cx="1104406" cy="1341911"/>
            </a:xfrm>
            <a:custGeom>
              <a:avLst/>
              <a:gdLst>
                <a:gd name="connsiteX0" fmla="*/ 11876 w 1104406"/>
                <a:gd name="connsiteY0" fmla="*/ 0 h 1341911"/>
                <a:gd name="connsiteX1" fmla="*/ 0 w 1104406"/>
                <a:gd name="connsiteY1" fmla="*/ 1341911 h 1341911"/>
                <a:gd name="connsiteX2" fmla="*/ 1104406 w 1104406"/>
                <a:gd name="connsiteY2" fmla="*/ 1223158 h 1341911"/>
                <a:gd name="connsiteX3" fmla="*/ 570016 w 1104406"/>
                <a:gd name="connsiteY3" fmla="*/ 1246909 h 1341911"/>
                <a:gd name="connsiteX4" fmla="*/ 570016 w 1104406"/>
                <a:gd name="connsiteY4" fmla="*/ 831272 h 1341911"/>
                <a:gd name="connsiteX5" fmla="*/ 59377 w 1104406"/>
                <a:gd name="connsiteY5" fmla="*/ 902524 h 1341911"/>
                <a:gd name="connsiteX6" fmla="*/ 11876 w 1104406"/>
                <a:gd name="connsiteY6" fmla="*/ 0 h 1341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4406" h="1341911">
                  <a:moveTo>
                    <a:pt x="11876" y="0"/>
                  </a:moveTo>
                  <a:lnTo>
                    <a:pt x="0" y="1341911"/>
                  </a:lnTo>
                  <a:lnTo>
                    <a:pt x="1104406" y="1223158"/>
                  </a:lnTo>
                  <a:lnTo>
                    <a:pt x="570016" y="1246909"/>
                  </a:lnTo>
                  <a:lnTo>
                    <a:pt x="570016" y="831272"/>
                  </a:lnTo>
                  <a:lnTo>
                    <a:pt x="59377" y="902524"/>
                  </a:lnTo>
                  <a:lnTo>
                    <a:pt x="11876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4405745" y="4560125"/>
              <a:ext cx="1365663" cy="1436914"/>
            </a:xfrm>
            <a:custGeom>
              <a:avLst/>
              <a:gdLst>
                <a:gd name="connsiteX0" fmla="*/ 0 w 1365663"/>
                <a:gd name="connsiteY0" fmla="*/ 190005 h 1436914"/>
                <a:gd name="connsiteX1" fmla="*/ 35626 w 1365663"/>
                <a:gd name="connsiteY1" fmla="*/ 0 h 1436914"/>
                <a:gd name="connsiteX2" fmla="*/ 1365663 w 1365663"/>
                <a:gd name="connsiteY2" fmla="*/ 11875 h 1436914"/>
                <a:gd name="connsiteX3" fmla="*/ 1353787 w 1365663"/>
                <a:gd name="connsiteY3" fmla="*/ 1436914 h 1436914"/>
                <a:gd name="connsiteX4" fmla="*/ 1151907 w 1365663"/>
                <a:gd name="connsiteY4" fmla="*/ 1436914 h 1436914"/>
                <a:gd name="connsiteX5" fmla="*/ 855024 w 1365663"/>
                <a:gd name="connsiteY5" fmla="*/ 1425039 h 1436914"/>
                <a:gd name="connsiteX6" fmla="*/ 878774 w 1365663"/>
                <a:gd name="connsiteY6" fmla="*/ 0 h 1436914"/>
                <a:gd name="connsiteX7" fmla="*/ 380011 w 1365663"/>
                <a:gd name="connsiteY7" fmla="*/ 47501 h 1436914"/>
                <a:gd name="connsiteX8" fmla="*/ 391886 w 1365663"/>
                <a:gd name="connsiteY8" fmla="*/ 475013 h 1436914"/>
                <a:gd name="connsiteX9" fmla="*/ 415637 w 1365663"/>
                <a:gd name="connsiteY9" fmla="*/ 724394 h 1436914"/>
                <a:gd name="connsiteX10" fmla="*/ 866899 w 1365663"/>
                <a:gd name="connsiteY10" fmla="*/ 724394 h 1436914"/>
                <a:gd name="connsiteX11" fmla="*/ 866899 w 1365663"/>
                <a:gd name="connsiteY11" fmla="*/ 724394 h 1436914"/>
                <a:gd name="connsiteX0" fmla="*/ 0 w 1365663"/>
                <a:gd name="connsiteY0" fmla="*/ 190005 h 1436914"/>
                <a:gd name="connsiteX1" fmla="*/ 0 w 1365663"/>
                <a:gd name="connsiteY1" fmla="*/ 0 h 1436914"/>
                <a:gd name="connsiteX2" fmla="*/ 1365663 w 1365663"/>
                <a:gd name="connsiteY2" fmla="*/ 11875 h 1436914"/>
                <a:gd name="connsiteX3" fmla="*/ 1353787 w 1365663"/>
                <a:gd name="connsiteY3" fmla="*/ 1436914 h 1436914"/>
                <a:gd name="connsiteX4" fmla="*/ 1151907 w 1365663"/>
                <a:gd name="connsiteY4" fmla="*/ 1436914 h 1436914"/>
                <a:gd name="connsiteX5" fmla="*/ 855024 w 1365663"/>
                <a:gd name="connsiteY5" fmla="*/ 1425039 h 1436914"/>
                <a:gd name="connsiteX6" fmla="*/ 878774 w 1365663"/>
                <a:gd name="connsiteY6" fmla="*/ 0 h 1436914"/>
                <a:gd name="connsiteX7" fmla="*/ 380011 w 1365663"/>
                <a:gd name="connsiteY7" fmla="*/ 47501 h 1436914"/>
                <a:gd name="connsiteX8" fmla="*/ 391886 w 1365663"/>
                <a:gd name="connsiteY8" fmla="*/ 475013 h 1436914"/>
                <a:gd name="connsiteX9" fmla="*/ 415637 w 1365663"/>
                <a:gd name="connsiteY9" fmla="*/ 724394 h 1436914"/>
                <a:gd name="connsiteX10" fmla="*/ 866899 w 1365663"/>
                <a:gd name="connsiteY10" fmla="*/ 724394 h 1436914"/>
                <a:gd name="connsiteX11" fmla="*/ 866899 w 1365663"/>
                <a:gd name="connsiteY11" fmla="*/ 724394 h 14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65663" h="1436914">
                  <a:moveTo>
                    <a:pt x="0" y="190005"/>
                  </a:moveTo>
                  <a:lnTo>
                    <a:pt x="0" y="0"/>
                  </a:lnTo>
                  <a:lnTo>
                    <a:pt x="1365663" y="11875"/>
                  </a:lnTo>
                  <a:cubicBezTo>
                    <a:pt x="1361704" y="486888"/>
                    <a:pt x="1357746" y="961901"/>
                    <a:pt x="1353787" y="1436914"/>
                  </a:cubicBezTo>
                  <a:lnTo>
                    <a:pt x="1151907" y="1436914"/>
                  </a:lnTo>
                  <a:lnTo>
                    <a:pt x="855024" y="1425039"/>
                  </a:lnTo>
                  <a:lnTo>
                    <a:pt x="878774" y="0"/>
                  </a:lnTo>
                  <a:lnTo>
                    <a:pt x="380011" y="47501"/>
                  </a:lnTo>
                  <a:lnTo>
                    <a:pt x="391886" y="475013"/>
                  </a:lnTo>
                  <a:lnTo>
                    <a:pt x="415637" y="724394"/>
                  </a:lnTo>
                  <a:lnTo>
                    <a:pt x="866899" y="724394"/>
                  </a:lnTo>
                  <a:lnTo>
                    <a:pt x="866899" y="724394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4417621" y="4773881"/>
              <a:ext cx="368135" cy="285007"/>
            </a:xfrm>
            <a:custGeom>
              <a:avLst/>
              <a:gdLst>
                <a:gd name="connsiteX0" fmla="*/ 0 w 368135"/>
                <a:gd name="connsiteY0" fmla="*/ 0 h 285007"/>
                <a:gd name="connsiteX1" fmla="*/ 47501 w 368135"/>
                <a:gd name="connsiteY1" fmla="*/ 285007 h 285007"/>
                <a:gd name="connsiteX2" fmla="*/ 368135 w 368135"/>
                <a:gd name="connsiteY2" fmla="*/ 261257 h 285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8135" h="285007">
                  <a:moveTo>
                    <a:pt x="0" y="0"/>
                  </a:moveTo>
                  <a:lnTo>
                    <a:pt x="47501" y="285007"/>
                  </a:lnTo>
                  <a:lnTo>
                    <a:pt x="368135" y="261257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lt1"/>
                </a:solidFill>
              </a:endParaRPr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4963886" y="5296395"/>
              <a:ext cx="296883" cy="308758"/>
            </a:xfrm>
            <a:custGeom>
              <a:avLst/>
              <a:gdLst>
                <a:gd name="connsiteX0" fmla="*/ 0 w 296883"/>
                <a:gd name="connsiteY0" fmla="*/ 308758 h 308758"/>
                <a:gd name="connsiteX1" fmla="*/ 11875 w 296883"/>
                <a:gd name="connsiteY1" fmla="*/ 35626 h 308758"/>
                <a:gd name="connsiteX2" fmla="*/ 296883 w 296883"/>
                <a:gd name="connsiteY2" fmla="*/ 0 h 308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883" h="308758">
                  <a:moveTo>
                    <a:pt x="0" y="308758"/>
                  </a:moveTo>
                  <a:lnTo>
                    <a:pt x="11875" y="35626"/>
                  </a:lnTo>
                  <a:lnTo>
                    <a:pt x="29688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lt1"/>
                </a:solidFill>
              </a:endParaRPr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4785756" y="5047013"/>
              <a:ext cx="166254" cy="546265"/>
            </a:xfrm>
            <a:custGeom>
              <a:avLst/>
              <a:gdLst>
                <a:gd name="connsiteX0" fmla="*/ 0 w 166254"/>
                <a:gd name="connsiteY0" fmla="*/ 0 h 546265"/>
                <a:gd name="connsiteX1" fmla="*/ 11875 w 166254"/>
                <a:gd name="connsiteY1" fmla="*/ 546265 h 546265"/>
                <a:gd name="connsiteX2" fmla="*/ 166254 w 166254"/>
                <a:gd name="connsiteY2" fmla="*/ 546265 h 546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6254" h="546265">
                  <a:moveTo>
                    <a:pt x="0" y="0"/>
                  </a:moveTo>
                  <a:lnTo>
                    <a:pt x="11875" y="546265"/>
                  </a:lnTo>
                  <a:lnTo>
                    <a:pt x="166254" y="546265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lt1"/>
                </a:solidFill>
              </a:endParaRPr>
            </a:p>
          </p:txBody>
        </p:sp>
        <p:grpSp>
          <p:nvGrpSpPr>
            <p:cNvPr id="340" name="Group 339"/>
            <p:cNvGrpSpPr/>
            <p:nvPr/>
          </p:nvGrpSpPr>
          <p:grpSpPr>
            <a:xfrm>
              <a:off x="4353987" y="4496097"/>
              <a:ext cx="1497912" cy="1554509"/>
              <a:chOff x="4353987" y="4496097"/>
              <a:chExt cx="1497912" cy="1554509"/>
            </a:xfrm>
          </p:grpSpPr>
          <p:sp>
            <p:nvSpPr>
              <p:cNvPr id="341" name="Oval 340"/>
              <p:cNvSpPr/>
              <p:nvPr/>
            </p:nvSpPr>
            <p:spPr>
              <a:xfrm>
                <a:off x="5241162" y="4496097"/>
                <a:ext cx="144016" cy="144016"/>
              </a:xfrm>
              <a:prstGeom prst="ellipse">
                <a:avLst/>
              </a:prstGeom>
              <a:solidFill>
                <a:srgbClr val="AE78D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5707883" y="5234243"/>
                <a:ext cx="144016" cy="144016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5222351" y="5229354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4708766" y="4979376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4910249" y="5543732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4353987" y="4706359"/>
                <a:ext cx="144016" cy="14401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47" name="Oval 346"/>
              <p:cNvSpPr/>
              <p:nvPr/>
            </p:nvSpPr>
            <p:spPr>
              <a:xfrm>
                <a:off x="5464050" y="5906590"/>
                <a:ext cx="144016" cy="144016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cxnSp>
          <p:nvCxnSpPr>
            <p:cNvPr id="116" name="Straight Connector 115"/>
            <p:cNvCxnSpPr>
              <a:stCxn id="343" idx="6"/>
              <a:endCxn id="342" idx="2"/>
            </p:cNvCxnSpPr>
            <p:nvPr/>
          </p:nvCxnSpPr>
          <p:spPr>
            <a:xfrm>
              <a:off x="5366367" y="5301362"/>
              <a:ext cx="341516" cy="4889"/>
            </a:xfrm>
            <a:prstGeom prst="lin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cxnSp>
      </p:grpSp>
      <p:sp>
        <p:nvSpPr>
          <p:cNvPr id="124" name="Freeform 123"/>
          <p:cNvSpPr/>
          <p:nvPr/>
        </p:nvSpPr>
        <p:spPr>
          <a:xfrm>
            <a:off x="3231931" y="2617076"/>
            <a:ext cx="3342290" cy="3358055"/>
          </a:xfrm>
          <a:custGeom>
            <a:avLst/>
            <a:gdLst>
              <a:gd name="connsiteX0" fmla="*/ 47297 w 3342290"/>
              <a:gd name="connsiteY0" fmla="*/ 78827 h 3358055"/>
              <a:gd name="connsiteX1" fmla="*/ 1623848 w 3342290"/>
              <a:gd name="connsiteY1" fmla="*/ 189186 h 3358055"/>
              <a:gd name="connsiteX2" fmla="*/ 1797269 w 3342290"/>
              <a:gd name="connsiteY2" fmla="*/ 0 h 3358055"/>
              <a:gd name="connsiteX3" fmla="*/ 2096814 w 3342290"/>
              <a:gd name="connsiteY3" fmla="*/ 0 h 3358055"/>
              <a:gd name="connsiteX4" fmla="*/ 3342290 w 3342290"/>
              <a:gd name="connsiteY4" fmla="*/ 788276 h 3358055"/>
              <a:gd name="connsiteX5" fmla="*/ 3326524 w 3342290"/>
              <a:gd name="connsiteY5" fmla="*/ 3294993 h 3358055"/>
              <a:gd name="connsiteX6" fmla="*/ 299545 w 3342290"/>
              <a:gd name="connsiteY6" fmla="*/ 3358055 h 3358055"/>
              <a:gd name="connsiteX7" fmla="*/ 331076 w 3342290"/>
              <a:gd name="connsiteY7" fmla="*/ 2585545 h 3358055"/>
              <a:gd name="connsiteX8" fmla="*/ 2727435 w 3342290"/>
              <a:gd name="connsiteY8" fmla="*/ 2506717 h 3358055"/>
              <a:gd name="connsiteX9" fmla="*/ 2727435 w 3342290"/>
              <a:gd name="connsiteY9" fmla="*/ 677917 h 3358055"/>
              <a:gd name="connsiteX10" fmla="*/ 2727435 w 3342290"/>
              <a:gd name="connsiteY10" fmla="*/ 472965 h 3358055"/>
              <a:gd name="connsiteX11" fmla="*/ 677917 w 3342290"/>
              <a:gd name="connsiteY11" fmla="*/ 488731 h 3358055"/>
              <a:gd name="connsiteX12" fmla="*/ 677917 w 3342290"/>
              <a:gd name="connsiteY12" fmla="*/ 2065283 h 3358055"/>
              <a:gd name="connsiteX13" fmla="*/ 0 w 3342290"/>
              <a:gd name="connsiteY13" fmla="*/ 1119352 h 3358055"/>
              <a:gd name="connsiteX14" fmla="*/ 47297 w 3342290"/>
              <a:gd name="connsiteY14" fmla="*/ 78827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2290" h="3358055">
                <a:moveTo>
                  <a:pt x="47297" y="78827"/>
                </a:moveTo>
                <a:lnTo>
                  <a:pt x="1623848" y="189186"/>
                </a:lnTo>
                <a:lnTo>
                  <a:pt x="1797269" y="0"/>
                </a:lnTo>
                <a:lnTo>
                  <a:pt x="2096814" y="0"/>
                </a:lnTo>
                <a:lnTo>
                  <a:pt x="3342290" y="788276"/>
                </a:lnTo>
                <a:cubicBezTo>
                  <a:pt x="3337035" y="1623848"/>
                  <a:pt x="3331779" y="2459421"/>
                  <a:pt x="3326524" y="3294993"/>
                </a:cubicBezTo>
                <a:lnTo>
                  <a:pt x="299545" y="3358055"/>
                </a:lnTo>
                <a:lnTo>
                  <a:pt x="331076" y="2585545"/>
                </a:lnTo>
                <a:lnTo>
                  <a:pt x="2727435" y="2506717"/>
                </a:lnTo>
                <a:lnTo>
                  <a:pt x="2727435" y="677917"/>
                </a:lnTo>
                <a:lnTo>
                  <a:pt x="2727435" y="472965"/>
                </a:lnTo>
                <a:lnTo>
                  <a:pt x="677917" y="488731"/>
                </a:lnTo>
                <a:lnTo>
                  <a:pt x="677917" y="2065283"/>
                </a:lnTo>
                <a:lnTo>
                  <a:pt x="0" y="1119352"/>
                </a:lnTo>
                <a:lnTo>
                  <a:pt x="47297" y="788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26" name="Group 125"/>
          <p:cNvGrpSpPr/>
          <p:nvPr/>
        </p:nvGrpSpPr>
        <p:grpSpPr>
          <a:xfrm>
            <a:off x="7157702" y="3045642"/>
            <a:ext cx="1904757" cy="2115889"/>
            <a:chOff x="6936978" y="3029876"/>
            <a:chExt cx="1904757" cy="2115889"/>
          </a:xfrm>
        </p:grpSpPr>
        <p:sp>
          <p:nvSpPr>
            <p:cNvPr id="364" name="Rectangle 363"/>
            <p:cNvSpPr/>
            <p:nvPr/>
          </p:nvSpPr>
          <p:spPr>
            <a:xfrm>
              <a:off x="8541653" y="371022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7848366" y="3775564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7858060" y="3029876"/>
              <a:ext cx="2487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7607186" y="3535893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7720503" y="4367430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8269023" y="477643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CA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6936978" y="3493038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372" name="TextBox 371"/>
          <p:cNvSpPr txBox="1"/>
          <p:nvPr/>
        </p:nvSpPr>
        <p:spPr>
          <a:xfrm>
            <a:off x="380565" y="5371812"/>
            <a:ext cx="3352201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1-bend </a:t>
            </a:r>
            <a:r>
              <a:rPr lang="en-C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rthogonal </a:t>
            </a:r>
            <a:r>
              <a:rPr lang="en-C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rawing</a:t>
            </a:r>
          </a:p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boxes of size </a:t>
            </a:r>
            <a:r>
              <a:rPr lang="en-CA" sz="2000" dirty="0" smtClean="0">
                <a:solidFill>
                  <a:schemeClr val="tx1"/>
                </a:solidFill>
              </a:rPr>
              <a:t>⌈</a:t>
            </a:r>
            <a:r>
              <a:rPr lang="en-CA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sz="2000" dirty="0" smtClean="0">
                <a:solidFill>
                  <a:schemeClr val="tx1"/>
                </a:solidFill>
              </a:rPr>
              <a:t>⌉×⌈</a:t>
            </a:r>
            <a:r>
              <a:rPr lang="en-CA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sz="2000" dirty="0" smtClean="0">
                <a:solidFill>
                  <a:schemeClr val="tx1"/>
                </a:solidFill>
              </a:rPr>
              <a:t>⌉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C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Right Arrow 126"/>
          <p:cNvSpPr/>
          <p:nvPr/>
        </p:nvSpPr>
        <p:spPr>
          <a:xfrm>
            <a:off x="6453797" y="3827894"/>
            <a:ext cx="509912" cy="4779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4" name="TextBox 373"/>
          <p:cNvSpPr txBox="1"/>
          <p:nvPr/>
        </p:nvSpPr>
        <p:spPr>
          <a:xfrm>
            <a:off x="4177805" y="5371812"/>
            <a:ext cx="4310014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transformation into an 1-bend polyline drawing with 2</a:t>
            </a:r>
            <a:r>
              <a:rPr lang="en-CA" sz="2000" dirty="0" smtClean="0">
                <a:solidFill>
                  <a:schemeClr val="tx1"/>
                </a:solidFill>
              </a:rPr>
              <a:t>⌈</a:t>
            </a:r>
            <a:r>
              <a:rPr lang="en-CA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sz="2000" dirty="0" smtClean="0">
                <a:solidFill>
                  <a:schemeClr val="tx1"/>
                </a:solidFill>
              </a:rPr>
              <a:t>⌉ </a:t>
            </a:r>
            <a:r>
              <a:rPr lang="en-C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slopes</a:t>
            </a:r>
          </a:p>
          <a:p>
            <a:pPr algn="ctr"/>
            <a:r>
              <a:rPr lang="en-C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C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Keszegh</a:t>
            </a:r>
            <a:r>
              <a:rPr lang="en-C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al, 2000]</a:t>
            </a:r>
          </a:p>
        </p:txBody>
      </p:sp>
      <p:cxnSp>
        <p:nvCxnSpPr>
          <p:cNvPr id="130" name="Straight Connector 129"/>
          <p:cNvCxnSpPr/>
          <p:nvPr/>
        </p:nvCxnSpPr>
        <p:spPr>
          <a:xfrm>
            <a:off x="0" y="2844140"/>
            <a:ext cx="9144000" cy="0"/>
          </a:xfrm>
          <a:prstGeom prst="line">
            <a:avLst/>
          </a:prstGeom>
          <a:ln w="9525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4514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en-CA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179" name="Content Placeholder 2"/>
          <p:cNvSpPr>
            <a:spLocks noGrp="1"/>
          </p:cNvSpPr>
          <p:nvPr>
            <p:ph sz="quarter" idx="1"/>
          </p:nvPr>
        </p:nvSpPr>
        <p:spPr>
          <a:xfrm>
            <a:off x="555672" y="1080870"/>
            <a:ext cx="8225722" cy="5635240"/>
          </a:xfrm>
        </p:spPr>
        <p:txBody>
          <a:bodyPr>
            <a:normAutofit/>
          </a:bodyPr>
          <a:lstStyle/>
          <a:p>
            <a:pPr algn="just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2-trees have (1/3)-balanced +-contact representations, but not necessarily a (1/4-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)-balanced +-contact representation.</a:t>
            </a:r>
          </a:p>
          <a:p>
            <a:pPr algn="just"/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Plane 3-trees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have (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1/2)-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balanced +-contact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representations,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but not necessarily a (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1/3)-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balanced +-contact representation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CA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Strengthens the result that </a:t>
            </a:r>
            <a:r>
              <a:rPr lang="en-C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2-trees </a:t>
            </a:r>
            <a:r>
              <a:rPr lang="en-CA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 ∆ = 4, have </a:t>
            </a:r>
            <a:r>
              <a:rPr lang="en-C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1-bend orthogonal (equivalent to (1/4)-balanced +-contact) [</a:t>
            </a:r>
            <a:r>
              <a:rPr lang="en-CA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Tayu</a:t>
            </a:r>
            <a:r>
              <a:rPr lang="en-CA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 al., 2009].</a:t>
            </a:r>
          </a:p>
          <a:p>
            <a:pPr lvl="1" algn="just">
              <a:buFont typeface="Wingdings" pitchFamily="2" charset="2"/>
              <a:buChar char="§"/>
            </a:pPr>
            <a:endParaRPr lang="en-CA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Implies 1-bend polyline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drawings of 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2-trees </a:t>
            </a:r>
            <a:r>
              <a:rPr lang="en-CA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000" dirty="0" smtClean="0">
                <a:solidFill>
                  <a:srgbClr val="FF0000"/>
                </a:solidFill>
              </a:rPr>
              <a:t>⌈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∆/3</a:t>
            </a:r>
            <a:r>
              <a:rPr lang="en-CA" sz="2000" dirty="0" smtClean="0">
                <a:solidFill>
                  <a:srgbClr val="FF0000"/>
                </a:solidFill>
              </a:rPr>
              <a:t>⌉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-slopes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and for 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plane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3-trees with </a:t>
            </a:r>
            <a:r>
              <a:rPr lang="en-CA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000" dirty="0">
                <a:solidFill>
                  <a:srgbClr val="FF0000"/>
                </a:solidFill>
              </a:rPr>
              <a:t>⌈</a:t>
            </a:r>
            <a:r>
              <a:rPr lang="en-CA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CA" sz="2000" dirty="0" smtClean="0">
                <a:solidFill>
                  <a:srgbClr val="FF0000"/>
                </a:solidFill>
              </a:rPr>
              <a:t>⌉ 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slopes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, which is significantly </a:t>
            </a:r>
            <a:r>
              <a:rPr lang="en-CA" sz="2000" dirty="0">
                <a:latin typeface="Times New Roman" pitchFamily="18" charset="0"/>
                <a:cs typeface="Times New Roman" pitchFamily="18" charset="0"/>
              </a:rPr>
              <a:t>smaller than the upper bound of </a:t>
            </a:r>
            <a:r>
              <a:rPr lang="en-CA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2∆ for general planar graphs [</a:t>
            </a:r>
            <a:r>
              <a:rPr lang="en-CA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Keszegh</a:t>
            </a:r>
            <a:r>
              <a:rPr lang="en-CA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et al. 2010].</a:t>
            </a:r>
          </a:p>
          <a:p>
            <a:pPr lvl="1" algn="just">
              <a:buFont typeface="Wingdings" pitchFamily="2" charset="2"/>
              <a:buChar char="§"/>
            </a:pPr>
            <a:endParaRPr lang="en-CA" sz="1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It is interesting that with 1-bend per edge, we use roughly 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2∆</a:t>
            </a:r>
            <a:r>
              <a:rPr lang="en-CA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C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slopes for 2-trees</a:t>
            </a:r>
            <a:r>
              <a:rPr lang="en-CA" sz="2000" dirty="0" smtClean="0">
                <a:latin typeface="Times New Roman" pitchFamily="18" charset="0"/>
                <a:cs typeface="Times New Roman" pitchFamily="18" charset="0"/>
              </a:rPr>
              <a:t>, where the </a:t>
            </a:r>
            <a:r>
              <a:rPr lang="en-CA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planar slope number of 2-trees is in [∆-3, 2∆] [</a:t>
            </a:r>
            <a:r>
              <a:rPr lang="en-CA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Lenhart</a:t>
            </a:r>
            <a:r>
              <a:rPr lang="en-CA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et al., 2013].</a:t>
            </a:r>
          </a:p>
          <a:p>
            <a:pPr algn="just"/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xmlns="" val="21427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46"/>
          <p:cNvSpPr/>
          <p:nvPr/>
        </p:nvSpPr>
        <p:spPr>
          <a:xfrm>
            <a:off x="6392702" y="4966216"/>
            <a:ext cx="1151743" cy="275564"/>
          </a:xfrm>
          <a:custGeom>
            <a:avLst/>
            <a:gdLst>
              <a:gd name="connsiteX0" fmla="*/ 51641 w 1151743"/>
              <a:gd name="connsiteY0" fmla="*/ 228613 h 275564"/>
              <a:gd name="connsiteX1" fmla="*/ 595927 w 1151743"/>
              <a:gd name="connsiteY1" fmla="*/ 13 h 275564"/>
              <a:gd name="connsiteX2" fmla="*/ 1151098 w 1151743"/>
              <a:gd name="connsiteY2" fmla="*/ 239498 h 275564"/>
              <a:gd name="connsiteX3" fmla="*/ 693898 w 1151743"/>
              <a:gd name="connsiteY3" fmla="*/ 185070 h 275564"/>
              <a:gd name="connsiteX4" fmla="*/ 95184 w 1151743"/>
              <a:gd name="connsiteY4" fmla="*/ 272156 h 275564"/>
              <a:gd name="connsiteX5" fmla="*/ 51641 w 1151743"/>
              <a:gd name="connsiteY5" fmla="*/ 228613 h 27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743" h="275564">
                <a:moveTo>
                  <a:pt x="51641" y="228613"/>
                </a:moveTo>
                <a:cubicBezTo>
                  <a:pt x="135098" y="183256"/>
                  <a:pt x="412684" y="-1801"/>
                  <a:pt x="595927" y="13"/>
                </a:cubicBezTo>
                <a:cubicBezTo>
                  <a:pt x="779170" y="1827"/>
                  <a:pt x="1134770" y="208655"/>
                  <a:pt x="1151098" y="239498"/>
                </a:cubicBezTo>
                <a:cubicBezTo>
                  <a:pt x="1167427" y="270341"/>
                  <a:pt x="869884" y="179627"/>
                  <a:pt x="693898" y="185070"/>
                </a:cubicBezTo>
                <a:cubicBezTo>
                  <a:pt x="517912" y="190513"/>
                  <a:pt x="202227" y="263085"/>
                  <a:pt x="95184" y="272156"/>
                </a:cubicBezTo>
                <a:cubicBezTo>
                  <a:pt x="-11859" y="281227"/>
                  <a:pt x="-31816" y="273970"/>
                  <a:pt x="51641" y="228613"/>
                </a:cubicBezTo>
                <a:close/>
              </a:path>
            </a:pathLst>
          </a:custGeom>
          <a:pattFill prst="ltVert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Freeform 61"/>
          <p:cNvSpPr/>
          <p:nvPr/>
        </p:nvSpPr>
        <p:spPr>
          <a:xfrm flipH="1" flipV="1">
            <a:off x="6425356" y="5249248"/>
            <a:ext cx="1151743" cy="275564"/>
          </a:xfrm>
          <a:custGeom>
            <a:avLst/>
            <a:gdLst>
              <a:gd name="connsiteX0" fmla="*/ 51641 w 1151743"/>
              <a:gd name="connsiteY0" fmla="*/ 228613 h 275564"/>
              <a:gd name="connsiteX1" fmla="*/ 595927 w 1151743"/>
              <a:gd name="connsiteY1" fmla="*/ 13 h 275564"/>
              <a:gd name="connsiteX2" fmla="*/ 1151098 w 1151743"/>
              <a:gd name="connsiteY2" fmla="*/ 239498 h 275564"/>
              <a:gd name="connsiteX3" fmla="*/ 693898 w 1151743"/>
              <a:gd name="connsiteY3" fmla="*/ 185070 h 275564"/>
              <a:gd name="connsiteX4" fmla="*/ 95184 w 1151743"/>
              <a:gd name="connsiteY4" fmla="*/ 272156 h 275564"/>
              <a:gd name="connsiteX5" fmla="*/ 51641 w 1151743"/>
              <a:gd name="connsiteY5" fmla="*/ 228613 h 27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1743" h="275564">
                <a:moveTo>
                  <a:pt x="51641" y="228613"/>
                </a:moveTo>
                <a:cubicBezTo>
                  <a:pt x="135098" y="183256"/>
                  <a:pt x="412684" y="-1801"/>
                  <a:pt x="595927" y="13"/>
                </a:cubicBezTo>
                <a:cubicBezTo>
                  <a:pt x="779170" y="1827"/>
                  <a:pt x="1134770" y="208655"/>
                  <a:pt x="1151098" y="239498"/>
                </a:cubicBezTo>
                <a:cubicBezTo>
                  <a:pt x="1167427" y="270341"/>
                  <a:pt x="869884" y="179627"/>
                  <a:pt x="693898" y="185070"/>
                </a:cubicBezTo>
                <a:cubicBezTo>
                  <a:pt x="517912" y="190513"/>
                  <a:pt x="202227" y="263085"/>
                  <a:pt x="95184" y="272156"/>
                </a:cubicBezTo>
                <a:cubicBezTo>
                  <a:pt x="-11859" y="281227"/>
                  <a:pt x="-31816" y="273970"/>
                  <a:pt x="51641" y="228613"/>
                </a:cubicBezTo>
                <a:close/>
              </a:path>
            </a:pathLst>
          </a:custGeom>
          <a:pattFill prst="pct1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Freeform 38"/>
          <p:cNvSpPr/>
          <p:nvPr/>
        </p:nvSpPr>
        <p:spPr>
          <a:xfrm>
            <a:off x="7024815" y="3331640"/>
            <a:ext cx="1008613" cy="309172"/>
          </a:xfrm>
          <a:custGeom>
            <a:avLst/>
            <a:gdLst>
              <a:gd name="connsiteX0" fmla="*/ 59515 w 1008613"/>
              <a:gd name="connsiteY0" fmla="*/ 95362 h 309172"/>
              <a:gd name="connsiteX1" fmla="*/ 478615 w 1008613"/>
              <a:gd name="connsiteY1" fmla="*/ 112 h 309172"/>
              <a:gd name="connsiteX2" fmla="*/ 1002490 w 1008613"/>
              <a:gd name="connsiteY2" fmla="*/ 114412 h 309172"/>
              <a:gd name="connsiteX3" fmla="*/ 735790 w 1008613"/>
              <a:gd name="connsiteY3" fmla="*/ 295387 h 309172"/>
              <a:gd name="connsiteX4" fmla="*/ 297640 w 1008613"/>
              <a:gd name="connsiteY4" fmla="*/ 285862 h 309172"/>
              <a:gd name="connsiteX5" fmla="*/ 30940 w 1008613"/>
              <a:gd name="connsiteY5" fmla="*/ 200137 h 309172"/>
              <a:gd name="connsiteX6" fmla="*/ 59515 w 1008613"/>
              <a:gd name="connsiteY6" fmla="*/ 95362 h 30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13" h="309172">
                <a:moveTo>
                  <a:pt x="59515" y="95362"/>
                </a:moveTo>
                <a:cubicBezTo>
                  <a:pt x="134128" y="62024"/>
                  <a:pt x="321453" y="-3063"/>
                  <a:pt x="478615" y="112"/>
                </a:cubicBezTo>
                <a:cubicBezTo>
                  <a:pt x="635777" y="3287"/>
                  <a:pt x="959628" y="65199"/>
                  <a:pt x="1002490" y="114412"/>
                </a:cubicBezTo>
                <a:cubicBezTo>
                  <a:pt x="1045353" y="163625"/>
                  <a:pt x="853265" y="266812"/>
                  <a:pt x="735790" y="295387"/>
                </a:cubicBezTo>
                <a:cubicBezTo>
                  <a:pt x="618315" y="323962"/>
                  <a:pt x="415115" y="301737"/>
                  <a:pt x="297640" y="285862"/>
                </a:cubicBezTo>
                <a:cubicBezTo>
                  <a:pt x="180165" y="269987"/>
                  <a:pt x="75390" y="225537"/>
                  <a:pt x="30940" y="200137"/>
                </a:cubicBezTo>
                <a:cubicBezTo>
                  <a:pt x="-13510" y="174737"/>
                  <a:pt x="-15098" y="128700"/>
                  <a:pt x="59515" y="95362"/>
                </a:cubicBezTo>
                <a:close/>
              </a:path>
            </a:pathLst>
          </a:custGeom>
          <a:pattFill prst="pct1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C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2-Trees</a:t>
            </a:r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Graph Drawing, Bordeaux. 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233384-5CC2-4C65-990A-4DCA72ABB18B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23-25, 2013</a:t>
            </a:r>
            <a:endParaRPr lang="en-CA" dirty="0"/>
          </a:p>
        </p:txBody>
      </p:sp>
      <p:sp>
        <p:nvSpPr>
          <p:cNvPr id="8" name="Oval 7"/>
          <p:cNvSpPr/>
          <p:nvPr/>
        </p:nvSpPr>
        <p:spPr>
          <a:xfrm>
            <a:off x="3646148" y="2262277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4635607" y="2262277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" name="Straight Connector 4"/>
          <p:cNvCxnSpPr>
            <a:stCxn id="8" idx="6"/>
            <a:endCxn id="9" idx="2"/>
          </p:cNvCxnSpPr>
          <p:nvPr/>
        </p:nvCxnSpPr>
        <p:spPr>
          <a:xfrm>
            <a:off x="3790164" y="2334285"/>
            <a:ext cx="84544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08659" y="1359684"/>
            <a:ext cx="8180702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2-tree (series-parallel graph)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≥ 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vertices is constructed as follows.</a:t>
            </a:r>
            <a:endParaRPr lang="en-C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6761" y="2134230"/>
            <a:ext cx="1544013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Base Case:</a:t>
            </a:r>
            <a:endParaRPr lang="en-C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6760" y="3265416"/>
            <a:ext cx="258224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Series combination 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6761" y="4947344"/>
            <a:ext cx="258224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Parallel combination:</a:t>
            </a:r>
            <a:endParaRPr lang="en-C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4986" y="302297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25" name="Rectangle 24"/>
          <p:cNvSpPr/>
          <p:nvPr/>
        </p:nvSpPr>
        <p:spPr>
          <a:xfrm>
            <a:off x="5244036" y="349922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10" name="Right Brace 9"/>
          <p:cNvSpPr/>
          <p:nvPr/>
        </p:nvSpPr>
        <p:spPr>
          <a:xfrm>
            <a:off x="5594634" y="3008271"/>
            <a:ext cx="155448" cy="91440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40281" y="479483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34" name="Rectangle 33"/>
          <p:cNvSpPr/>
          <p:nvPr/>
        </p:nvSpPr>
        <p:spPr>
          <a:xfrm>
            <a:off x="5259331" y="527108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35" name="Right Brace 34"/>
          <p:cNvSpPr/>
          <p:nvPr/>
        </p:nvSpPr>
        <p:spPr>
          <a:xfrm>
            <a:off x="5609929" y="4780139"/>
            <a:ext cx="155448" cy="91440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lt1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6020061" y="3310885"/>
            <a:ext cx="1008613" cy="309172"/>
          </a:xfrm>
          <a:custGeom>
            <a:avLst/>
            <a:gdLst>
              <a:gd name="connsiteX0" fmla="*/ 59515 w 1008613"/>
              <a:gd name="connsiteY0" fmla="*/ 95362 h 309172"/>
              <a:gd name="connsiteX1" fmla="*/ 478615 w 1008613"/>
              <a:gd name="connsiteY1" fmla="*/ 112 h 309172"/>
              <a:gd name="connsiteX2" fmla="*/ 1002490 w 1008613"/>
              <a:gd name="connsiteY2" fmla="*/ 114412 h 309172"/>
              <a:gd name="connsiteX3" fmla="*/ 735790 w 1008613"/>
              <a:gd name="connsiteY3" fmla="*/ 295387 h 309172"/>
              <a:gd name="connsiteX4" fmla="*/ 297640 w 1008613"/>
              <a:gd name="connsiteY4" fmla="*/ 285862 h 309172"/>
              <a:gd name="connsiteX5" fmla="*/ 30940 w 1008613"/>
              <a:gd name="connsiteY5" fmla="*/ 200137 h 309172"/>
              <a:gd name="connsiteX6" fmla="*/ 59515 w 1008613"/>
              <a:gd name="connsiteY6" fmla="*/ 95362 h 30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13" h="309172">
                <a:moveTo>
                  <a:pt x="59515" y="95362"/>
                </a:moveTo>
                <a:cubicBezTo>
                  <a:pt x="134128" y="62024"/>
                  <a:pt x="321453" y="-3063"/>
                  <a:pt x="478615" y="112"/>
                </a:cubicBezTo>
                <a:cubicBezTo>
                  <a:pt x="635777" y="3287"/>
                  <a:pt x="959628" y="65199"/>
                  <a:pt x="1002490" y="114412"/>
                </a:cubicBezTo>
                <a:cubicBezTo>
                  <a:pt x="1045353" y="163625"/>
                  <a:pt x="853265" y="266812"/>
                  <a:pt x="735790" y="295387"/>
                </a:cubicBezTo>
                <a:cubicBezTo>
                  <a:pt x="618315" y="323962"/>
                  <a:pt x="415115" y="301737"/>
                  <a:pt x="297640" y="285862"/>
                </a:cubicBezTo>
                <a:cubicBezTo>
                  <a:pt x="180165" y="269987"/>
                  <a:pt x="75390" y="225537"/>
                  <a:pt x="30940" y="200137"/>
                </a:cubicBezTo>
                <a:cubicBezTo>
                  <a:pt x="-13510" y="174737"/>
                  <a:pt x="-15098" y="128700"/>
                  <a:pt x="59515" y="95362"/>
                </a:cubicBezTo>
                <a:close/>
              </a:path>
            </a:pathLst>
          </a:custGeom>
          <a:pattFill prst="ltVert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/>
          <p:cNvSpPr/>
          <p:nvPr/>
        </p:nvSpPr>
        <p:spPr>
          <a:xfrm>
            <a:off x="5963348" y="3401574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Oval 37"/>
          <p:cNvSpPr/>
          <p:nvPr/>
        </p:nvSpPr>
        <p:spPr>
          <a:xfrm>
            <a:off x="6952807" y="3401574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Oval 40"/>
          <p:cNvSpPr/>
          <p:nvPr/>
        </p:nvSpPr>
        <p:spPr>
          <a:xfrm>
            <a:off x="7942266" y="3410921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6" name="Group 45"/>
          <p:cNvGrpSpPr/>
          <p:nvPr/>
        </p:nvGrpSpPr>
        <p:grpSpPr>
          <a:xfrm>
            <a:off x="3928438" y="2813449"/>
            <a:ext cx="1429010" cy="1248488"/>
            <a:chOff x="3928438" y="2482363"/>
            <a:chExt cx="1429010" cy="1248488"/>
          </a:xfrm>
        </p:grpSpPr>
        <p:sp>
          <p:nvSpPr>
            <p:cNvPr id="24" name="Freeform 23"/>
            <p:cNvSpPr/>
            <p:nvPr/>
          </p:nvSpPr>
          <p:spPr>
            <a:xfrm>
              <a:off x="4146595" y="3230445"/>
              <a:ext cx="1008613" cy="309172"/>
            </a:xfrm>
            <a:custGeom>
              <a:avLst/>
              <a:gdLst>
                <a:gd name="connsiteX0" fmla="*/ 59515 w 1008613"/>
                <a:gd name="connsiteY0" fmla="*/ 95362 h 309172"/>
                <a:gd name="connsiteX1" fmla="*/ 478615 w 1008613"/>
                <a:gd name="connsiteY1" fmla="*/ 112 h 309172"/>
                <a:gd name="connsiteX2" fmla="*/ 1002490 w 1008613"/>
                <a:gd name="connsiteY2" fmla="*/ 114412 h 309172"/>
                <a:gd name="connsiteX3" fmla="*/ 735790 w 1008613"/>
                <a:gd name="connsiteY3" fmla="*/ 295387 h 309172"/>
                <a:gd name="connsiteX4" fmla="*/ 297640 w 1008613"/>
                <a:gd name="connsiteY4" fmla="*/ 285862 h 309172"/>
                <a:gd name="connsiteX5" fmla="*/ 30940 w 1008613"/>
                <a:gd name="connsiteY5" fmla="*/ 200137 h 309172"/>
                <a:gd name="connsiteX6" fmla="*/ 59515 w 1008613"/>
                <a:gd name="connsiteY6" fmla="*/ 95362 h 30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13" h="309172">
                  <a:moveTo>
                    <a:pt x="59515" y="95362"/>
                  </a:moveTo>
                  <a:cubicBezTo>
                    <a:pt x="134128" y="62024"/>
                    <a:pt x="321453" y="-3063"/>
                    <a:pt x="478615" y="112"/>
                  </a:cubicBezTo>
                  <a:cubicBezTo>
                    <a:pt x="635777" y="3287"/>
                    <a:pt x="959628" y="65199"/>
                    <a:pt x="1002490" y="114412"/>
                  </a:cubicBezTo>
                  <a:cubicBezTo>
                    <a:pt x="1045353" y="163625"/>
                    <a:pt x="853265" y="266812"/>
                    <a:pt x="735790" y="295387"/>
                  </a:cubicBezTo>
                  <a:cubicBezTo>
                    <a:pt x="618315" y="323962"/>
                    <a:pt x="415115" y="301737"/>
                    <a:pt x="297640" y="285862"/>
                  </a:cubicBezTo>
                  <a:cubicBezTo>
                    <a:pt x="180165" y="269987"/>
                    <a:pt x="75390" y="225537"/>
                    <a:pt x="30940" y="200137"/>
                  </a:cubicBezTo>
                  <a:cubicBezTo>
                    <a:pt x="-13510" y="174737"/>
                    <a:pt x="-15098" y="128700"/>
                    <a:pt x="59515" y="95362"/>
                  </a:cubicBezTo>
                  <a:close/>
                </a:path>
              </a:pathLst>
            </a:custGeom>
            <a:pattFill prst="pct10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Freeform 5"/>
            <p:cNvSpPr/>
            <p:nvPr/>
          </p:nvSpPr>
          <p:spPr>
            <a:xfrm>
              <a:off x="4131300" y="2742964"/>
              <a:ext cx="1008613" cy="309172"/>
            </a:xfrm>
            <a:custGeom>
              <a:avLst/>
              <a:gdLst>
                <a:gd name="connsiteX0" fmla="*/ 59515 w 1008613"/>
                <a:gd name="connsiteY0" fmla="*/ 95362 h 309172"/>
                <a:gd name="connsiteX1" fmla="*/ 478615 w 1008613"/>
                <a:gd name="connsiteY1" fmla="*/ 112 h 309172"/>
                <a:gd name="connsiteX2" fmla="*/ 1002490 w 1008613"/>
                <a:gd name="connsiteY2" fmla="*/ 114412 h 309172"/>
                <a:gd name="connsiteX3" fmla="*/ 735790 w 1008613"/>
                <a:gd name="connsiteY3" fmla="*/ 295387 h 309172"/>
                <a:gd name="connsiteX4" fmla="*/ 297640 w 1008613"/>
                <a:gd name="connsiteY4" fmla="*/ 285862 h 309172"/>
                <a:gd name="connsiteX5" fmla="*/ 30940 w 1008613"/>
                <a:gd name="connsiteY5" fmla="*/ 200137 h 309172"/>
                <a:gd name="connsiteX6" fmla="*/ 59515 w 1008613"/>
                <a:gd name="connsiteY6" fmla="*/ 95362 h 30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13" h="309172">
                  <a:moveTo>
                    <a:pt x="59515" y="95362"/>
                  </a:moveTo>
                  <a:cubicBezTo>
                    <a:pt x="134128" y="62024"/>
                    <a:pt x="321453" y="-3063"/>
                    <a:pt x="478615" y="112"/>
                  </a:cubicBezTo>
                  <a:cubicBezTo>
                    <a:pt x="635777" y="3287"/>
                    <a:pt x="959628" y="65199"/>
                    <a:pt x="1002490" y="114412"/>
                  </a:cubicBezTo>
                  <a:cubicBezTo>
                    <a:pt x="1045353" y="163625"/>
                    <a:pt x="853265" y="266812"/>
                    <a:pt x="735790" y="295387"/>
                  </a:cubicBezTo>
                  <a:cubicBezTo>
                    <a:pt x="618315" y="323962"/>
                    <a:pt x="415115" y="301737"/>
                    <a:pt x="297640" y="285862"/>
                  </a:cubicBezTo>
                  <a:cubicBezTo>
                    <a:pt x="180165" y="269987"/>
                    <a:pt x="75390" y="225537"/>
                    <a:pt x="30940" y="200137"/>
                  </a:cubicBezTo>
                  <a:cubicBezTo>
                    <a:pt x="-13510" y="174737"/>
                    <a:pt x="-15098" y="128700"/>
                    <a:pt x="59515" y="95362"/>
                  </a:cubicBezTo>
                  <a:close/>
                </a:path>
              </a:pathLst>
            </a:custGeom>
            <a:pattFill prst="ltVert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" name="Oval 17"/>
            <p:cNvSpPr/>
            <p:nvPr/>
          </p:nvSpPr>
          <p:spPr>
            <a:xfrm>
              <a:off x="4074587" y="2833653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Oval 18"/>
            <p:cNvSpPr/>
            <p:nvPr/>
          </p:nvSpPr>
          <p:spPr>
            <a:xfrm>
              <a:off x="5064046" y="2833653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Oval 20"/>
            <p:cNvSpPr/>
            <p:nvPr/>
          </p:nvSpPr>
          <p:spPr>
            <a:xfrm>
              <a:off x="4074587" y="3309726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Oval 21"/>
            <p:cNvSpPr/>
            <p:nvPr/>
          </p:nvSpPr>
          <p:spPr>
            <a:xfrm>
              <a:off x="5064046" y="3309726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28438" y="2482363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031718" y="2521339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959433" y="3309726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006070" y="3361519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936091" y="4571394"/>
            <a:ext cx="1429010" cy="1248488"/>
            <a:chOff x="3928438" y="2482363"/>
            <a:chExt cx="1429010" cy="1248488"/>
          </a:xfrm>
        </p:grpSpPr>
        <p:sp>
          <p:nvSpPr>
            <p:cNvPr id="49" name="Freeform 48"/>
            <p:cNvSpPr/>
            <p:nvPr/>
          </p:nvSpPr>
          <p:spPr>
            <a:xfrm>
              <a:off x="4146595" y="3230445"/>
              <a:ext cx="1008613" cy="309172"/>
            </a:xfrm>
            <a:custGeom>
              <a:avLst/>
              <a:gdLst>
                <a:gd name="connsiteX0" fmla="*/ 59515 w 1008613"/>
                <a:gd name="connsiteY0" fmla="*/ 95362 h 309172"/>
                <a:gd name="connsiteX1" fmla="*/ 478615 w 1008613"/>
                <a:gd name="connsiteY1" fmla="*/ 112 h 309172"/>
                <a:gd name="connsiteX2" fmla="*/ 1002490 w 1008613"/>
                <a:gd name="connsiteY2" fmla="*/ 114412 h 309172"/>
                <a:gd name="connsiteX3" fmla="*/ 735790 w 1008613"/>
                <a:gd name="connsiteY3" fmla="*/ 295387 h 309172"/>
                <a:gd name="connsiteX4" fmla="*/ 297640 w 1008613"/>
                <a:gd name="connsiteY4" fmla="*/ 285862 h 309172"/>
                <a:gd name="connsiteX5" fmla="*/ 30940 w 1008613"/>
                <a:gd name="connsiteY5" fmla="*/ 200137 h 309172"/>
                <a:gd name="connsiteX6" fmla="*/ 59515 w 1008613"/>
                <a:gd name="connsiteY6" fmla="*/ 95362 h 30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13" h="309172">
                  <a:moveTo>
                    <a:pt x="59515" y="95362"/>
                  </a:moveTo>
                  <a:cubicBezTo>
                    <a:pt x="134128" y="62024"/>
                    <a:pt x="321453" y="-3063"/>
                    <a:pt x="478615" y="112"/>
                  </a:cubicBezTo>
                  <a:cubicBezTo>
                    <a:pt x="635777" y="3287"/>
                    <a:pt x="959628" y="65199"/>
                    <a:pt x="1002490" y="114412"/>
                  </a:cubicBezTo>
                  <a:cubicBezTo>
                    <a:pt x="1045353" y="163625"/>
                    <a:pt x="853265" y="266812"/>
                    <a:pt x="735790" y="295387"/>
                  </a:cubicBezTo>
                  <a:cubicBezTo>
                    <a:pt x="618315" y="323962"/>
                    <a:pt x="415115" y="301737"/>
                    <a:pt x="297640" y="285862"/>
                  </a:cubicBezTo>
                  <a:cubicBezTo>
                    <a:pt x="180165" y="269987"/>
                    <a:pt x="75390" y="225537"/>
                    <a:pt x="30940" y="200137"/>
                  </a:cubicBezTo>
                  <a:cubicBezTo>
                    <a:pt x="-13510" y="174737"/>
                    <a:pt x="-15098" y="128700"/>
                    <a:pt x="59515" y="95362"/>
                  </a:cubicBezTo>
                  <a:close/>
                </a:path>
              </a:pathLst>
            </a:custGeom>
            <a:pattFill prst="pct10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4131300" y="2742964"/>
              <a:ext cx="1008613" cy="309172"/>
            </a:xfrm>
            <a:custGeom>
              <a:avLst/>
              <a:gdLst>
                <a:gd name="connsiteX0" fmla="*/ 59515 w 1008613"/>
                <a:gd name="connsiteY0" fmla="*/ 95362 h 309172"/>
                <a:gd name="connsiteX1" fmla="*/ 478615 w 1008613"/>
                <a:gd name="connsiteY1" fmla="*/ 112 h 309172"/>
                <a:gd name="connsiteX2" fmla="*/ 1002490 w 1008613"/>
                <a:gd name="connsiteY2" fmla="*/ 114412 h 309172"/>
                <a:gd name="connsiteX3" fmla="*/ 735790 w 1008613"/>
                <a:gd name="connsiteY3" fmla="*/ 295387 h 309172"/>
                <a:gd name="connsiteX4" fmla="*/ 297640 w 1008613"/>
                <a:gd name="connsiteY4" fmla="*/ 285862 h 309172"/>
                <a:gd name="connsiteX5" fmla="*/ 30940 w 1008613"/>
                <a:gd name="connsiteY5" fmla="*/ 200137 h 309172"/>
                <a:gd name="connsiteX6" fmla="*/ 59515 w 1008613"/>
                <a:gd name="connsiteY6" fmla="*/ 95362 h 309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13" h="309172">
                  <a:moveTo>
                    <a:pt x="59515" y="95362"/>
                  </a:moveTo>
                  <a:cubicBezTo>
                    <a:pt x="134128" y="62024"/>
                    <a:pt x="321453" y="-3063"/>
                    <a:pt x="478615" y="112"/>
                  </a:cubicBezTo>
                  <a:cubicBezTo>
                    <a:pt x="635777" y="3287"/>
                    <a:pt x="959628" y="65199"/>
                    <a:pt x="1002490" y="114412"/>
                  </a:cubicBezTo>
                  <a:cubicBezTo>
                    <a:pt x="1045353" y="163625"/>
                    <a:pt x="853265" y="266812"/>
                    <a:pt x="735790" y="295387"/>
                  </a:cubicBezTo>
                  <a:cubicBezTo>
                    <a:pt x="618315" y="323962"/>
                    <a:pt x="415115" y="301737"/>
                    <a:pt x="297640" y="285862"/>
                  </a:cubicBezTo>
                  <a:cubicBezTo>
                    <a:pt x="180165" y="269987"/>
                    <a:pt x="75390" y="225537"/>
                    <a:pt x="30940" y="200137"/>
                  </a:cubicBezTo>
                  <a:cubicBezTo>
                    <a:pt x="-13510" y="174737"/>
                    <a:pt x="-15098" y="128700"/>
                    <a:pt x="59515" y="95362"/>
                  </a:cubicBezTo>
                  <a:close/>
                </a:path>
              </a:pathLst>
            </a:custGeom>
            <a:pattFill prst="ltVert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Oval 50"/>
            <p:cNvSpPr/>
            <p:nvPr/>
          </p:nvSpPr>
          <p:spPr>
            <a:xfrm>
              <a:off x="4074587" y="2833653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Oval 51"/>
            <p:cNvSpPr/>
            <p:nvPr/>
          </p:nvSpPr>
          <p:spPr>
            <a:xfrm>
              <a:off x="5064046" y="2833653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" name="Oval 52"/>
            <p:cNvSpPr/>
            <p:nvPr/>
          </p:nvSpPr>
          <p:spPr>
            <a:xfrm>
              <a:off x="4074587" y="3309726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Oval 53"/>
            <p:cNvSpPr/>
            <p:nvPr/>
          </p:nvSpPr>
          <p:spPr>
            <a:xfrm>
              <a:off x="5064046" y="3309726"/>
              <a:ext cx="144016" cy="144016"/>
            </a:xfrm>
            <a:prstGeom prst="ellipse">
              <a:avLst/>
            </a:prstGeom>
            <a:solidFill>
              <a:srgbClr val="AE78D6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928438" y="2482363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031718" y="2521339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CA" baseline="-250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959433" y="3309726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006070" y="3361519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CA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CA" baseline="-25000" dirty="0"/>
            </a:p>
          </p:txBody>
        </p:sp>
      </p:grpSp>
      <p:sp>
        <p:nvSpPr>
          <p:cNvPr id="59" name="Oval 58"/>
          <p:cNvSpPr/>
          <p:nvPr/>
        </p:nvSpPr>
        <p:spPr>
          <a:xfrm>
            <a:off x="7457113" y="5163469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Oval 59"/>
          <p:cNvSpPr/>
          <p:nvPr/>
        </p:nvSpPr>
        <p:spPr>
          <a:xfrm>
            <a:off x="6385021" y="5163469"/>
            <a:ext cx="144016" cy="144016"/>
          </a:xfrm>
          <a:prstGeom prst="ellipse">
            <a:avLst/>
          </a:prstGeom>
          <a:solidFill>
            <a:srgbClr val="AE78D6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Rectangle 62"/>
          <p:cNvSpPr/>
          <p:nvPr/>
        </p:nvSpPr>
        <p:spPr>
          <a:xfrm>
            <a:off x="5844372" y="299811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CA" baseline="-25000" dirty="0"/>
          </a:p>
        </p:txBody>
      </p:sp>
      <p:sp>
        <p:nvSpPr>
          <p:cNvPr id="64" name="Rectangle 63"/>
          <p:cNvSpPr/>
          <p:nvPr/>
        </p:nvSpPr>
        <p:spPr>
          <a:xfrm>
            <a:off x="5884750" y="4745140"/>
            <a:ext cx="73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65" name="Rectangle 64"/>
          <p:cNvSpPr/>
          <p:nvPr/>
        </p:nvSpPr>
        <p:spPr>
          <a:xfrm>
            <a:off x="7827022" y="296896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66" name="Rectangle 65"/>
          <p:cNvSpPr/>
          <p:nvPr/>
        </p:nvSpPr>
        <p:spPr>
          <a:xfrm>
            <a:off x="7463805" y="4789096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67" name="Rectangle 66"/>
          <p:cNvSpPr/>
          <p:nvPr/>
        </p:nvSpPr>
        <p:spPr>
          <a:xfrm>
            <a:off x="6602928" y="2980073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= s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CA" baseline="-25000" dirty="0"/>
          </a:p>
        </p:txBody>
      </p:sp>
      <p:sp>
        <p:nvSpPr>
          <p:cNvPr id="61" name="Rectangle 60"/>
          <p:cNvSpPr/>
          <p:nvPr/>
        </p:nvSpPr>
        <p:spPr>
          <a:xfrm>
            <a:off x="6659170" y="4078323"/>
            <a:ext cx="671979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poles</a:t>
            </a:r>
            <a:endParaRPr lang="en-CA" baseline="-25000" dirty="0"/>
          </a:p>
        </p:txBody>
      </p:sp>
      <p:cxnSp>
        <p:nvCxnSpPr>
          <p:cNvPr id="4" name="Straight Arrow Connector 3"/>
          <p:cNvCxnSpPr>
            <a:stCxn id="61" idx="1"/>
          </p:cNvCxnSpPr>
          <p:nvPr/>
        </p:nvCxnSpPr>
        <p:spPr>
          <a:xfrm flipH="1" flipV="1">
            <a:off x="6195751" y="3665527"/>
            <a:ext cx="463419" cy="59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1" idx="3"/>
          </p:cNvCxnSpPr>
          <p:nvPr/>
        </p:nvCxnSpPr>
        <p:spPr>
          <a:xfrm flipV="1">
            <a:off x="7331149" y="3665527"/>
            <a:ext cx="611117" cy="59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6688825" y="5866058"/>
            <a:ext cx="671979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poles</a:t>
            </a:r>
            <a:endParaRPr lang="en-CA" baseline="-25000" dirty="0"/>
          </a:p>
        </p:txBody>
      </p:sp>
      <p:cxnSp>
        <p:nvCxnSpPr>
          <p:cNvPr id="70" name="Straight Arrow Connector 69"/>
          <p:cNvCxnSpPr>
            <a:stCxn id="69" idx="1"/>
          </p:cNvCxnSpPr>
          <p:nvPr/>
        </p:nvCxnSpPr>
        <p:spPr>
          <a:xfrm flipH="1" flipV="1">
            <a:off x="6524367" y="5474062"/>
            <a:ext cx="164458" cy="576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9" idx="3"/>
          </p:cNvCxnSpPr>
          <p:nvPr/>
        </p:nvCxnSpPr>
        <p:spPr>
          <a:xfrm flipV="1">
            <a:off x="7360804" y="5450550"/>
            <a:ext cx="216295" cy="6001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3039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edian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3721</TotalTime>
  <Words>2811</Words>
  <Application>Microsoft Office PowerPoint</Application>
  <PresentationFormat>On-screen Show (4:3)</PresentationFormat>
  <Paragraphs>739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Median</vt:lpstr>
      <vt:lpstr>1_Median</vt:lpstr>
      <vt:lpstr>On Balanced +-Contact Representations</vt:lpstr>
      <vt:lpstr>Contact Graph</vt:lpstr>
      <vt:lpstr>Other Shapes</vt:lpstr>
      <vt:lpstr>+-Contact Representations</vt:lpstr>
      <vt:lpstr>c-Balanced +-Contact Representations</vt:lpstr>
      <vt:lpstr>c-Balanced +-Contact vs. T- and L-Contact </vt:lpstr>
      <vt:lpstr>c-Balanced Representations: Applications</vt:lpstr>
      <vt:lpstr>Results </vt:lpstr>
      <vt:lpstr>2-Trees</vt:lpstr>
      <vt:lpstr>Series-Parallel Decompositions</vt:lpstr>
      <vt:lpstr>Series-Parallel Decompositions</vt:lpstr>
      <vt:lpstr>(1/2)-Balanced Representation for 2-trees</vt:lpstr>
      <vt:lpstr>(1/2)-Balanced Representation for 2-trees</vt:lpstr>
      <vt:lpstr>(1/2)-Balanced Representation for 2-trees</vt:lpstr>
      <vt:lpstr>(1/2)-Balanced Representation for 2-trees</vt:lpstr>
      <vt:lpstr>(1/2)-Balanced Representation for 2-trees</vt:lpstr>
      <vt:lpstr>(1/2)-Balanced Representation for 2-trees</vt:lpstr>
      <vt:lpstr>(1/2)-Balanced Representation for 2-trees</vt:lpstr>
      <vt:lpstr>(1/2)-Balanced Representation for 2-trees</vt:lpstr>
      <vt:lpstr>Refinement: (1/3)-Balanced Representation </vt:lpstr>
      <vt:lpstr>Refinement: (1/3)-Balanced Representation </vt:lpstr>
      <vt:lpstr>Refinement: (1/3)-Balanced Representation </vt:lpstr>
      <vt:lpstr>(1/3)-Balanced Representation for 2-trees</vt:lpstr>
      <vt:lpstr>Plane 3-trees: (1/2)-Balanced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Balanced  +-Contact Representations</dc:title>
  <dc:creator>Stephane</dc:creator>
  <cp:lastModifiedBy>durocher</cp:lastModifiedBy>
  <cp:revision>148</cp:revision>
  <dcterms:created xsi:type="dcterms:W3CDTF">2013-09-03T20:05:11Z</dcterms:created>
  <dcterms:modified xsi:type="dcterms:W3CDTF">2013-09-21T19:22:26Z</dcterms:modified>
</cp:coreProperties>
</file>