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sldIdLst>
    <p:sldId id="257" r:id="rId2"/>
    <p:sldId id="258" r:id="rId3"/>
    <p:sldId id="259" r:id="rId4"/>
    <p:sldId id="260" r:id="rId5"/>
    <p:sldId id="265" r:id="rId6"/>
    <p:sldId id="261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8" r:id="rId19"/>
    <p:sldId id="279" r:id="rId20"/>
    <p:sldId id="264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0" r:id="rId29"/>
    <p:sldId id="290" r:id="rId30"/>
    <p:sldId id="291" r:id="rId31"/>
    <p:sldId id="292" r:id="rId32"/>
    <p:sldId id="289" r:id="rId33"/>
    <p:sldId id="263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2AE"/>
    <a:srgbClr val="4747FB"/>
    <a:srgbClr val="F8F272"/>
    <a:srgbClr val="80F2E4"/>
    <a:srgbClr val="CC9900"/>
    <a:srgbClr val="CC00FF"/>
    <a:srgbClr val="F977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5714" autoAdjust="0"/>
  </p:normalViewPr>
  <p:slideViewPr>
    <p:cSldViewPr snapToGrid="0">
      <p:cViewPr>
        <p:scale>
          <a:sx n="60" d="100"/>
          <a:sy n="60" d="100"/>
        </p:scale>
        <p:origin x="-1656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B3299-5C0A-4908-A05F-8C266DCE60A9}" type="datetimeFigureOut">
              <a:rPr lang="en-CA" smtClean="0"/>
              <a:t>2016-03-18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746E7-BDD9-471B-9F6C-BDFB163A3DC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6837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Thank</a:t>
            </a:r>
            <a:r>
              <a:rPr lang="en-US" baseline="0" dirty="0" smtClean="0"/>
              <a:t> you session chair, I am going to present our paper entitled </a:t>
            </a:r>
            <a:r>
              <a:rPr lang="en-CA" sz="12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Drawing Plane Triangulations with Few Segments</a:t>
            </a:r>
            <a:r>
              <a:rPr lang="en-US" baseline="0" dirty="0" smtClean="0"/>
              <a:t>. </a:t>
            </a:r>
          </a:p>
          <a:p>
            <a:r>
              <a:rPr lang="en-US" baseline="0" dirty="0" smtClean="0"/>
              <a:t>This is a joint work with my supervisor dr. stephane durocher.</a:t>
            </a:r>
          </a:p>
          <a:p>
            <a:r>
              <a:rPr lang="en-US" dirty="0" smtClean="0"/>
              <a:t>And we are from University</a:t>
            </a:r>
            <a:r>
              <a:rPr lang="en-US" baseline="0" dirty="0" smtClean="0"/>
              <a:t> of Manitoba.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B5C97-5E50-4516-9967-A52C91B1C656}" type="datetime1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1BA1-B5DC-4BD7-B3DC-60F960E8410D}" type="datetime1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4613-52C8-47CE-9A1A-C6E69FC00097}" type="datetime1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A7DF9-CC7D-494A-8CF7-21A15D8AB0B2}" type="datetime1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89274" y="6388249"/>
            <a:ext cx="2133600" cy="36512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A4AA4-939B-4D97-908F-2DA8702D7E4C}" type="datetime1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1519-EBBC-44A8-920A-C411D7D22599}" type="datetime1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5C98-5D4B-43E0-8AD0-3EDAC39CFE51}" type="datetime1">
              <a:rPr lang="en-US" smtClean="0"/>
              <a:t>3/18/2016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792A-21D8-4954-B76D-29768E6EE3C8}" type="datetime1">
              <a:rPr lang="en-US" smtClean="0"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0BA3-5620-4AC1-9189-15FDE9F797F1}" type="datetime1">
              <a:rPr lang="en-US" smtClean="0"/>
              <a:t>3/18/2016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5842-1628-41C4-8972-2914F5D0B2B7}" type="datetime1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7492D-2E45-413D-9720-51C72F8FF9DF}" type="datetime1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1A487-9FA3-42A1-8980-9061AB94E027}" type="datetime1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CCCG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11,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304800"/>
            <a:ext cx="9144000" cy="1323439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4000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Drawing Plane Triangulations </a:t>
            </a:r>
            <a:endParaRPr lang="en-CA" sz="40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40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CA" sz="4000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Few Segments</a:t>
            </a:r>
            <a:endParaRPr lang="en-US" sz="4000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lum contrast="28000"/>
          </a:blip>
          <a:stretch>
            <a:fillRect/>
          </a:stretch>
        </p:blipFill>
        <p:spPr bwMode="auto">
          <a:xfrm>
            <a:off x="4207489" y="4734959"/>
            <a:ext cx="838200" cy="8001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1891854" y="5604358"/>
            <a:ext cx="54706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Department of Computer Science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University of  Manitoba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73455" y="4063174"/>
            <a:ext cx="74107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Stephane  Durocher               Debajyoti  Mondal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0943" y="2169996"/>
            <a:ext cx="1633248" cy="1673173"/>
          </a:xfrm>
          <a:prstGeom prst="ellipse">
            <a:avLst/>
          </a:prstGeom>
          <a:ln w="25400" cap="rnd">
            <a:solidFill>
              <a:schemeClr val="tx1"/>
            </a:solidFill>
          </a:ln>
          <a:effectLst>
            <a:outerShdw blurRad="241300" dist="50800" dir="5400000" algn="ctr" rotWithShape="0">
              <a:schemeClr val="bg1">
                <a:alpha val="42000"/>
              </a:scheme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182815"/>
            <a:ext cx="1633248" cy="1673173"/>
          </a:xfrm>
          <a:prstGeom prst="ellipse">
            <a:avLst/>
          </a:prstGeom>
          <a:ln w="25400" cap="rnd">
            <a:solidFill>
              <a:schemeClr val="tx1"/>
            </a:solidFill>
          </a:ln>
          <a:effectLst>
            <a:outerShdw blurRad="241300" dist="50800" dir="5400000" algn="ctr" rotWithShape="0">
              <a:schemeClr val="bg1">
                <a:alpha val="42000"/>
              </a:scheme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2320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132927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Better Upper Bound for Triangulations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Rounded Rectangle 182"/>
          <p:cNvSpPr/>
          <p:nvPr/>
        </p:nvSpPr>
        <p:spPr>
          <a:xfrm>
            <a:off x="0" y="6445250"/>
            <a:ext cx="1407030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CCCG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310822" y="6445250"/>
            <a:ext cx="1833177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11,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49" name="Slide Number Placeholder 10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07360" y="1985661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1877756" y="212404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1429983" y="285933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2066292" y="269436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2490498" y="309028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2452791" y="380672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1913760" y="374073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459683" y="391825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991636" y="378315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" name="Straight Connector 2"/>
          <p:cNvCxnSpPr>
            <a:stCxn id="8" idx="3"/>
            <a:endCxn id="9" idx="7"/>
          </p:cNvCxnSpPr>
          <p:nvPr/>
        </p:nvCxnSpPr>
        <p:spPr>
          <a:xfrm flipH="1">
            <a:off x="1534048" y="2228105"/>
            <a:ext cx="361563" cy="64908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9" idx="3"/>
            <a:endCxn id="17" idx="7"/>
          </p:cNvCxnSpPr>
          <p:nvPr/>
        </p:nvCxnSpPr>
        <p:spPr>
          <a:xfrm flipH="1">
            <a:off x="1095701" y="2963396"/>
            <a:ext cx="352137" cy="8376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9" idx="4"/>
            <a:endCxn id="16" idx="0"/>
          </p:cNvCxnSpPr>
          <p:nvPr/>
        </p:nvCxnSpPr>
        <p:spPr>
          <a:xfrm>
            <a:off x="1490943" y="2981251"/>
            <a:ext cx="29700" cy="937005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9" idx="5"/>
            <a:endCxn id="15" idx="1"/>
          </p:cNvCxnSpPr>
          <p:nvPr/>
        </p:nvCxnSpPr>
        <p:spPr>
          <a:xfrm>
            <a:off x="1534048" y="2963396"/>
            <a:ext cx="397567" cy="79519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8" idx="5"/>
            <a:endCxn id="10" idx="0"/>
          </p:cNvCxnSpPr>
          <p:nvPr/>
        </p:nvCxnSpPr>
        <p:spPr>
          <a:xfrm>
            <a:off x="1981821" y="2228105"/>
            <a:ext cx="145431" cy="4662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38" idx="0"/>
          </p:cNvCxnSpPr>
          <p:nvPr/>
        </p:nvCxnSpPr>
        <p:spPr>
          <a:xfrm>
            <a:off x="2127252" y="2816282"/>
            <a:ext cx="113122" cy="5285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Oval 37"/>
          <p:cNvSpPr>
            <a:spLocks noChangeAspect="1"/>
          </p:cNvSpPr>
          <p:nvPr/>
        </p:nvSpPr>
        <p:spPr>
          <a:xfrm>
            <a:off x="2179414" y="334481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0" name="Straight Connector 39"/>
          <p:cNvCxnSpPr>
            <a:stCxn id="38" idx="5"/>
            <a:endCxn id="14" idx="0"/>
          </p:cNvCxnSpPr>
          <p:nvPr/>
        </p:nvCxnSpPr>
        <p:spPr>
          <a:xfrm>
            <a:off x="2283479" y="3448877"/>
            <a:ext cx="230272" cy="3578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0" idx="5"/>
            <a:endCxn id="11" idx="1"/>
          </p:cNvCxnSpPr>
          <p:nvPr/>
        </p:nvCxnSpPr>
        <p:spPr>
          <a:xfrm>
            <a:off x="2170357" y="2798427"/>
            <a:ext cx="337996" cy="3097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Oval 60"/>
          <p:cNvSpPr>
            <a:spLocks noChangeAspect="1"/>
          </p:cNvSpPr>
          <p:nvPr/>
        </p:nvSpPr>
        <p:spPr>
          <a:xfrm>
            <a:off x="2806296" y="368888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2" name="Straight Connector 61"/>
          <p:cNvCxnSpPr>
            <a:stCxn id="11" idx="5"/>
            <a:endCxn id="61" idx="0"/>
          </p:cNvCxnSpPr>
          <p:nvPr/>
        </p:nvCxnSpPr>
        <p:spPr>
          <a:xfrm>
            <a:off x="2594563" y="3194353"/>
            <a:ext cx="272693" cy="4945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Oval 66"/>
          <p:cNvSpPr>
            <a:spLocks noChangeAspect="1"/>
          </p:cNvSpPr>
          <p:nvPr/>
        </p:nvSpPr>
        <p:spPr>
          <a:xfrm>
            <a:off x="2452791" y="425449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8" name="Straight Connector 67"/>
          <p:cNvCxnSpPr>
            <a:stCxn id="14" idx="4"/>
            <a:endCxn id="67" idx="0"/>
          </p:cNvCxnSpPr>
          <p:nvPr/>
        </p:nvCxnSpPr>
        <p:spPr>
          <a:xfrm>
            <a:off x="2513751" y="3928645"/>
            <a:ext cx="0" cy="3258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38" idx="4"/>
            <a:endCxn id="78" idx="7"/>
          </p:cNvCxnSpPr>
          <p:nvPr/>
        </p:nvCxnSpPr>
        <p:spPr>
          <a:xfrm flipH="1">
            <a:off x="2161044" y="3466732"/>
            <a:ext cx="79330" cy="8316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Oval 77"/>
          <p:cNvSpPr>
            <a:spLocks noChangeAspect="1"/>
          </p:cNvSpPr>
          <p:nvPr/>
        </p:nvSpPr>
        <p:spPr>
          <a:xfrm>
            <a:off x="2056979" y="42805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0" name="Rectangle 79"/>
          <p:cNvSpPr/>
          <p:nvPr/>
        </p:nvSpPr>
        <p:spPr>
          <a:xfrm>
            <a:off x="1155669" y="2668707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14994" y="36161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188719" y="4034800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706512" y="384751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794647" y="27017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926849" y="3241585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794647" y="426615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433626" y="36161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521761" y="4189036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378542" y="2900062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731082" y="3869547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46623" y="5159921"/>
            <a:ext cx="3918601" cy="9810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Every rooted tree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has an upward drawing with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segments.</a:t>
            </a:r>
          </a:p>
        </p:txBody>
      </p:sp>
      <p:cxnSp>
        <p:nvCxnSpPr>
          <p:cNvPr id="74" name="Straight Connector 73"/>
          <p:cNvCxnSpPr/>
          <p:nvPr/>
        </p:nvCxnSpPr>
        <p:spPr>
          <a:xfrm>
            <a:off x="5607585" y="2126255"/>
            <a:ext cx="1" cy="1740665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Oval 74"/>
          <p:cNvSpPr>
            <a:spLocks noChangeAspect="1"/>
          </p:cNvSpPr>
          <p:nvPr/>
        </p:nvSpPr>
        <p:spPr>
          <a:xfrm>
            <a:off x="5535356" y="207997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5535356" y="318165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7" name="Oval 76"/>
          <p:cNvSpPr>
            <a:spLocks noChangeAspect="1"/>
          </p:cNvSpPr>
          <p:nvPr/>
        </p:nvSpPr>
        <p:spPr>
          <a:xfrm>
            <a:off x="5524339" y="383165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4" name="Rectangle 93"/>
          <p:cNvSpPr/>
          <p:nvPr/>
        </p:nvSpPr>
        <p:spPr>
          <a:xfrm>
            <a:off x="5275978" y="1952611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275977" y="3098365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5309027" y="393564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8" name="Straight Connector 97"/>
          <p:cNvCxnSpPr>
            <a:stCxn id="76" idx="5"/>
          </p:cNvCxnSpPr>
          <p:nvPr/>
        </p:nvCxnSpPr>
        <p:spPr>
          <a:xfrm>
            <a:off x="5639421" y="3285724"/>
            <a:ext cx="155451" cy="7905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Oval 98"/>
          <p:cNvSpPr>
            <a:spLocks noChangeAspect="1"/>
          </p:cNvSpPr>
          <p:nvPr/>
        </p:nvSpPr>
        <p:spPr>
          <a:xfrm>
            <a:off x="5722643" y="402995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0" name="Rectangle 99"/>
          <p:cNvSpPr/>
          <p:nvPr/>
        </p:nvSpPr>
        <p:spPr>
          <a:xfrm>
            <a:off x="5584449" y="417801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6020098" y="42943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2" name="Straight Connector 101"/>
          <p:cNvCxnSpPr>
            <a:stCxn id="76" idx="6"/>
            <a:endCxn id="101" idx="1"/>
          </p:cNvCxnSpPr>
          <p:nvPr/>
        </p:nvCxnSpPr>
        <p:spPr>
          <a:xfrm>
            <a:off x="5657276" y="3242619"/>
            <a:ext cx="380677" cy="106959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5959023" y="440937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600419" y="979580"/>
            <a:ext cx="8025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Idea: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0" dirty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Nice Drawings of Trees 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Decomposition of a Triangulation into Trees </a:t>
            </a:r>
          </a:p>
        </p:txBody>
      </p:sp>
    </p:spTree>
    <p:extLst>
      <p:ext uri="{BB962C8B-B14F-4D97-AF65-F5344CB8AC3E}">
        <p14:creationId xmlns:p14="http://schemas.microsoft.com/office/powerpoint/2010/main" val="81300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132927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Better Upper Bound for Triangulations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Rounded Rectangle 182"/>
          <p:cNvSpPr/>
          <p:nvPr/>
        </p:nvSpPr>
        <p:spPr>
          <a:xfrm>
            <a:off x="0" y="6445250"/>
            <a:ext cx="1407030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CCCG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310822" y="6445250"/>
            <a:ext cx="1833177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11,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49" name="Slide Number Placeholder 10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07360" y="1985661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1877756" y="212404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1429983" y="285933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2066292" y="269436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2490498" y="309028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2452791" y="380672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1913760" y="374073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459683" y="391825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991636" y="378315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" name="Straight Connector 2"/>
          <p:cNvCxnSpPr>
            <a:stCxn id="8" idx="3"/>
            <a:endCxn id="9" idx="7"/>
          </p:cNvCxnSpPr>
          <p:nvPr/>
        </p:nvCxnSpPr>
        <p:spPr>
          <a:xfrm flipH="1">
            <a:off x="1534048" y="2228105"/>
            <a:ext cx="361563" cy="64908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9" idx="3"/>
            <a:endCxn id="17" idx="7"/>
          </p:cNvCxnSpPr>
          <p:nvPr/>
        </p:nvCxnSpPr>
        <p:spPr>
          <a:xfrm flipH="1">
            <a:off x="1095701" y="2963396"/>
            <a:ext cx="352137" cy="8376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9" idx="4"/>
            <a:endCxn id="16" idx="0"/>
          </p:cNvCxnSpPr>
          <p:nvPr/>
        </p:nvCxnSpPr>
        <p:spPr>
          <a:xfrm>
            <a:off x="1490943" y="2981251"/>
            <a:ext cx="29700" cy="937005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9" idx="5"/>
            <a:endCxn id="15" idx="1"/>
          </p:cNvCxnSpPr>
          <p:nvPr/>
        </p:nvCxnSpPr>
        <p:spPr>
          <a:xfrm>
            <a:off x="1534048" y="2963396"/>
            <a:ext cx="397567" cy="795196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8" idx="5"/>
            <a:endCxn id="10" idx="0"/>
          </p:cNvCxnSpPr>
          <p:nvPr/>
        </p:nvCxnSpPr>
        <p:spPr>
          <a:xfrm>
            <a:off x="1981821" y="2228105"/>
            <a:ext cx="145431" cy="466257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38" idx="0"/>
          </p:cNvCxnSpPr>
          <p:nvPr/>
        </p:nvCxnSpPr>
        <p:spPr>
          <a:xfrm>
            <a:off x="2127252" y="2816282"/>
            <a:ext cx="113122" cy="52853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Oval 37"/>
          <p:cNvSpPr>
            <a:spLocks noChangeAspect="1"/>
          </p:cNvSpPr>
          <p:nvPr/>
        </p:nvSpPr>
        <p:spPr>
          <a:xfrm>
            <a:off x="2179414" y="334481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0" name="Straight Connector 39"/>
          <p:cNvCxnSpPr>
            <a:stCxn id="38" idx="5"/>
            <a:endCxn id="14" idx="0"/>
          </p:cNvCxnSpPr>
          <p:nvPr/>
        </p:nvCxnSpPr>
        <p:spPr>
          <a:xfrm>
            <a:off x="2283479" y="3448877"/>
            <a:ext cx="230272" cy="3578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0" idx="5"/>
            <a:endCxn id="11" idx="1"/>
          </p:cNvCxnSpPr>
          <p:nvPr/>
        </p:nvCxnSpPr>
        <p:spPr>
          <a:xfrm>
            <a:off x="2170357" y="2798427"/>
            <a:ext cx="337996" cy="3097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Oval 60"/>
          <p:cNvSpPr>
            <a:spLocks noChangeAspect="1"/>
          </p:cNvSpPr>
          <p:nvPr/>
        </p:nvSpPr>
        <p:spPr>
          <a:xfrm>
            <a:off x="2806296" y="368888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2" name="Straight Connector 61"/>
          <p:cNvCxnSpPr>
            <a:stCxn id="11" idx="5"/>
            <a:endCxn id="61" idx="0"/>
          </p:cNvCxnSpPr>
          <p:nvPr/>
        </p:nvCxnSpPr>
        <p:spPr>
          <a:xfrm>
            <a:off x="2594563" y="3194353"/>
            <a:ext cx="272693" cy="4945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Oval 66"/>
          <p:cNvSpPr>
            <a:spLocks noChangeAspect="1"/>
          </p:cNvSpPr>
          <p:nvPr/>
        </p:nvSpPr>
        <p:spPr>
          <a:xfrm>
            <a:off x="2452791" y="425449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8" name="Straight Connector 67"/>
          <p:cNvCxnSpPr>
            <a:stCxn id="14" idx="4"/>
            <a:endCxn id="67" idx="0"/>
          </p:cNvCxnSpPr>
          <p:nvPr/>
        </p:nvCxnSpPr>
        <p:spPr>
          <a:xfrm>
            <a:off x="2513751" y="3928645"/>
            <a:ext cx="0" cy="3258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38" idx="4"/>
            <a:endCxn id="78" idx="7"/>
          </p:cNvCxnSpPr>
          <p:nvPr/>
        </p:nvCxnSpPr>
        <p:spPr>
          <a:xfrm flipH="1">
            <a:off x="2161044" y="3466732"/>
            <a:ext cx="79330" cy="83168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Oval 77"/>
          <p:cNvSpPr>
            <a:spLocks noChangeAspect="1"/>
          </p:cNvSpPr>
          <p:nvPr/>
        </p:nvSpPr>
        <p:spPr>
          <a:xfrm>
            <a:off x="2056979" y="42805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0" name="Rectangle 79"/>
          <p:cNvSpPr/>
          <p:nvPr/>
        </p:nvSpPr>
        <p:spPr>
          <a:xfrm>
            <a:off x="1155669" y="2668707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14994" y="36161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188719" y="4034800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706512" y="384751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794647" y="27017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926849" y="3241585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794647" y="426615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433626" y="36161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521761" y="4189036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378542" y="2900062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731082" y="3869547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46623" y="5159921"/>
            <a:ext cx="3918601" cy="9810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Every rooted tree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has an upward drawing with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segments.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607585" y="2126255"/>
            <a:ext cx="1" cy="1740665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Oval 56"/>
          <p:cNvSpPr>
            <a:spLocks noChangeAspect="1"/>
          </p:cNvSpPr>
          <p:nvPr/>
        </p:nvSpPr>
        <p:spPr>
          <a:xfrm>
            <a:off x="5535356" y="207997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5535356" y="318165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5524339" y="383165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0" name="Rectangle 59"/>
          <p:cNvSpPr/>
          <p:nvPr/>
        </p:nvSpPr>
        <p:spPr>
          <a:xfrm>
            <a:off x="5275978" y="1952611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275977" y="3098365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309027" y="393564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5" name="Straight Connector 64"/>
          <p:cNvCxnSpPr>
            <a:stCxn id="58" idx="5"/>
          </p:cNvCxnSpPr>
          <p:nvPr/>
        </p:nvCxnSpPr>
        <p:spPr>
          <a:xfrm>
            <a:off x="5639421" y="3285724"/>
            <a:ext cx="155451" cy="7905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Oval 65"/>
          <p:cNvSpPr>
            <a:spLocks noChangeAspect="1"/>
          </p:cNvSpPr>
          <p:nvPr/>
        </p:nvSpPr>
        <p:spPr>
          <a:xfrm>
            <a:off x="5722643" y="402995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9" name="Rectangle 68"/>
          <p:cNvSpPr/>
          <p:nvPr/>
        </p:nvSpPr>
        <p:spPr>
          <a:xfrm>
            <a:off x="5584449" y="417801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Oval 69"/>
          <p:cNvSpPr>
            <a:spLocks noChangeAspect="1"/>
          </p:cNvSpPr>
          <p:nvPr/>
        </p:nvSpPr>
        <p:spPr>
          <a:xfrm>
            <a:off x="6020098" y="42943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1" name="Straight Connector 70"/>
          <p:cNvCxnSpPr>
            <a:stCxn id="58" idx="6"/>
            <a:endCxn id="70" idx="1"/>
          </p:cNvCxnSpPr>
          <p:nvPr/>
        </p:nvCxnSpPr>
        <p:spPr>
          <a:xfrm>
            <a:off x="5657276" y="3242619"/>
            <a:ext cx="380677" cy="1069599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5959023" y="440937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4" name="Straight Connector 73"/>
          <p:cNvCxnSpPr>
            <a:stCxn id="57" idx="5"/>
            <a:endCxn id="75" idx="1"/>
          </p:cNvCxnSpPr>
          <p:nvPr/>
        </p:nvCxnSpPr>
        <p:spPr>
          <a:xfrm>
            <a:off x="5639421" y="2184037"/>
            <a:ext cx="1026493" cy="210614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Oval 74"/>
          <p:cNvSpPr>
            <a:spLocks noChangeAspect="1"/>
          </p:cNvSpPr>
          <p:nvPr/>
        </p:nvSpPr>
        <p:spPr>
          <a:xfrm>
            <a:off x="6648059" y="427232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6" name="Rectangle 75"/>
          <p:cNvSpPr/>
          <p:nvPr/>
        </p:nvSpPr>
        <p:spPr>
          <a:xfrm>
            <a:off x="6388681" y="4310221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Oval 76"/>
          <p:cNvSpPr>
            <a:spLocks noChangeAspect="1"/>
          </p:cNvSpPr>
          <p:nvPr/>
        </p:nvSpPr>
        <p:spPr>
          <a:xfrm>
            <a:off x="6075182" y="313759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4" name="Oval 93"/>
          <p:cNvSpPr>
            <a:spLocks noChangeAspect="1"/>
          </p:cNvSpPr>
          <p:nvPr/>
        </p:nvSpPr>
        <p:spPr>
          <a:xfrm>
            <a:off x="6361621" y="372148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5" name="Rectangle 94"/>
          <p:cNvSpPr/>
          <p:nvPr/>
        </p:nvSpPr>
        <p:spPr>
          <a:xfrm>
            <a:off x="5793771" y="307633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6058176" y="3682261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600419" y="979580"/>
            <a:ext cx="8025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Idea: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0" dirty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Nice Drawings of Trees 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Decomposition of a Triangulation into Trees </a:t>
            </a:r>
          </a:p>
        </p:txBody>
      </p:sp>
    </p:spTree>
    <p:extLst>
      <p:ext uri="{BB962C8B-B14F-4D97-AF65-F5344CB8AC3E}">
        <p14:creationId xmlns:p14="http://schemas.microsoft.com/office/powerpoint/2010/main" val="247014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132927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Better Upper Bound for Triangulations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Rounded Rectangle 182"/>
          <p:cNvSpPr/>
          <p:nvPr/>
        </p:nvSpPr>
        <p:spPr>
          <a:xfrm>
            <a:off x="0" y="6445250"/>
            <a:ext cx="1407030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CCCG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310822" y="6445250"/>
            <a:ext cx="1833177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11,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49" name="Slide Number Placeholder 10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07360" y="1985661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1877756" y="212404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1429983" y="285933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2066292" y="269436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2490498" y="309028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2452791" y="380672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1913760" y="374073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459683" y="391825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991636" y="378315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" name="Straight Connector 2"/>
          <p:cNvCxnSpPr>
            <a:stCxn id="8" idx="3"/>
            <a:endCxn id="9" idx="7"/>
          </p:cNvCxnSpPr>
          <p:nvPr/>
        </p:nvCxnSpPr>
        <p:spPr>
          <a:xfrm flipH="1">
            <a:off x="1534048" y="2228105"/>
            <a:ext cx="361563" cy="64908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9" idx="3"/>
            <a:endCxn id="17" idx="7"/>
          </p:cNvCxnSpPr>
          <p:nvPr/>
        </p:nvCxnSpPr>
        <p:spPr>
          <a:xfrm flipH="1">
            <a:off x="1095701" y="2963396"/>
            <a:ext cx="352137" cy="8376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9" idx="4"/>
            <a:endCxn id="16" idx="0"/>
          </p:cNvCxnSpPr>
          <p:nvPr/>
        </p:nvCxnSpPr>
        <p:spPr>
          <a:xfrm>
            <a:off x="1490943" y="2981251"/>
            <a:ext cx="29700" cy="937005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9" idx="5"/>
            <a:endCxn id="15" idx="1"/>
          </p:cNvCxnSpPr>
          <p:nvPr/>
        </p:nvCxnSpPr>
        <p:spPr>
          <a:xfrm>
            <a:off x="1534048" y="2963396"/>
            <a:ext cx="397567" cy="795196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8" idx="5"/>
            <a:endCxn id="10" idx="0"/>
          </p:cNvCxnSpPr>
          <p:nvPr/>
        </p:nvCxnSpPr>
        <p:spPr>
          <a:xfrm>
            <a:off x="1981821" y="2228105"/>
            <a:ext cx="145431" cy="46625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38" idx="0"/>
          </p:cNvCxnSpPr>
          <p:nvPr/>
        </p:nvCxnSpPr>
        <p:spPr>
          <a:xfrm>
            <a:off x="2127252" y="2816282"/>
            <a:ext cx="113122" cy="52853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Oval 37"/>
          <p:cNvSpPr>
            <a:spLocks noChangeAspect="1"/>
          </p:cNvSpPr>
          <p:nvPr/>
        </p:nvSpPr>
        <p:spPr>
          <a:xfrm>
            <a:off x="2179414" y="334481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0" name="Straight Connector 39"/>
          <p:cNvCxnSpPr>
            <a:stCxn id="38" idx="5"/>
            <a:endCxn id="14" idx="0"/>
          </p:cNvCxnSpPr>
          <p:nvPr/>
        </p:nvCxnSpPr>
        <p:spPr>
          <a:xfrm>
            <a:off x="2283479" y="3448877"/>
            <a:ext cx="230272" cy="357848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0" idx="5"/>
            <a:endCxn id="11" idx="1"/>
          </p:cNvCxnSpPr>
          <p:nvPr/>
        </p:nvCxnSpPr>
        <p:spPr>
          <a:xfrm>
            <a:off x="2170357" y="2798427"/>
            <a:ext cx="337996" cy="3097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Oval 60"/>
          <p:cNvSpPr>
            <a:spLocks noChangeAspect="1"/>
          </p:cNvSpPr>
          <p:nvPr/>
        </p:nvSpPr>
        <p:spPr>
          <a:xfrm>
            <a:off x="2806296" y="368888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2" name="Straight Connector 61"/>
          <p:cNvCxnSpPr>
            <a:stCxn id="11" idx="5"/>
            <a:endCxn id="61" idx="0"/>
          </p:cNvCxnSpPr>
          <p:nvPr/>
        </p:nvCxnSpPr>
        <p:spPr>
          <a:xfrm>
            <a:off x="2594563" y="3194353"/>
            <a:ext cx="272693" cy="4945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Oval 66"/>
          <p:cNvSpPr>
            <a:spLocks noChangeAspect="1"/>
          </p:cNvSpPr>
          <p:nvPr/>
        </p:nvSpPr>
        <p:spPr>
          <a:xfrm>
            <a:off x="2452791" y="425449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8" name="Straight Connector 67"/>
          <p:cNvCxnSpPr>
            <a:stCxn id="14" idx="4"/>
            <a:endCxn id="67" idx="0"/>
          </p:cNvCxnSpPr>
          <p:nvPr/>
        </p:nvCxnSpPr>
        <p:spPr>
          <a:xfrm>
            <a:off x="2513751" y="3928645"/>
            <a:ext cx="0" cy="325852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38" idx="4"/>
            <a:endCxn id="78" idx="7"/>
          </p:cNvCxnSpPr>
          <p:nvPr/>
        </p:nvCxnSpPr>
        <p:spPr>
          <a:xfrm flipH="1">
            <a:off x="2161044" y="3466732"/>
            <a:ext cx="79330" cy="831686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Oval 77"/>
          <p:cNvSpPr>
            <a:spLocks noChangeAspect="1"/>
          </p:cNvSpPr>
          <p:nvPr/>
        </p:nvSpPr>
        <p:spPr>
          <a:xfrm>
            <a:off x="2056979" y="42805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0" name="Rectangle 79"/>
          <p:cNvSpPr/>
          <p:nvPr/>
        </p:nvSpPr>
        <p:spPr>
          <a:xfrm>
            <a:off x="1155669" y="2668707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14994" y="36161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188719" y="4034800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706512" y="384751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794647" y="27017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926849" y="3241585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794647" y="426615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433626" y="36161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521761" y="4189036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378542" y="2900062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819217" y="3682261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46623" y="5159921"/>
            <a:ext cx="3918601" cy="9810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Every rooted tree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has an upward drawing with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segments.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607585" y="2126255"/>
            <a:ext cx="1" cy="1740665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Oval 56"/>
          <p:cNvSpPr>
            <a:spLocks noChangeAspect="1"/>
          </p:cNvSpPr>
          <p:nvPr/>
        </p:nvSpPr>
        <p:spPr>
          <a:xfrm>
            <a:off x="5535356" y="207997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5535356" y="318165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5524339" y="383165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0" name="Rectangle 59"/>
          <p:cNvSpPr/>
          <p:nvPr/>
        </p:nvSpPr>
        <p:spPr>
          <a:xfrm>
            <a:off x="5275978" y="1952611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275977" y="3098365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309027" y="393564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5" name="Straight Connector 64"/>
          <p:cNvCxnSpPr>
            <a:stCxn id="58" idx="5"/>
          </p:cNvCxnSpPr>
          <p:nvPr/>
        </p:nvCxnSpPr>
        <p:spPr>
          <a:xfrm>
            <a:off x="5639421" y="3285724"/>
            <a:ext cx="155451" cy="7905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Oval 65"/>
          <p:cNvSpPr>
            <a:spLocks noChangeAspect="1"/>
          </p:cNvSpPr>
          <p:nvPr/>
        </p:nvSpPr>
        <p:spPr>
          <a:xfrm>
            <a:off x="5722643" y="402995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9" name="Rectangle 68"/>
          <p:cNvSpPr/>
          <p:nvPr/>
        </p:nvSpPr>
        <p:spPr>
          <a:xfrm>
            <a:off x="5584449" y="417801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Oval 69"/>
          <p:cNvSpPr>
            <a:spLocks noChangeAspect="1"/>
          </p:cNvSpPr>
          <p:nvPr/>
        </p:nvSpPr>
        <p:spPr>
          <a:xfrm>
            <a:off x="6020098" y="42943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1" name="Straight Connector 70"/>
          <p:cNvCxnSpPr>
            <a:stCxn id="58" idx="6"/>
            <a:endCxn id="70" idx="1"/>
          </p:cNvCxnSpPr>
          <p:nvPr/>
        </p:nvCxnSpPr>
        <p:spPr>
          <a:xfrm>
            <a:off x="5657276" y="3242619"/>
            <a:ext cx="380677" cy="1069599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5959023" y="440937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4" name="Straight Connector 73"/>
          <p:cNvCxnSpPr>
            <a:stCxn id="57" idx="5"/>
            <a:endCxn id="75" idx="1"/>
          </p:cNvCxnSpPr>
          <p:nvPr/>
        </p:nvCxnSpPr>
        <p:spPr>
          <a:xfrm>
            <a:off x="5639421" y="2184037"/>
            <a:ext cx="1026493" cy="2106146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Oval 74"/>
          <p:cNvSpPr>
            <a:spLocks noChangeAspect="1"/>
          </p:cNvSpPr>
          <p:nvPr/>
        </p:nvSpPr>
        <p:spPr>
          <a:xfrm>
            <a:off x="6648059" y="427232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6" name="Rectangle 75"/>
          <p:cNvSpPr/>
          <p:nvPr/>
        </p:nvSpPr>
        <p:spPr>
          <a:xfrm>
            <a:off x="6388681" y="4310221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Oval 76"/>
          <p:cNvSpPr>
            <a:spLocks noChangeAspect="1"/>
          </p:cNvSpPr>
          <p:nvPr/>
        </p:nvSpPr>
        <p:spPr>
          <a:xfrm>
            <a:off x="6075182" y="313759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4" name="Oval 93"/>
          <p:cNvSpPr>
            <a:spLocks noChangeAspect="1"/>
          </p:cNvSpPr>
          <p:nvPr/>
        </p:nvSpPr>
        <p:spPr>
          <a:xfrm>
            <a:off x="6361621" y="372148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5" name="Rectangle 94"/>
          <p:cNvSpPr/>
          <p:nvPr/>
        </p:nvSpPr>
        <p:spPr>
          <a:xfrm>
            <a:off x="5793771" y="307633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6058176" y="3682261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8" name="Straight Connector 97"/>
          <p:cNvCxnSpPr>
            <a:stCxn id="94" idx="5"/>
          </p:cNvCxnSpPr>
          <p:nvPr/>
        </p:nvCxnSpPr>
        <p:spPr>
          <a:xfrm>
            <a:off x="6465686" y="3825551"/>
            <a:ext cx="717312" cy="98882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Oval 98"/>
          <p:cNvSpPr>
            <a:spLocks noChangeAspect="1"/>
          </p:cNvSpPr>
          <p:nvPr/>
        </p:nvSpPr>
        <p:spPr>
          <a:xfrm>
            <a:off x="6923481" y="447063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7119949" y="47221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1" name="Rectangle 100"/>
          <p:cNvSpPr/>
          <p:nvPr/>
        </p:nvSpPr>
        <p:spPr>
          <a:xfrm>
            <a:off x="6686137" y="4530558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6862407" y="473987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600419" y="979580"/>
            <a:ext cx="8025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Idea: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0" dirty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Nice Drawings of Trees 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Decomposition of a Triangulation into Trees </a:t>
            </a:r>
          </a:p>
        </p:txBody>
      </p:sp>
    </p:spTree>
    <p:extLst>
      <p:ext uri="{BB962C8B-B14F-4D97-AF65-F5344CB8AC3E}">
        <p14:creationId xmlns:p14="http://schemas.microsoft.com/office/powerpoint/2010/main" val="148370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132927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Better Upper Bound for Triangulations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Rounded Rectangle 182"/>
          <p:cNvSpPr/>
          <p:nvPr/>
        </p:nvSpPr>
        <p:spPr>
          <a:xfrm>
            <a:off x="0" y="6445250"/>
            <a:ext cx="1407030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CCCG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310822" y="6445250"/>
            <a:ext cx="1833177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11,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49" name="Slide Number Placeholder 10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07360" y="1985661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1877756" y="212404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1429983" y="285933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2066292" y="269436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2490498" y="309028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2452791" y="380672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1913760" y="374073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459683" y="391825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991636" y="378315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" name="Straight Connector 2"/>
          <p:cNvCxnSpPr>
            <a:stCxn id="8" idx="3"/>
            <a:endCxn id="9" idx="7"/>
          </p:cNvCxnSpPr>
          <p:nvPr/>
        </p:nvCxnSpPr>
        <p:spPr>
          <a:xfrm flipH="1">
            <a:off x="1534048" y="2228105"/>
            <a:ext cx="361563" cy="64908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9" idx="3"/>
            <a:endCxn id="17" idx="7"/>
          </p:cNvCxnSpPr>
          <p:nvPr/>
        </p:nvCxnSpPr>
        <p:spPr>
          <a:xfrm flipH="1">
            <a:off x="1095701" y="2963396"/>
            <a:ext cx="352137" cy="8376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9" idx="4"/>
            <a:endCxn id="16" idx="0"/>
          </p:cNvCxnSpPr>
          <p:nvPr/>
        </p:nvCxnSpPr>
        <p:spPr>
          <a:xfrm>
            <a:off x="1490943" y="2981251"/>
            <a:ext cx="29700" cy="937005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9" idx="5"/>
            <a:endCxn id="15" idx="1"/>
          </p:cNvCxnSpPr>
          <p:nvPr/>
        </p:nvCxnSpPr>
        <p:spPr>
          <a:xfrm>
            <a:off x="1534048" y="2963396"/>
            <a:ext cx="397567" cy="795196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8" idx="5"/>
            <a:endCxn id="10" idx="0"/>
          </p:cNvCxnSpPr>
          <p:nvPr/>
        </p:nvCxnSpPr>
        <p:spPr>
          <a:xfrm>
            <a:off x="1981821" y="2228105"/>
            <a:ext cx="145431" cy="46625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38" idx="0"/>
          </p:cNvCxnSpPr>
          <p:nvPr/>
        </p:nvCxnSpPr>
        <p:spPr>
          <a:xfrm>
            <a:off x="2127252" y="2816282"/>
            <a:ext cx="113122" cy="52853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Oval 37"/>
          <p:cNvSpPr>
            <a:spLocks noChangeAspect="1"/>
          </p:cNvSpPr>
          <p:nvPr/>
        </p:nvSpPr>
        <p:spPr>
          <a:xfrm>
            <a:off x="2179414" y="334481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0" name="Straight Connector 39"/>
          <p:cNvCxnSpPr>
            <a:stCxn id="38" idx="5"/>
            <a:endCxn id="14" idx="0"/>
          </p:cNvCxnSpPr>
          <p:nvPr/>
        </p:nvCxnSpPr>
        <p:spPr>
          <a:xfrm>
            <a:off x="2283479" y="3448877"/>
            <a:ext cx="230272" cy="357848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0" idx="5"/>
            <a:endCxn id="11" idx="1"/>
          </p:cNvCxnSpPr>
          <p:nvPr/>
        </p:nvCxnSpPr>
        <p:spPr>
          <a:xfrm>
            <a:off x="2170357" y="2798427"/>
            <a:ext cx="337996" cy="30971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Oval 60"/>
          <p:cNvSpPr>
            <a:spLocks noChangeAspect="1"/>
          </p:cNvSpPr>
          <p:nvPr/>
        </p:nvSpPr>
        <p:spPr>
          <a:xfrm>
            <a:off x="2806296" y="368888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2" name="Straight Connector 61"/>
          <p:cNvCxnSpPr>
            <a:stCxn id="11" idx="5"/>
            <a:endCxn id="61" idx="0"/>
          </p:cNvCxnSpPr>
          <p:nvPr/>
        </p:nvCxnSpPr>
        <p:spPr>
          <a:xfrm>
            <a:off x="2594563" y="3194353"/>
            <a:ext cx="272693" cy="4945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Oval 66"/>
          <p:cNvSpPr>
            <a:spLocks noChangeAspect="1"/>
          </p:cNvSpPr>
          <p:nvPr/>
        </p:nvSpPr>
        <p:spPr>
          <a:xfrm>
            <a:off x="2452791" y="425449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8" name="Straight Connector 67"/>
          <p:cNvCxnSpPr>
            <a:stCxn id="14" idx="4"/>
            <a:endCxn id="67" idx="0"/>
          </p:cNvCxnSpPr>
          <p:nvPr/>
        </p:nvCxnSpPr>
        <p:spPr>
          <a:xfrm>
            <a:off x="2513751" y="3928645"/>
            <a:ext cx="0" cy="325852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38" idx="4"/>
            <a:endCxn id="78" idx="7"/>
          </p:cNvCxnSpPr>
          <p:nvPr/>
        </p:nvCxnSpPr>
        <p:spPr>
          <a:xfrm flipH="1">
            <a:off x="2161044" y="3466732"/>
            <a:ext cx="79330" cy="831686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Oval 77"/>
          <p:cNvSpPr>
            <a:spLocks noChangeAspect="1"/>
          </p:cNvSpPr>
          <p:nvPr/>
        </p:nvSpPr>
        <p:spPr>
          <a:xfrm>
            <a:off x="2056979" y="42805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0" name="Rectangle 79"/>
          <p:cNvSpPr/>
          <p:nvPr/>
        </p:nvSpPr>
        <p:spPr>
          <a:xfrm>
            <a:off x="1155669" y="2668707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14994" y="36161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188719" y="4034800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706512" y="384751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794647" y="27017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926849" y="3241585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794647" y="426615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433626" y="36161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521761" y="4189036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378542" y="2900062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819217" y="3682261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46623" y="5159921"/>
            <a:ext cx="3918601" cy="9810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Every rooted tree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has an upward drawing with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segments.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607585" y="2126255"/>
            <a:ext cx="1" cy="1740665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Oval 56"/>
          <p:cNvSpPr>
            <a:spLocks noChangeAspect="1"/>
          </p:cNvSpPr>
          <p:nvPr/>
        </p:nvSpPr>
        <p:spPr>
          <a:xfrm>
            <a:off x="5535356" y="207997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5535356" y="318165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5524339" y="383165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0" name="Rectangle 59"/>
          <p:cNvSpPr/>
          <p:nvPr/>
        </p:nvSpPr>
        <p:spPr>
          <a:xfrm>
            <a:off x="5275978" y="1952611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275977" y="3098365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309027" y="393564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5" name="Straight Connector 64"/>
          <p:cNvCxnSpPr>
            <a:stCxn id="58" idx="5"/>
          </p:cNvCxnSpPr>
          <p:nvPr/>
        </p:nvCxnSpPr>
        <p:spPr>
          <a:xfrm>
            <a:off x="5639421" y="3285724"/>
            <a:ext cx="155451" cy="7905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Oval 65"/>
          <p:cNvSpPr>
            <a:spLocks noChangeAspect="1"/>
          </p:cNvSpPr>
          <p:nvPr/>
        </p:nvSpPr>
        <p:spPr>
          <a:xfrm>
            <a:off x="5722643" y="402995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9" name="Rectangle 68"/>
          <p:cNvSpPr/>
          <p:nvPr/>
        </p:nvSpPr>
        <p:spPr>
          <a:xfrm>
            <a:off x="5584449" y="417801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Oval 69"/>
          <p:cNvSpPr>
            <a:spLocks noChangeAspect="1"/>
          </p:cNvSpPr>
          <p:nvPr/>
        </p:nvSpPr>
        <p:spPr>
          <a:xfrm>
            <a:off x="6020098" y="42943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1" name="Straight Connector 70"/>
          <p:cNvCxnSpPr>
            <a:stCxn id="58" idx="6"/>
            <a:endCxn id="70" idx="1"/>
          </p:cNvCxnSpPr>
          <p:nvPr/>
        </p:nvCxnSpPr>
        <p:spPr>
          <a:xfrm>
            <a:off x="5657276" y="3242619"/>
            <a:ext cx="380677" cy="1069599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5959023" y="440937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4" name="Straight Connector 73"/>
          <p:cNvCxnSpPr>
            <a:stCxn id="57" idx="5"/>
            <a:endCxn id="75" idx="1"/>
          </p:cNvCxnSpPr>
          <p:nvPr/>
        </p:nvCxnSpPr>
        <p:spPr>
          <a:xfrm>
            <a:off x="5639421" y="2184037"/>
            <a:ext cx="1026493" cy="2106146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Oval 74"/>
          <p:cNvSpPr>
            <a:spLocks noChangeAspect="1"/>
          </p:cNvSpPr>
          <p:nvPr/>
        </p:nvSpPr>
        <p:spPr>
          <a:xfrm>
            <a:off x="6648059" y="427232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6" name="Rectangle 75"/>
          <p:cNvSpPr/>
          <p:nvPr/>
        </p:nvSpPr>
        <p:spPr>
          <a:xfrm>
            <a:off x="6388681" y="4310221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Oval 76"/>
          <p:cNvSpPr>
            <a:spLocks noChangeAspect="1"/>
          </p:cNvSpPr>
          <p:nvPr/>
        </p:nvSpPr>
        <p:spPr>
          <a:xfrm>
            <a:off x="6075182" y="313759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4" name="Oval 93"/>
          <p:cNvSpPr>
            <a:spLocks noChangeAspect="1"/>
          </p:cNvSpPr>
          <p:nvPr/>
        </p:nvSpPr>
        <p:spPr>
          <a:xfrm>
            <a:off x="6361621" y="372148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5" name="Rectangle 94"/>
          <p:cNvSpPr/>
          <p:nvPr/>
        </p:nvSpPr>
        <p:spPr>
          <a:xfrm>
            <a:off x="5793771" y="307633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6058176" y="3682261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8" name="Straight Connector 97"/>
          <p:cNvCxnSpPr>
            <a:stCxn id="94" idx="5"/>
          </p:cNvCxnSpPr>
          <p:nvPr/>
        </p:nvCxnSpPr>
        <p:spPr>
          <a:xfrm>
            <a:off x="6465686" y="3825551"/>
            <a:ext cx="717312" cy="98882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Oval 98"/>
          <p:cNvSpPr>
            <a:spLocks noChangeAspect="1"/>
          </p:cNvSpPr>
          <p:nvPr/>
        </p:nvSpPr>
        <p:spPr>
          <a:xfrm>
            <a:off x="6923481" y="447063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7119949" y="47221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1" name="Rectangle 100"/>
          <p:cNvSpPr/>
          <p:nvPr/>
        </p:nvSpPr>
        <p:spPr>
          <a:xfrm>
            <a:off x="6686137" y="4530558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6862407" y="473987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3" name="Straight Connector 102"/>
          <p:cNvCxnSpPr>
            <a:stCxn id="77" idx="5"/>
          </p:cNvCxnSpPr>
          <p:nvPr/>
        </p:nvCxnSpPr>
        <p:spPr>
          <a:xfrm>
            <a:off x="6179247" y="3241657"/>
            <a:ext cx="1202054" cy="113203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Oval 104"/>
          <p:cNvSpPr>
            <a:spLocks noChangeAspect="1"/>
          </p:cNvSpPr>
          <p:nvPr/>
        </p:nvSpPr>
        <p:spPr>
          <a:xfrm>
            <a:off x="6769245" y="380962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7298055" y="428334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7" name="Rectangle 106"/>
          <p:cNvSpPr/>
          <p:nvPr/>
        </p:nvSpPr>
        <p:spPr>
          <a:xfrm>
            <a:off x="6708170" y="3946665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7325115" y="4387340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600419" y="979580"/>
            <a:ext cx="8025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Idea: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0" dirty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Nice Drawings of Trees 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Decomposition of a Triangulation into Trees </a:t>
            </a:r>
          </a:p>
        </p:txBody>
      </p:sp>
    </p:spTree>
    <p:extLst>
      <p:ext uri="{BB962C8B-B14F-4D97-AF65-F5344CB8AC3E}">
        <p14:creationId xmlns:p14="http://schemas.microsoft.com/office/powerpoint/2010/main" val="399176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132927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Better Upper Bound for Triangulations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Rounded Rectangle 182"/>
          <p:cNvSpPr/>
          <p:nvPr/>
        </p:nvSpPr>
        <p:spPr>
          <a:xfrm>
            <a:off x="0" y="6445250"/>
            <a:ext cx="1407030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CCCG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310822" y="6445250"/>
            <a:ext cx="1833177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11,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49" name="Slide Number Placeholder 10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07360" y="1985661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1877756" y="212404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1429983" y="285933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2066292" y="269436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2490498" y="309028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2452791" y="380672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1913760" y="374073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459683" y="391825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991636" y="378315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" name="Straight Connector 2"/>
          <p:cNvCxnSpPr>
            <a:stCxn id="8" idx="3"/>
            <a:endCxn id="9" idx="7"/>
          </p:cNvCxnSpPr>
          <p:nvPr/>
        </p:nvCxnSpPr>
        <p:spPr>
          <a:xfrm flipH="1">
            <a:off x="1534048" y="2228105"/>
            <a:ext cx="361563" cy="649081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9" idx="3"/>
            <a:endCxn id="17" idx="7"/>
          </p:cNvCxnSpPr>
          <p:nvPr/>
        </p:nvCxnSpPr>
        <p:spPr>
          <a:xfrm flipH="1">
            <a:off x="1095701" y="2963396"/>
            <a:ext cx="352137" cy="837617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9" idx="4"/>
            <a:endCxn id="16" idx="0"/>
          </p:cNvCxnSpPr>
          <p:nvPr/>
        </p:nvCxnSpPr>
        <p:spPr>
          <a:xfrm>
            <a:off x="1490943" y="2981251"/>
            <a:ext cx="29700" cy="93700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9" idx="5"/>
            <a:endCxn id="15" idx="1"/>
          </p:cNvCxnSpPr>
          <p:nvPr/>
        </p:nvCxnSpPr>
        <p:spPr>
          <a:xfrm>
            <a:off x="1534048" y="2963396"/>
            <a:ext cx="397567" cy="79519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8" idx="5"/>
            <a:endCxn id="10" idx="0"/>
          </p:cNvCxnSpPr>
          <p:nvPr/>
        </p:nvCxnSpPr>
        <p:spPr>
          <a:xfrm>
            <a:off x="1981821" y="2228105"/>
            <a:ext cx="145431" cy="466257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38" idx="0"/>
          </p:cNvCxnSpPr>
          <p:nvPr/>
        </p:nvCxnSpPr>
        <p:spPr>
          <a:xfrm>
            <a:off x="2127252" y="2816282"/>
            <a:ext cx="113122" cy="52853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>
            <a:spLocks noChangeAspect="1"/>
          </p:cNvSpPr>
          <p:nvPr/>
        </p:nvSpPr>
        <p:spPr>
          <a:xfrm>
            <a:off x="2179414" y="334481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0" name="Straight Connector 39"/>
          <p:cNvCxnSpPr>
            <a:stCxn id="38" idx="5"/>
            <a:endCxn id="14" idx="0"/>
          </p:cNvCxnSpPr>
          <p:nvPr/>
        </p:nvCxnSpPr>
        <p:spPr>
          <a:xfrm>
            <a:off x="2283479" y="3448877"/>
            <a:ext cx="230272" cy="357848"/>
          </a:xfrm>
          <a:prstGeom prst="line">
            <a:avLst/>
          </a:prstGeom>
          <a:ln w="25400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0" idx="5"/>
            <a:endCxn id="11" idx="1"/>
          </p:cNvCxnSpPr>
          <p:nvPr/>
        </p:nvCxnSpPr>
        <p:spPr>
          <a:xfrm>
            <a:off x="2170357" y="2798427"/>
            <a:ext cx="337996" cy="309716"/>
          </a:xfrm>
          <a:prstGeom prst="line">
            <a:avLst/>
          </a:prstGeom>
          <a:ln w="50800">
            <a:solidFill>
              <a:srgbClr val="4747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>
            <a:spLocks noChangeAspect="1"/>
          </p:cNvSpPr>
          <p:nvPr/>
        </p:nvSpPr>
        <p:spPr>
          <a:xfrm>
            <a:off x="2806296" y="368888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2" name="Straight Connector 61"/>
          <p:cNvCxnSpPr>
            <a:stCxn id="11" idx="5"/>
            <a:endCxn id="61" idx="0"/>
          </p:cNvCxnSpPr>
          <p:nvPr/>
        </p:nvCxnSpPr>
        <p:spPr>
          <a:xfrm>
            <a:off x="2594563" y="3194353"/>
            <a:ext cx="272693" cy="494536"/>
          </a:xfrm>
          <a:prstGeom prst="line">
            <a:avLst/>
          </a:prstGeom>
          <a:ln w="50800">
            <a:solidFill>
              <a:srgbClr val="4747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>
            <a:spLocks noChangeAspect="1"/>
          </p:cNvSpPr>
          <p:nvPr/>
        </p:nvSpPr>
        <p:spPr>
          <a:xfrm>
            <a:off x="2452791" y="425449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8" name="Straight Connector 67"/>
          <p:cNvCxnSpPr>
            <a:stCxn id="14" idx="4"/>
            <a:endCxn id="67" idx="0"/>
          </p:cNvCxnSpPr>
          <p:nvPr/>
        </p:nvCxnSpPr>
        <p:spPr>
          <a:xfrm>
            <a:off x="2513751" y="3928645"/>
            <a:ext cx="0" cy="325852"/>
          </a:xfrm>
          <a:prstGeom prst="line">
            <a:avLst/>
          </a:prstGeom>
          <a:ln w="25400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38" idx="4"/>
            <a:endCxn id="78" idx="7"/>
          </p:cNvCxnSpPr>
          <p:nvPr/>
        </p:nvCxnSpPr>
        <p:spPr>
          <a:xfrm flipH="1">
            <a:off x="2161044" y="3466732"/>
            <a:ext cx="79330" cy="831686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>
            <a:spLocks noChangeAspect="1"/>
          </p:cNvSpPr>
          <p:nvPr/>
        </p:nvSpPr>
        <p:spPr>
          <a:xfrm>
            <a:off x="2056979" y="42805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0" name="Rectangle 79"/>
          <p:cNvSpPr/>
          <p:nvPr/>
        </p:nvSpPr>
        <p:spPr>
          <a:xfrm>
            <a:off x="1155669" y="2668707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14994" y="36161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188719" y="4034800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706512" y="384751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794647" y="27017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926849" y="3241585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794647" y="426615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433626" y="36161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521761" y="4189036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378542" y="2900062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819217" y="3682261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46623" y="5159921"/>
            <a:ext cx="8751717" cy="9810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Whenever we create a new segment, we ensure that this new segment starts at a non-leaf vertex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ends at a leaf of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 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The drawing has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leaf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 segments.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607585" y="2126255"/>
            <a:ext cx="1" cy="174066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>
            <a:spLocks noChangeAspect="1"/>
          </p:cNvSpPr>
          <p:nvPr/>
        </p:nvSpPr>
        <p:spPr>
          <a:xfrm>
            <a:off x="5535356" y="207997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5535356" y="318165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5524339" y="383165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0" name="Rectangle 59"/>
          <p:cNvSpPr/>
          <p:nvPr/>
        </p:nvSpPr>
        <p:spPr>
          <a:xfrm>
            <a:off x="5275978" y="1952611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275977" y="3098365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309027" y="393564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5" name="Straight Connector 64"/>
          <p:cNvCxnSpPr>
            <a:stCxn id="58" idx="5"/>
          </p:cNvCxnSpPr>
          <p:nvPr/>
        </p:nvCxnSpPr>
        <p:spPr>
          <a:xfrm>
            <a:off x="5639421" y="3285724"/>
            <a:ext cx="155451" cy="79051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>
            <a:spLocks noChangeAspect="1"/>
          </p:cNvSpPr>
          <p:nvPr/>
        </p:nvSpPr>
        <p:spPr>
          <a:xfrm>
            <a:off x="5722643" y="402995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9" name="Rectangle 68"/>
          <p:cNvSpPr/>
          <p:nvPr/>
        </p:nvSpPr>
        <p:spPr>
          <a:xfrm>
            <a:off x="5584449" y="417801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Oval 69"/>
          <p:cNvSpPr>
            <a:spLocks noChangeAspect="1"/>
          </p:cNvSpPr>
          <p:nvPr/>
        </p:nvSpPr>
        <p:spPr>
          <a:xfrm>
            <a:off x="6020098" y="42943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1" name="Straight Connector 70"/>
          <p:cNvCxnSpPr>
            <a:stCxn id="58" idx="6"/>
            <a:endCxn id="70" idx="1"/>
          </p:cNvCxnSpPr>
          <p:nvPr/>
        </p:nvCxnSpPr>
        <p:spPr>
          <a:xfrm>
            <a:off x="5657276" y="3242619"/>
            <a:ext cx="380677" cy="106959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5959023" y="440937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4" name="Straight Connector 73"/>
          <p:cNvCxnSpPr>
            <a:stCxn id="57" idx="5"/>
            <a:endCxn id="75" idx="1"/>
          </p:cNvCxnSpPr>
          <p:nvPr/>
        </p:nvCxnSpPr>
        <p:spPr>
          <a:xfrm>
            <a:off x="5639421" y="2184037"/>
            <a:ext cx="1026493" cy="2106146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>
            <a:spLocks noChangeAspect="1"/>
          </p:cNvSpPr>
          <p:nvPr/>
        </p:nvSpPr>
        <p:spPr>
          <a:xfrm>
            <a:off x="6648059" y="427232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6" name="Rectangle 75"/>
          <p:cNvSpPr/>
          <p:nvPr/>
        </p:nvSpPr>
        <p:spPr>
          <a:xfrm>
            <a:off x="6388681" y="4310221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Oval 76"/>
          <p:cNvSpPr>
            <a:spLocks noChangeAspect="1"/>
          </p:cNvSpPr>
          <p:nvPr/>
        </p:nvSpPr>
        <p:spPr>
          <a:xfrm>
            <a:off x="6075182" y="313759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4" name="Oval 93"/>
          <p:cNvSpPr>
            <a:spLocks noChangeAspect="1"/>
          </p:cNvSpPr>
          <p:nvPr/>
        </p:nvSpPr>
        <p:spPr>
          <a:xfrm>
            <a:off x="6361621" y="372148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5" name="Rectangle 94"/>
          <p:cNvSpPr/>
          <p:nvPr/>
        </p:nvSpPr>
        <p:spPr>
          <a:xfrm>
            <a:off x="5793771" y="307633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6058176" y="3682261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8" name="Straight Connector 97"/>
          <p:cNvCxnSpPr>
            <a:stCxn id="94" idx="5"/>
          </p:cNvCxnSpPr>
          <p:nvPr/>
        </p:nvCxnSpPr>
        <p:spPr>
          <a:xfrm>
            <a:off x="6465686" y="3825551"/>
            <a:ext cx="717312" cy="988820"/>
          </a:xfrm>
          <a:prstGeom prst="line">
            <a:avLst/>
          </a:prstGeom>
          <a:ln w="25400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>
            <a:spLocks noChangeAspect="1"/>
          </p:cNvSpPr>
          <p:nvPr/>
        </p:nvSpPr>
        <p:spPr>
          <a:xfrm>
            <a:off x="6923481" y="447063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7119949" y="47221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1" name="Rectangle 100"/>
          <p:cNvSpPr/>
          <p:nvPr/>
        </p:nvSpPr>
        <p:spPr>
          <a:xfrm>
            <a:off x="6686137" y="4530558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6862407" y="473987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3" name="Straight Connector 102"/>
          <p:cNvCxnSpPr>
            <a:stCxn id="77" idx="5"/>
          </p:cNvCxnSpPr>
          <p:nvPr/>
        </p:nvCxnSpPr>
        <p:spPr>
          <a:xfrm>
            <a:off x="6179247" y="3241657"/>
            <a:ext cx="1202054" cy="1132039"/>
          </a:xfrm>
          <a:prstGeom prst="line">
            <a:avLst/>
          </a:prstGeom>
          <a:ln w="50800">
            <a:solidFill>
              <a:srgbClr val="4747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Oval 104"/>
          <p:cNvSpPr>
            <a:spLocks noChangeAspect="1"/>
          </p:cNvSpPr>
          <p:nvPr/>
        </p:nvSpPr>
        <p:spPr>
          <a:xfrm>
            <a:off x="6769245" y="380962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7298055" y="428334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7" name="Rectangle 106"/>
          <p:cNvSpPr/>
          <p:nvPr/>
        </p:nvSpPr>
        <p:spPr>
          <a:xfrm>
            <a:off x="6708170" y="3946665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7325115" y="4387340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600419" y="979580"/>
            <a:ext cx="8025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Idea: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0" dirty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Nice Drawings of Trees 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Decomposition of a Triangulation into Trees </a:t>
            </a:r>
          </a:p>
        </p:txBody>
      </p:sp>
    </p:spTree>
    <p:extLst>
      <p:ext uri="{BB962C8B-B14F-4D97-AF65-F5344CB8AC3E}">
        <p14:creationId xmlns:p14="http://schemas.microsoft.com/office/powerpoint/2010/main" val="101493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132927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Better Upper Bound for Triangulations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Rounded Rectangle 182"/>
          <p:cNvSpPr/>
          <p:nvPr/>
        </p:nvSpPr>
        <p:spPr>
          <a:xfrm>
            <a:off x="0" y="6445250"/>
            <a:ext cx="1407030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CCCG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310822" y="6445250"/>
            <a:ext cx="1833177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11,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49" name="Slide Number Placeholder 10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96" name="Rectangle 95"/>
          <p:cNvSpPr/>
          <p:nvPr/>
        </p:nvSpPr>
        <p:spPr>
          <a:xfrm>
            <a:off x="146623" y="5159921"/>
            <a:ext cx="8751717" cy="9810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Whenever we create a new segment, we ensure that this new segment starts at a non-leaf vertex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ends at a leaf of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 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The drawing has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leaf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 segments.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744920" y="1461292"/>
            <a:ext cx="2397156" cy="2971932"/>
            <a:chOff x="5275977" y="1952611"/>
            <a:chExt cx="2397156" cy="2971932"/>
          </a:xfrm>
        </p:grpSpPr>
        <p:cxnSp>
          <p:nvCxnSpPr>
            <p:cNvPr id="91" name="Straight Connector 90"/>
            <p:cNvCxnSpPr/>
            <p:nvPr/>
          </p:nvCxnSpPr>
          <p:spPr>
            <a:xfrm>
              <a:off x="5607585" y="2126255"/>
              <a:ext cx="1" cy="1740665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Oval 91"/>
            <p:cNvSpPr>
              <a:spLocks noChangeAspect="1"/>
            </p:cNvSpPr>
            <p:nvPr/>
          </p:nvSpPr>
          <p:spPr>
            <a:xfrm>
              <a:off x="5535356" y="2079972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3" name="Oval 92"/>
            <p:cNvSpPr>
              <a:spLocks noChangeAspect="1"/>
            </p:cNvSpPr>
            <p:nvPr/>
          </p:nvSpPr>
          <p:spPr>
            <a:xfrm>
              <a:off x="5535356" y="3181659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4" name="Oval 103"/>
            <p:cNvSpPr>
              <a:spLocks noChangeAspect="1"/>
            </p:cNvSpPr>
            <p:nvPr/>
          </p:nvSpPr>
          <p:spPr>
            <a:xfrm>
              <a:off x="5524339" y="3831654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275978" y="1952611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5275977" y="3098365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5309027" y="3935649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2" name="Straight Connector 111"/>
            <p:cNvCxnSpPr>
              <a:stCxn id="93" idx="5"/>
            </p:cNvCxnSpPr>
            <p:nvPr/>
          </p:nvCxnSpPr>
          <p:spPr>
            <a:xfrm>
              <a:off x="5639421" y="3285724"/>
              <a:ext cx="155451" cy="79051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Oval 112"/>
            <p:cNvSpPr>
              <a:spLocks noChangeAspect="1"/>
            </p:cNvSpPr>
            <p:nvPr/>
          </p:nvSpPr>
          <p:spPr>
            <a:xfrm>
              <a:off x="5722643" y="4029958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5584449" y="4178019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5" name="Oval 114"/>
            <p:cNvSpPr>
              <a:spLocks noChangeAspect="1"/>
            </p:cNvSpPr>
            <p:nvPr/>
          </p:nvSpPr>
          <p:spPr>
            <a:xfrm>
              <a:off x="6020098" y="4294363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16" name="Straight Connector 115"/>
            <p:cNvCxnSpPr>
              <a:stCxn id="93" idx="6"/>
              <a:endCxn id="115" idx="1"/>
            </p:cNvCxnSpPr>
            <p:nvPr/>
          </p:nvCxnSpPr>
          <p:spPr>
            <a:xfrm>
              <a:off x="5657276" y="3242619"/>
              <a:ext cx="380677" cy="106959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7" name="Rectangle 116"/>
            <p:cNvSpPr/>
            <p:nvPr/>
          </p:nvSpPr>
          <p:spPr>
            <a:xfrm>
              <a:off x="5959023" y="4409374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8" name="Straight Connector 117"/>
            <p:cNvCxnSpPr>
              <a:stCxn id="92" idx="5"/>
              <a:endCxn id="119" idx="1"/>
            </p:cNvCxnSpPr>
            <p:nvPr/>
          </p:nvCxnSpPr>
          <p:spPr>
            <a:xfrm>
              <a:off x="5639421" y="2184037"/>
              <a:ext cx="1026493" cy="2106146"/>
            </a:xfrm>
            <a:prstGeom prst="lin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Oval 118"/>
            <p:cNvSpPr>
              <a:spLocks noChangeAspect="1"/>
            </p:cNvSpPr>
            <p:nvPr/>
          </p:nvSpPr>
          <p:spPr>
            <a:xfrm>
              <a:off x="6648059" y="4272328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388681" y="4310221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1" name="Oval 120"/>
            <p:cNvSpPr>
              <a:spLocks noChangeAspect="1"/>
            </p:cNvSpPr>
            <p:nvPr/>
          </p:nvSpPr>
          <p:spPr>
            <a:xfrm>
              <a:off x="6075182" y="3137592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2" name="Oval 121"/>
            <p:cNvSpPr>
              <a:spLocks noChangeAspect="1"/>
            </p:cNvSpPr>
            <p:nvPr/>
          </p:nvSpPr>
          <p:spPr>
            <a:xfrm>
              <a:off x="6361621" y="3721486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5793771" y="3076334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6058176" y="3682261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5" name="Straight Connector 124"/>
            <p:cNvCxnSpPr>
              <a:stCxn id="122" idx="5"/>
            </p:cNvCxnSpPr>
            <p:nvPr/>
          </p:nvCxnSpPr>
          <p:spPr>
            <a:xfrm>
              <a:off x="6465686" y="3825551"/>
              <a:ext cx="717312" cy="988820"/>
            </a:xfrm>
            <a:prstGeom prst="line">
              <a:avLst/>
            </a:prstGeom>
            <a:ln w="25400">
              <a:solidFill>
                <a:srgbClr val="CC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Oval 125"/>
            <p:cNvSpPr>
              <a:spLocks noChangeAspect="1"/>
            </p:cNvSpPr>
            <p:nvPr/>
          </p:nvSpPr>
          <p:spPr>
            <a:xfrm>
              <a:off x="6923481" y="4470632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7" name="Oval 126"/>
            <p:cNvSpPr>
              <a:spLocks noChangeAspect="1"/>
            </p:cNvSpPr>
            <p:nvPr/>
          </p:nvSpPr>
          <p:spPr>
            <a:xfrm>
              <a:off x="7119949" y="4722185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6686137" y="4530558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6862407" y="4739879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j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0" name="Straight Connector 129"/>
            <p:cNvCxnSpPr>
              <a:stCxn id="121" idx="5"/>
            </p:cNvCxnSpPr>
            <p:nvPr/>
          </p:nvCxnSpPr>
          <p:spPr>
            <a:xfrm>
              <a:off x="6179247" y="3241657"/>
              <a:ext cx="1202054" cy="1132039"/>
            </a:xfrm>
            <a:prstGeom prst="line">
              <a:avLst/>
            </a:prstGeom>
            <a:ln w="25400">
              <a:solidFill>
                <a:srgbClr val="4747F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Oval 130"/>
            <p:cNvSpPr>
              <a:spLocks noChangeAspect="1"/>
            </p:cNvSpPr>
            <p:nvPr/>
          </p:nvSpPr>
          <p:spPr>
            <a:xfrm>
              <a:off x="6769245" y="3809621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2" name="Oval 131"/>
            <p:cNvSpPr>
              <a:spLocks noChangeAspect="1"/>
            </p:cNvSpPr>
            <p:nvPr/>
          </p:nvSpPr>
          <p:spPr>
            <a:xfrm>
              <a:off x="7298055" y="4283346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6708170" y="3946665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7325115" y="4387340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228813" y="1420348"/>
            <a:ext cx="2926328" cy="3724858"/>
            <a:chOff x="1577433" y="1365757"/>
            <a:chExt cx="2926328" cy="3724858"/>
          </a:xfrm>
        </p:grpSpPr>
        <p:cxnSp>
          <p:nvCxnSpPr>
            <p:cNvPr id="4" name="Straight Connector 3"/>
            <p:cNvCxnSpPr/>
            <p:nvPr/>
          </p:nvCxnSpPr>
          <p:spPr>
            <a:xfrm flipH="1">
              <a:off x="1897039" y="1539401"/>
              <a:ext cx="12002" cy="3291906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>
              <a:spLocks noChangeAspect="1"/>
            </p:cNvSpPr>
            <p:nvPr/>
          </p:nvSpPr>
          <p:spPr>
            <a:xfrm>
              <a:off x="1836812" y="1493118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" name="Oval 57"/>
            <p:cNvSpPr>
              <a:spLocks noChangeAspect="1"/>
            </p:cNvSpPr>
            <p:nvPr/>
          </p:nvSpPr>
          <p:spPr>
            <a:xfrm>
              <a:off x="1836812" y="2594805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9" name="Oval 58"/>
            <p:cNvSpPr>
              <a:spLocks noChangeAspect="1"/>
            </p:cNvSpPr>
            <p:nvPr/>
          </p:nvSpPr>
          <p:spPr>
            <a:xfrm>
              <a:off x="1825795" y="3244800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577434" y="1365757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577433" y="2511511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610483" y="3348795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5" name="Straight Connector 64"/>
            <p:cNvCxnSpPr>
              <a:stCxn id="58" idx="5"/>
            </p:cNvCxnSpPr>
            <p:nvPr/>
          </p:nvCxnSpPr>
          <p:spPr>
            <a:xfrm>
              <a:off x="1940877" y="2698870"/>
              <a:ext cx="488424" cy="237809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Oval 65"/>
            <p:cNvSpPr>
              <a:spLocks noChangeAspect="1"/>
            </p:cNvSpPr>
            <p:nvPr/>
          </p:nvSpPr>
          <p:spPr>
            <a:xfrm>
              <a:off x="2024099" y="3443104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885905" y="3591165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1" name="Straight Connector 70"/>
            <p:cNvCxnSpPr>
              <a:stCxn id="58" idx="6"/>
            </p:cNvCxnSpPr>
            <p:nvPr/>
          </p:nvCxnSpPr>
          <p:spPr>
            <a:xfrm>
              <a:off x="1958732" y="2655765"/>
              <a:ext cx="880002" cy="243485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57" idx="5"/>
            </p:cNvCxnSpPr>
            <p:nvPr/>
          </p:nvCxnSpPr>
          <p:spPr>
            <a:xfrm>
              <a:off x="1940877" y="1597183"/>
              <a:ext cx="1730371" cy="3479784"/>
            </a:xfrm>
            <a:prstGeom prst="lin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/>
            <p:cNvSpPr>
              <a:spLocks noChangeAspect="1"/>
            </p:cNvSpPr>
            <p:nvPr/>
          </p:nvSpPr>
          <p:spPr>
            <a:xfrm>
              <a:off x="2949515" y="3685474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690137" y="3723367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7" name="Oval 76"/>
            <p:cNvSpPr>
              <a:spLocks noChangeAspect="1"/>
            </p:cNvSpPr>
            <p:nvPr/>
          </p:nvSpPr>
          <p:spPr>
            <a:xfrm>
              <a:off x="2376638" y="2550738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4" name="Oval 93"/>
            <p:cNvSpPr>
              <a:spLocks noChangeAspect="1"/>
            </p:cNvSpPr>
            <p:nvPr/>
          </p:nvSpPr>
          <p:spPr>
            <a:xfrm>
              <a:off x="2663077" y="3134632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2095227" y="2489480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359632" y="3095407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8" name="Straight Connector 97"/>
            <p:cNvCxnSpPr>
              <a:stCxn id="94" idx="5"/>
            </p:cNvCxnSpPr>
            <p:nvPr/>
          </p:nvCxnSpPr>
          <p:spPr>
            <a:xfrm>
              <a:off x="2767142" y="3238697"/>
              <a:ext cx="1218004" cy="1660849"/>
            </a:xfrm>
            <a:prstGeom prst="line">
              <a:avLst/>
            </a:prstGeom>
            <a:ln w="25400">
              <a:solidFill>
                <a:srgbClr val="CC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Oval 98"/>
            <p:cNvSpPr>
              <a:spLocks noChangeAspect="1"/>
            </p:cNvSpPr>
            <p:nvPr/>
          </p:nvSpPr>
          <p:spPr>
            <a:xfrm>
              <a:off x="3224937" y="3883778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0" name="Oval 99"/>
            <p:cNvSpPr>
              <a:spLocks noChangeAspect="1"/>
            </p:cNvSpPr>
            <p:nvPr/>
          </p:nvSpPr>
          <p:spPr>
            <a:xfrm>
              <a:off x="3421405" y="4135331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987593" y="3943704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3163863" y="4153025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j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3" name="Straight Connector 102"/>
            <p:cNvCxnSpPr>
              <a:stCxn id="77" idx="5"/>
            </p:cNvCxnSpPr>
            <p:nvPr/>
          </p:nvCxnSpPr>
          <p:spPr>
            <a:xfrm>
              <a:off x="2480703" y="2654803"/>
              <a:ext cx="2023058" cy="1876254"/>
            </a:xfrm>
            <a:prstGeom prst="line">
              <a:avLst/>
            </a:prstGeom>
            <a:ln w="25400">
              <a:solidFill>
                <a:srgbClr val="4747F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104"/>
            <p:cNvSpPr>
              <a:spLocks noChangeAspect="1"/>
            </p:cNvSpPr>
            <p:nvPr/>
          </p:nvSpPr>
          <p:spPr>
            <a:xfrm>
              <a:off x="3070701" y="3222767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6" name="Oval 105"/>
            <p:cNvSpPr>
              <a:spLocks noChangeAspect="1"/>
            </p:cNvSpPr>
            <p:nvPr/>
          </p:nvSpPr>
          <p:spPr>
            <a:xfrm>
              <a:off x="3599511" y="3696492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3009626" y="3359811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3626571" y="3800486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5" name="Oval 134"/>
            <p:cNvSpPr>
              <a:spLocks noChangeAspect="1"/>
            </p:cNvSpPr>
            <p:nvPr/>
          </p:nvSpPr>
          <p:spPr>
            <a:xfrm>
              <a:off x="2321554" y="3707509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2356015" y="3822520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7" name="Rectangle 136"/>
          <p:cNvSpPr/>
          <p:nvPr/>
        </p:nvSpPr>
        <p:spPr>
          <a:xfrm>
            <a:off x="4698125" y="1788924"/>
            <a:ext cx="4336694" cy="9810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Divergence: </a:t>
            </a:r>
            <a:r>
              <a:rPr lang="en-US" sz="2000" spc="50" dirty="0" smtClean="0">
                <a:ln w="1143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ownward extension of the segments does not create edge crossings. </a:t>
            </a:r>
          </a:p>
        </p:txBody>
      </p:sp>
      <p:sp>
        <p:nvSpPr>
          <p:cNvPr id="138" name="Rectangle 137"/>
          <p:cNvSpPr/>
          <p:nvPr/>
        </p:nvSpPr>
        <p:spPr>
          <a:xfrm>
            <a:off x="600419" y="979580"/>
            <a:ext cx="8025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Idea: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0" dirty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Nice Drawings of Trees 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Decomposition of a Triangulation into Trees </a:t>
            </a:r>
          </a:p>
        </p:txBody>
      </p:sp>
    </p:spTree>
    <p:extLst>
      <p:ext uri="{BB962C8B-B14F-4D97-AF65-F5344CB8AC3E}">
        <p14:creationId xmlns:p14="http://schemas.microsoft.com/office/powerpoint/2010/main" val="351014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31"/>
          <p:cNvSpPr/>
          <p:nvPr/>
        </p:nvSpPr>
        <p:spPr>
          <a:xfrm>
            <a:off x="6584797" y="5241467"/>
            <a:ext cx="2576007" cy="1385995"/>
          </a:xfrm>
          <a:custGeom>
            <a:avLst/>
            <a:gdLst>
              <a:gd name="connsiteX0" fmla="*/ 465998 w 2576007"/>
              <a:gd name="connsiteY0" fmla="*/ 1269502 h 1385995"/>
              <a:gd name="connsiteX1" fmla="*/ 91425 w 2576007"/>
              <a:gd name="connsiteY1" fmla="*/ 1379670 h 1385995"/>
              <a:gd name="connsiteX2" fmla="*/ 3290 w 2576007"/>
              <a:gd name="connsiteY2" fmla="*/ 1181367 h 1385995"/>
              <a:gd name="connsiteX3" fmla="*/ 168543 w 2576007"/>
              <a:gd name="connsiteY3" fmla="*/ 994080 h 1385995"/>
              <a:gd name="connsiteX4" fmla="*/ 388880 w 2576007"/>
              <a:gd name="connsiteY4" fmla="*/ 652557 h 1385995"/>
              <a:gd name="connsiteX5" fmla="*/ 499049 w 2576007"/>
              <a:gd name="connsiteY5" fmla="*/ 311034 h 1385995"/>
              <a:gd name="connsiteX6" fmla="*/ 774470 w 2576007"/>
              <a:gd name="connsiteY6" fmla="*/ 90697 h 1385995"/>
              <a:gd name="connsiteX7" fmla="*/ 1071926 w 2576007"/>
              <a:gd name="connsiteY7" fmla="*/ 2562 h 1385995"/>
              <a:gd name="connsiteX8" fmla="*/ 1369381 w 2576007"/>
              <a:gd name="connsiteY8" fmla="*/ 35613 h 1385995"/>
              <a:gd name="connsiteX9" fmla="*/ 1578702 w 2576007"/>
              <a:gd name="connsiteY9" fmla="*/ 156798 h 1385995"/>
              <a:gd name="connsiteX10" fmla="*/ 1666837 w 2576007"/>
              <a:gd name="connsiteY10" fmla="*/ 277984 h 1385995"/>
              <a:gd name="connsiteX11" fmla="*/ 1854123 w 2576007"/>
              <a:gd name="connsiteY11" fmla="*/ 454253 h 1385995"/>
              <a:gd name="connsiteX12" fmla="*/ 1975309 w 2576007"/>
              <a:gd name="connsiteY12" fmla="*/ 608490 h 1385995"/>
              <a:gd name="connsiteX13" fmla="*/ 2129545 w 2576007"/>
              <a:gd name="connsiteY13" fmla="*/ 905945 h 1385995"/>
              <a:gd name="connsiteX14" fmla="*/ 2493102 w 2576007"/>
              <a:gd name="connsiteY14" fmla="*/ 1093232 h 1385995"/>
              <a:gd name="connsiteX15" fmla="*/ 2537169 w 2576007"/>
              <a:gd name="connsiteY15" fmla="*/ 1379670 h 1385995"/>
              <a:gd name="connsiteX16" fmla="*/ 2019376 w 2576007"/>
              <a:gd name="connsiteY16" fmla="*/ 1291535 h 1385995"/>
              <a:gd name="connsiteX17" fmla="*/ 1644803 w 2576007"/>
              <a:gd name="connsiteY17" fmla="*/ 1291535 h 1385995"/>
              <a:gd name="connsiteX18" fmla="*/ 1237179 w 2576007"/>
              <a:gd name="connsiteY18" fmla="*/ 1291535 h 1385995"/>
              <a:gd name="connsiteX19" fmla="*/ 763454 w 2576007"/>
              <a:gd name="connsiteY19" fmla="*/ 1313569 h 1385995"/>
              <a:gd name="connsiteX20" fmla="*/ 465998 w 2576007"/>
              <a:gd name="connsiteY20" fmla="*/ 1269502 h 1385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76007" h="1385995">
                <a:moveTo>
                  <a:pt x="465998" y="1269502"/>
                </a:moveTo>
                <a:cubicBezTo>
                  <a:pt x="353993" y="1280519"/>
                  <a:pt x="168543" y="1394359"/>
                  <a:pt x="91425" y="1379670"/>
                </a:cubicBezTo>
                <a:cubicBezTo>
                  <a:pt x="14307" y="1364981"/>
                  <a:pt x="-9563" y="1245632"/>
                  <a:pt x="3290" y="1181367"/>
                </a:cubicBezTo>
                <a:cubicBezTo>
                  <a:pt x="16143" y="1117102"/>
                  <a:pt x="104278" y="1082215"/>
                  <a:pt x="168543" y="994080"/>
                </a:cubicBezTo>
                <a:cubicBezTo>
                  <a:pt x="232808" y="905945"/>
                  <a:pt x="333796" y="766398"/>
                  <a:pt x="388880" y="652557"/>
                </a:cubicBezTo>
                <a:cubicBezTo>
                  <a:pt x="443964" y="538716"/>
                  <a:pt x="434784" y="404677"/>
                  <a:pt x="499049" y="311034"/>
                </a:cubicBezTo>
                <a:cubicBezTo>
                  <a:pt x="563314" y="217391"/>
                  <a:pt x="678991" y="142109"/>
                  <a:pt x="774470" y="90697"/>
                </a:cubicBezTo>
                <a:cubicBezTo>
                  <a:pt x="869950" y="39285"/>
                  <a:pt x="972774" y="11743"/>
                  <a:pt x="1071926" y="2562"/>
                </a:cubicBezTo>
                <a:cubicBezTo>
                  <a:pt x="1171078" y="-6619"/>
                  <a:pt x="1284918" y="9907"/>
                  <a:pt x="1369381" y="35613"/>
                </a:cubicBezTo>
                <a:cubicBezTo>
                  <a:pt x="1453844" y="61319"/>
                  <a:pt x="1529126" y="116403"/>
                  <a:pt x="1578702" y="156798"/>
                </a:cubicBezTo>
                <a:cubicBezTo>
                  <a:pt x="1628278" y="197193"/>
                  <a:pt x="1620934" y="228408"/>
                  <a:pt x="1666837" y="277984"/>
                </a:cubicBezTo>
                <a:cubicBezTo>
                  <a:pt x="1712740" y="327560"/>
                  <a:pt x="1802711" y="399169"/>
                  <a:pt x="1854123" y="454253"/>
                </a:cubicBezTo>
                <a:cubicBezTo>
                  <a:pt x="1905535" y="509337"/>
                  <a:pt x="1929405" y="533208"/>
                  <a:pt x="1975309" y="608490"/>
                </a:cubicBezTo>
                <a:cubicBezTo>
                  <a:pt x="2021213" y="683772"/>
                  <a:pt x="2043246" y="825155"/>
                  <a:pt x="2129545" y="905945"/>
                </a:cubicBezTo>
                <a:cubicBezTo>
                  <a:pt x="2215844" y="986735"/>
                  <a:pt x="2425165" y="1014278"/>
                  <a:pt x="2493102" y="1093232"/>
                </a:cubicBezTo>
                <a:cubicBezTo>
                  <a:pt x="2561039" y="1172186"/>
                  <a:pt x="2616123" y="1346620"/>
                  <a:pt x="2537169" y="1379670"/>
                </a:cubicBezTo>
                <a:cubicBezTo>
                  <a:pt x="2458215" y="1412720"/>
                  <a:pt x="2168104" y="1306224"/>
                  <a:pt x="2019376" y="1291535"/>
                </a:cubicBezTo>
                <a:cubicBezTo>
                  <a:pt x="1870648" y="1276846"/>
                  <a:pt x="1644803" y="1291535"/>
                  <a:pt x="1644803" y="1291535"/>
                </a:cubicBezTo>
                <a:cubicBezTo>
                  <a:pt x="1514437" y="1291535"/>
                  <a:pt x="1384070" y="1287863"/>
                  <a:pt x="1237179" y="1291535"/>
                </a:cubicBezTo>
                <a:cubicBezTo>
                  <a:pt x="1090288" y="1295207"/>
                  <a:pt x="899329" y="1319077"/>
                  <a:pt x="763454" y="1313569"/>
                </a:cubicBezTo>
                <a:cubicBezTo>
                  <a:pt x="627579" y="1308061"/>
                  <a:pt x="578003" y="1258485"/>
                  <a:pt x="465998" y="1269502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dk1"/>
              </a:solidFill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3437975" y="4969924"/>
            <a:ext cx="2547067" cy="1402772"/>
          </a:xfrm>
          <a:custGeom>
            <a:avLst/>
            <a:gdLst>
              <a:gd name="connsiteX0" fmla="*/ 252676 w 2547067"/>
              <a:gd name="connsiteY0" fmla="*/ 1364775 h 1402772"/>
              <a:gd name="connsiteX1" fmla="*/ 10305 w 2547067"/>
              <a:gd name="connsiteY1" fmla="*/ 1298674 h 1402772"/>
              <a:gd name="connsiteX2" fmla="*/ 65389 w 2547067"/>
              <a:gd name="connsiteY2" fmla="*/ 1100370 h 1402772"/>
              <a:gd name="connsiteX3" fmla="*/ 252676 w 2547067"/>
              <a:gd name="connsiteY3" fmla="*/ 1023252 h 1402772"/>
              <a:gd name="connsiteX4" fmla="*/ 362844 w 2547067"/>
              <a:gd name="connsiteY4" fmla="*/ 571560 h 1402772"/>
              <a:gd name="connsiteX5" fmla="*/ 550131 w 2547067"/>
              <a:gd name="connsiteY5" fmla="*/ 252071 h 1402772"/>
              <a:gd name="connsiteX6" fmla="*/ 748435 w 2547067"/>
              <a:gd name="connsiteY6" fmla="*/ 75801 h 1402772"/>
              <a:gd name="connsiteX7" fmla="*/ 1067924 w 2547067"/>
              <a:gd name="connsiteY7" fmla="*/ 9700 h 1402772"/>
              <a:gd name="connsiteX8" fmla="*/ 1167076 w 2547067"/>
              <a:gd name="connsiteY8" fmla="*/ 274105 h 1402772"/>
              <a:gd name="connsiteX9" fmla="*/ 1332329 w 2547067"/>
              <a:gd name="connsiteY9" fmla="*/ 384274 h 1402772"/>
              <a:gd name="connsiteX10" fmla="*/ 1563683 w 2547067"/>
              <a:gd name="connsiteY10" fmla="*/ 439358 h 1402772"/>
              <a:gd name="connsiteX11" fmla="*/ 1739953 w 2547067"/>
              <a:gd name="connsiteY11" fmla="*/ 395290 h 1402772"/>
              <a:gd name="connsiteX12" fmla="*/ 1861138 w 2547067"/>
              <a:gd name="connsiteY12" fmla="*/ 527493 h 1402772"/>
              <a:gd name="connsiteX13" fmla="*/ 2026391 w 2547067"/>
              <a:gd name="connsiteY13" fmla="*/ 681729 h 1402772"/>
              <a:gd name="connsiteX14" fmla="*/ 2136560 w 2547067"/>
              <a:gd name="connsiteY14" fmla="*/ 880033 h 1402772"/>
              <a:gd name="connsiteX15" fmla="*/ 2334864 w 2547067"/>
              <a:gd name="connsiteY15" fmla="*/ 1056303 h 1402772"/>
              <a:gd name="connsiteX16" fmla="*/ 2533167 w 2547067"/>
              <a:gd name="connsiteY16" fmla="*/ 1199522 h 1402772"/>
              <a:gd name="connsiteX17" fmla="*/ 2489100 w 2547067"/>
              <a:gd name="connsiteY17" fmla="*/ 1397825 h 1402772"/>
              <a:gd name="connsiteX18" fmla="*/ 2158594 w 2547067"/>
              <a:gd name="connsiteY18" fmla="*/ 1342741 h 1402772"/>
              <a:gd name="connsiteX19" fmla="*/ 1475548 w 2547067"/>
              <a:gd name="connsiteY19" fmla="*/ 1342741 h 1402772"/>
              <a:gd name="connsiteX20" fmla="*/ 770468 w 2547067"/>
              <a:gd name="connsiteY20" fmla="*/ 1342741 h 1402772"/>
              <a:gd name="connsiteX21" fmla="*/ 252676 w 2547067"/>
              <a:gd name="connsiteY21" fmla="*/ 1364775 h 140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547067" h="1402772">
                <a:moveTo>
                  <a:pt x="252676" y="1364775"/>
                </a:moveTo>
                <a:cubicBezTo>
                  <a:pt x="125982" y="1357431"/>
                  <a:pt x="41519" y="1342741"/>
                  <a:pt x="10305" y="1298674"/>
                </a:cubicBezTo>
                <a:cubicBezTo>
                  <a:pt x="-20910" y="1254606"/>
                  <a:pt x="24994" y="1146273"/>
                  <a:pt x="65389" y="1100370"/>
                </a:cubicBezTo>
                <a:cubicBezTo>
                  <a:pt x="105784" y="1054467"/>
                  <a:pt x="203100" y="1111387"/>
                  <a:pt x="252676" y="1023252"/>
                </a:cubicBezTo>
                <a:cubicBezTo>
                  <a:pt x="302252" y="935117"/>
                  <a:pt x="313268" y="700090"/>
                  <a:pt x="362844" y="571560"/>
                </a:cubicBezTo>
                <a:cubicBezTo>
                  <a:pt x="412420" y="443030"/>
                  <a:pt x="485866" y="334697"/>
                  <a:pt x="550131" y="252071"/>
                </a:cubicBezTo>
                <a:cubicBezTo>
                  <a:pt x="614396" y="169445"/>
                  <a:pt x="662136" y="116196"/>
                  <a:pt x="748435" y="75801"/>
                </a:cubicBezTo>
                <a:cubicBezTo>
                  <a:pt x="834734" y="35406"/>
                  <a:pt x="998151" y="-23351"/>
                  <a:pt x="1067924" y="9700"/>
                </a:cubicBezTo>
                <a:cubicBezTo>
                  <a:pt x="1137697" y="42751"/>
                  <a:pt x="1123009" y="211676"/>
                  <a:pt x="1167076" y="274105"/>
                </a:cubicBezTo>
                <a:cubicBezTo>
                  <a:pt x="1211143" y="336534"/>
                  <a:pt x="1266228" y="356732"/>
                  <a:pt x="1332329" y="384274"/>
                </a:cubicBezTo>
                <a:cubicBezTo>
                  <a:pt x="1398430" y="411816"/>
                  <a:pt x="1495746" y="437522"/>
                  <a:pt x="1563683" y="439358"/>
                </a:cubicBezTo>
                <a:cubicBezTo>
                  <a:pt x="1631620" y="441194"/>
                  <a:pt x="1690377" y="380601"/>
                  <a:pt x="1739953" y="395290"/>
                </a:cubicBezTo>
                <a:cubicBezTo>
                  <a:pt x="1789529" y="409979"/>
                  <a:pt x="1813398" y="479753"/>
                  <a:pt x="1861138" y="527493"/>
                </a:cubicBezTo>
                <a:cubicBezTo>
                  <a:pt x="1908878" y="575233"/>
                  <a:pt x="1980487" y="622972"/>
                  <a:pt x="2026391" y="681729"/>
                </a:cubicBezTo>
                <a:cubicBezTo>
                  <a:pt x="2072295" y="740486"/>
                  <a:pt x="2085148" y="817604"/>
                  <a:pt x="2136560" y="880033"/>
                </a:cubicBezTo>
                <a:cubicBezTo>
                  <a:pt x="2187972" y="942462"/>
                  <a:pt x="2268763" y="1003055"/>
                  <a:pt x="2334864" y="1056303"/>
                </a:cubicBezTo>
                <a:cubicBezTo>
                  <a:pt x="2400965" y="1109551"/>
                  <a:pt x="2507461" y="1142602"/>
                  <a:pt x="2533167" y="1199522"/>
                </a:cubicBezTo>
                <a:cubicBezTo>
                  <a:pt x="2558873" y="1256442"/>
                  <a:pt x="2551529" y="1373955"/>
                  <a:pt x="2489100" y="1397825"/>
                </a:cubicBezTo>
                <a:cubicBezTo>
                  <a:pt x="2426671" y="1421695"/>
                  <a:pt x="2327519" y="1351922"/>
                  <a:pt x="2158594" y="1342741"/>
                </a:cubicBezTo>
                <a:cubicBezTo>
                  <a:pt x="1989669" y="1333560"/>
                  <a:pt x="1475548" y="1342741"/>
                  <a:pt x="1475548" y="1342741"/>
                </a:cubicBezTo>
                <a:lnTo>
                  <a:pt x="770468" y="1342741"/>
                </a:lnTo>
                <a:cubicBezTo>
                  <a:pt x="562984" y="1346413"/>
                  <a:pt x="379370" y="1372119"/>
                  <a:pt x="252676" y="136477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dk1"/>
              </a:solidFill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230074" y="5316998"/>
            <a:ext cx="2578151" cy="1096598"/>
          </a:xfrm>
          <a:custGeom>
            <a:avLst/>
            <a:gdLst>
              <a:gd name="connsiteX0" fmla="*/ 254668 w 2578151"/>
              <a:gd name="connsiteY0" fmla="*/ 1039735 h 1096598"/>
              <a:gd name="connsiteX1" fmla="*/ 56365 w 2578151"/>
              <a:gd name="connsiteY1" fmla="*/ 984650 h 1096598"/>
              <a:gd name="connsiteX2" fmla="*/ 34331 w 2578151"/>
              <a:gd name="connsiteY2" fmla="*/ 775330 h 1096598"/>
              <a:gd name="connsiteX3" fmla="*/ 486022 w 2578151"/>
              <a:gd name="connsiteY3" fmla="*/ 632110 h 1096598"/>
              <a:gd name="connsiteX4" fmla="*/ 739410 w 2578151"/>
              <a:gd name="connsiteY4" fmla="*/ 389739 h 1096598"/>
              <a:gd name="connsiteX5" fmla="*/ 816528 w 2578151"/>
              <a:gd name="connsiteY5" fmla="*/ 191436 h 1096598"/>
              <a:gd name="connsiteX6" fmla="*/ 937714 w 2578151"/>
              <a:gd name="connsiteY6" fmla="*/ 103301 h 1096598"/>
              <a:gd name="connsiteX7" fmla="*/ 1158051 w 2578151"/>
              <a:gd name="connsiteY7" fmla="*/ 158385 h 1096598"/>
              <a:gd name="connsiteX8" fmla="*/ 1367372 w 2578151"/>
              <a:gd name="connsiteY8" fmla="*/ 180419 h 1096598"/>
              <a:gd name="connsiteX9" fmla="*/ 1631777 w 2578151"/>
              <a:gd name="connsiteY9" fmla="*/ 125335 h 1096598"/>
              <a:gd name="connsiteX10" fmla="*/ 1797030 w 2578151"/>
              <a:gd name="connsiteY10" fmla="*/ 26183 h 1096598"/>
              <a:gd name="connsiteX11" fmla="*/ 2050418 w 2578151"/>
              <a:gd name="connsiteY11" fmla="*/ 26183 h 1096598"/>
              <a:gd name="connsiteX12" fmla="*/ 2094485 w 2578151"/>
              <a:gd name="connsiteY12" fmla="*/ 323638 h 1096598"/>
              <a:gd name="connsiteX13" fmla="*/ 2204654 w 2578151"/>
              <a:gd name="connsiteY13" fmla="*/ 566009 h 1096598"/>
              <a:gd name="connsiteX14" fmla="*/ 2325839 w 2578151"/>
              <a:gd name="connsiteY14" fmla="*/ 709229 h 1096598"/>
              <a:gd name="connsiteX15" fmla="*/ 2535160 w 2578151"/>
              <a:gd name="connsiteY15" fmla="*/ 874482 h 1096598"/>
              <a:gd name="connsiteX16" fmla="*/ 2557193 w 2578151"/>
              <a:gd name="connsiteY16" fmla="*/ 1039735 h 1096598"/>
              <a:gd name="connsiteX17" fmla="*/ 2292789 w 2578151"/>
              <a:gd name="connsiteY17" fmla="*/ 1094819 h 1096598"/>
              <a:gd name="connsiteX18" fmla="*/ 1951266 w 2578151"/>
              <a:gd name="connsiteY18" fmla="*/ 984650 h 1096598"/>
              <a:gd name="connsiteX19" fmla="*/ 1521608 w 2578151"/>
              <a:gd name="connsiteY19" fmla="*/ 984650 h 1096598"/>
              <a:gd name="connsiteX20" fmla="*/ 1058899 w 2578151"/>
              <a:gd name="connsiteY20" fmla="*/ 984650 h 1096598"/>
              <a:gd name="connsiteX21" fmla="*/ 607208 w 2578151"/>
              <a:gd name="connsiteY21" fmla="*/ 984650 h 1096598"/>
              <a:gd name="connsiteX22" fmla="*/ 254668 w 2578151"/>
              <a:gd name="connsiteY22" fmla="*/ 1039735 h 1096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578151" h="1096598">
                <a:moveTo>
                  <a:pt x="254668" y="1039735"/>
                </a:moveTo>
                <a:cubicBezTo>
                  <a:pt x="162861" y="1039735"/>
                  <a:pt x="93088" y="1028717"/>
                  <a:pt x="56365" y="984650"/>
                </a:cubicBezTo>
                <a:cubicBezTo>
                  <a:pt x="19642" y="940583"/>
                  <a:pt x="-37278" y="834087"/>
                  <a:pt x="34331" y="775330"/>
                </a:cubicBezTo>
                <a:cubicBezTo>
                  <a:pt x="105940" y="716573"/>
                  <a:pt x="368509" y="696375"/>
                  <a:pt x="486022" y="632110"/>
                </a:cubicBezTo>
                <a:cubicBezTo>
                  <a:pt x="603535" y="567845"/>
                  <a:pt x="684326" y="463185"/>
                  <a:pt x="739410" y="389739"/>
                </a:cubicBezTo>
                <a:cubicBezTo>
                  <a:pt x="794494" y="316293"/>
                  <a:pt x="783477" y="239176"/>
                  <a:pt x="816528" y="191436"/>
                </a:cubicBezTo>
                <a:cubicBezTo>
                  <a:pt x="849579" y="143696"/>
                  <a:pt x="880794" y="108809"/>
                  <a:pt x="937714" y="103301"/>
                </a:cubicBezTo>
                <a:cubicBezTo>
                  <a:pt x="994635" y="97792"/>
                  <a:pt x="1086441" y="145532"/>
                  <a:pt x="1158051" y="158385"/>
                </a:cubicBezTo>
                <a:cubicBezTo>
                  <a:pt x="1229661" y="171238"/>
                  <a:pt x="1288418" y="185927"/>
                  <a:pt x="1367372" y="180419"/>
                </a:cubicBezTo>
                <a:cubicBezTo>
                  <a:pt x="1446326" y="174911"/>
                  <a:pt x="1560167" y="151041"/>
                  <a:pt x="1631777" y="125335"/>
                </a:cubicBezTo>
                <a:cubicBezTo>
                  <a:pt x="1703387" y="99629"/>
                  <a:pt x="1727257" y="42708"/>
                  <a:pt x="1797030" y="26183"/>
                </a:cubicBezTo>
                <a:cubicBezTo>
                  <a:pt x="1866803" y="9658"/>
                  <a:pt x="2000842" y="-23393"/>
                  <a:pt x="2050418" y="26183"/>
                </a:cubicBezTo>
                <a:cubicBezTo>
                  <a:pt x="2099994" y="75759"/>
                  <a:pt x="2068779" y="233667"/>
                  <a:pt x="2094485" y="323638"/>
                </a:cubicBezTo>
                <a:cubicBezTo>
                  <a:pt x="2120191" y="413609"/>
                  <a:pt x="2166095" y="501744"/>
                  <a:pt x="2204654" y="566009"/>
                </a:cubicBezTo>
                <a:cubicBezTo>
                  <a:pt x="2243213" y="630274"/>
                  <a:pt x="2270755" y="657817"/>
                  <a:pt x="2325839" y="709229"/>
                </a:cubicBezTo>
                <a:cubicBezTo>
                  <a:pt x="2380923" y="760641"/>
                  <a:pt x="2496601" y="819398"/>
                  <a:pt x="2535160" y="874482"/>
                </a:cubicBezTo>
                <a:cubicBezTo>
                  <a:pt x="2573719" y="929566"/>
                  <a:pt x="2597588" y="1003012"/>
                  <a:pt x="2557193" y="1039735"/>
                </a:cubicBezTo>
                <a:cubicBezTo>
                  <a:pt x="2516798" y="1076458"/>
                  <a:pt x="2393777" y="1104000"/>
                  <a:pt x="2292789" y="1094819"/>
                </a:cubicBezTo>
                <a:cubicBezTo>
                  <a:pt x="2191801" y="1085638"/>
                  <a:pt x="2079796" y="1003011"/>
                  <a:pt x="1951266" y="984650"/>
                </a:cubicBezTo>
                <a:cubicBezTo>
                  <a:pt x="1822736" y="966288"/>
                  <a:pt x="1521608" y="984650"/>
                  <a:pt x="1521608" y="984650"/>
                </a:cubicBezTo>
                <a:lnTo>
                  <a:pt x="1058899" y="984650"/>
                </a:lnTo>
                <a:cubicBezTo>
                  <a:pt x="906499" y="984650"/>
                  <a:pt x="744919" y="979142"/>
                  <a:pt x="607208" y="984650"/>
                </a:cubicBezTo>
                <a:cubicBezTo>
                  <a:pt x="469497" y="990158"/>
                  <a:pt x="346475" y="1039735"/>
                  <a:pt x="254668" y="103973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dk1"/>
              </a:solidFill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6511453" y="3038966"/>
            <a:ext cx="2546273" cy="1049244"/>
          </a:xfrm>
          <a:custGeom>
            <a:avLst/>
            <a:gdLst>
              <a:gd name="connsiteX0" fmla="*/ 307988 w 2546273"/>
              <a:gd name="connsiteY0" fmla="*/ 982191 h 1049244"/>
              <a:gd name="connsiteX1" fmla="*/ 54600 w 2546273"/>
              <a:gd name="connsiteY1" fmla="*/ 949140 h 1049244"/>
              <a:gd name="connsiteX2" fmla="*/ 32566 w 2546273"/>
              <a:gd name="connsiteY2" fmla="*/ 750836 h 1049244"/>
              <a:gd name="connsiteX3" fmla="*/ 429174 w 2546273"/>
              <a:gd name="connsiteY3" fmla="*/ 431347 h 1049244"/>
              <a:gd name="connsiteX4" fmla="*/ 517308 w 2546273"/>
              <a:gd name="connsiteY4" fmla="*/ 122875 h 1049244"/>
              <a:gd name="connsiteX5" fmla="*/ 836798 w 2546273"/>
              <a:gd name="connsiteY5" fmla="*/ 1689 h 1049244"/>
              <a:gd name="connsiteX6" fmla="*/ 1035101 w 2546273"/>
              <a:gd name="connsiteY6" fmla="*/ 199993 h 1049244"/>
              <a:gd name="connsiteX7" fmla="*/ 1112219 w 2546273"/>
              <a:gd name="connsiteY7" fmla="*/ 321179 h 1049244"/>
              <a:gd name="connsiteX8" fmla="*/ 1332557 w 2546273"/>
              <a:gd name="connsiteY8" fmla="*/ 343212 h 1049244"/>
              <a:gd name="connsiteX9" fmla="*/ 1464759 w 2546273"/>
              <a:gd name="connsiteY9" fmla="*/ 431347 h 1049244"/>
              <a:gd name="connsiteX10" fmla="*/ 1740181 w 2546273"/>
              <a:gd name="connsiteY10" fmla="*/ 497448 h 1049244"/>
              <a:gd name="connsiteX11" fmla="*/ 2092720 w 2546273"/>
              <a:gd name="connsiteY11" fmla="*/ 607617 h 1049244"/>
              <a:gd name="connsiteX12" fmla="*/ 2357125 w 2546273"/>
              <a:gd name="connsiteY12" fmla="*/ 651685 h 1049244"/>
              <a:gd name="connsiteX13" fmla="*/ 2533395 w 2546273"/>
              <a:gd name="connsiteY13" fmla="*/ 849988 h 1049244"/>
              <a:gd name="connsiteX14" fmla="*/ 2456277 w 2546273"/>
              <a:gd name="connsiteY14" fmla="*/ 1048292 h 1049244"/>
              <a:gd name="connsiteX15" fmla="*/ 1850349 w 2546273"/>
              <a:gd name="connsiteY15" fmla="*/ 927106 h 1049244"/>
              <a:gd name="connsiteX16" fmla="*/ 1442725 w 2546273"/>
              <a:gd name="connsiteY16" fmla="*/ 971174 h 1049244"/>
              <a:gd name="connsiteX17" fmla="*/ 924933 w 2546273"/>
              <a:gd name="connsiteY17" fmla="*/ 1004224 h 1049244"/>
              <a:gd name="connsiteX18" fmla="*/ 307988 w 2546273"/>
              <a:gd name="connsiteY18" fmla="*/ 982191 h 104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546273" h="1049244">
                <a:moveTo>
                  <a:pt x="307988" y="982191"/>
                </a:moveTo>
                <a:cubicBezTo>
                  <a:pt x="162933" y="973010"/>
                  <a:pt x="100504" y="987699"/>
                  <a:pt x="54600" y="949140"/>
                </a:cubicBezTo>
                <a:cubicBezTo>
                  <a:pt x="8696" y="910581"/>
                  <a:pt x="-29863" y="837135"/>
                  <a:pt x="32566" y="750836"/>
                </a:cubicBezTo>
                <a:cubicBezTo>
                  <a:pt x="94995" y="664537"/>
                  <a:pt x="348384" y="536007"/>
                  <a:pt x="429174" y="431347"/>
                </a:cubicBezTo>
                <a:cubicBezTo>
                  <a:pt x="509964" y="326687"/>
                  <a:pt x="449371" y="194485"/>
                  <a:pt x="517308" y="122875"/>
                </a:cubicBezTo>
                <a:cubicBezTo>
                  <a:pt x="585245" y="51265"/>
                  <a:pt x="750499" y="-11164"/>
                  <a:pt x="836798" y="1689"/>
                </a:cubicBezTo>
                <a:cubicBezTo>
                  <a:pt x="923097" y="14542"/>
                  <a:pt x="989198" y="146745"/>
                  <a:pt x="1035101" y="199993"/>
                </a:cubicBezTo>
                <a:cubicBezTo>
                  <a:pt x="1081004" y="253241"/>
                  <a:pt x="1062643" y="297309"/>
                  <a:pt x="1112219" y="321179"/>
                </a:cubicBezTo>
                <a:cubicBezTo>
                  <a:pt x="1161795" y="345049"/>
                  <a:pt x="1273800" y="324851"/>
                  <a:pt x="1332557" y="343212"/>
                </a:cubicBezTo>
                <a:cubicBezTo>
                  <a:pt x="1391314" y="361573"/>
                  <a:pt x="1396822" y="405641"/>
                  <a:pt x="1464759" y="431347"/>
                </a:cubicBezTo>
                <a:cubicBezTo>
                  <a:pt x="1532696" y="457053"/>
                  <a:pt x="1635521" y="468070"/>
                  <a:pt x="1740181" y="497448"/>
                </a:cubicBezTo>
                <a:cubicBezTo>
                  <a:pt x="1844841" y="526826"/>
                  <a:pt x="1989896" y="581911"/>
                  <a:pt x="2092720" y="607617"/>
                </a:cubicBezTo>
                <a:cubicBezTo>
                  <a:pt x="2195544" y="633323"/>
                  <a:pt x="2283679" y="611290"/>
                  <a:pt x="2357125" y="651685"/>
                </a:cubicBezTo>
                <a:cubicBezTo>
                  <a:pt x="2430571" y="692080"/>
                  <a:pt x="2516870" y="783887"/>
                  <a:pt x="2533395" y="849988"/>
                </a:cubicBezTo>
                <a:cubicBezTo>
                  <a:pt x="2549920" y="916089"/>
                  <a:pt x="2570118" y="1035439"/>
                  <a:pt x="2456277" y="1048292"/>
                </a:cubicBezTo>
                <a:cubicBezTo>
                  <a:pt x="2342436" y="1061145"/>
                  <a:pt x="2019274" y="939959"/>
                  <a:pt x="1850349" y="927106"/>
                </a:cubicBezTo>
                <a:cubicBezTo>
                  <a:pt x="1681424" y="914253"/>
                  <a:pt x="1596961" y="958321"/>
                  <a:pt x="1442725" y="971174"/>
                </a:cubicBezTo>
                <a:cubicBezTo>
                  <a:pt x="1288489" y="984027"/>
                  <a:pt x="1117728" y="1002388"/>
                  <a:pt x="924933" y="1004224"/>
                </a:cubicBezTo>
                <a:cubicBezTo>
                  <a:pt x="732138" y="1006060"/>
                  <a:pt x="453043" y="991372"/>
                  <a:pt x="307988" y="98219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dk1"/>
              </a:solidFill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3661190" y="3345591"/>
            <a:ext cx="2560168" cy="640807"/>
          </a:xfrm>
          <a:custGeom>
            <a:avLst/>
            <a:gdLst>
              <a:gd name="connsiteX0" fmla="*/ 7427 w 2560168"/>
              <a:gd name="connsiteY0" fmla="*/ 477259 h 640807"/>
              <a:gd name="connsiteX1" fmla="*/ 84545 w 2560168"/>
              <a:gd name="connsiteY1" fmla="*/ 334040 h 640807"/>
              <a:gd name="connsiteX2" fmla="*/ 437085 w 2560168"/>
              <a:gd name="connsiteY2" fmla="*/ 334040 h 640807"/>
              <a:gd name="connsiteX3" fmla="*/ 624371 w 2560168"/>
              <a:gd name="connsiteY3" fmla="*/ 312006 h 640807"/>
              <a:gd name="connsiteX4" fmla="*/ 1065046 w 2560168"/>
              <a:gd name="connsiteY4" fmla="*/ 135736 h 640807"/>
              <a:gd name="connsiteX5" fmla="*/ 1186232 w 2560168"/>
              <a:gd name="connsiteY5" fmla="*/ 25568 h 640807"/>
              <a:gd name="connsiteX6" fmla="*/ 1307417 w 2560168"/>
              <a:gd name="connsiteY6" fmla="*/ 3534 h 640807"/>
              <a:gd name="connsiteX7" fmla="*/ 1406569 w 2560168"/>
              <a:gd name="connsiteY7" fmla="*/ 80652 h 640807"/>
              <a:gd name="connsiteX8" fmla="*/ 1924362 w 2560168"/>
              <a:gd name="connsiteY8" fmla="*/ 201838 h 640807"/>
              <a:gd name="connsiteX9" fmla="*/ 2232834 w 2560168"/>
              <a:gd name="connsiteY9" fmla="*/ 278956 h 640807"/>
              <a:gd name="connsiteX10" fmla="*/ 2475205 w 2560168"/>
              <a:gd name="connsiteY10" fmla="*/ 345057 h 640807"/>
              <a:gd name="connsiteX11" fmla="*/ 2519273 w 2560168"/>
              <a:gd name="connsiteY11" fmla="*/ 631495 h 640807"/>
              <a:gd name="connsiteX12" fmla="*/ 1913345 w 2560168"/>
              <a:gd name="connsiteY12" fmla="*/ 576411 h 640807"/>
              <a:gd name="connsiteX13" fmla="*/ 1131147 w 2560168"/>
              <a:gd name="connsiteY13" fmla="*/ 631495 h 640807"/>
              <a:gd name="connsiteX14" fmla="*/ 337933 w 2560168"/>
              <a:gd name="connsiteY14" fmla="*/ 631495 h 640807"/>
              <a:gd name="connsiteX15" fmla="*/ 40477 w 2560168"/>
              <a:gd name="connsiteY15" fmla="*/ 620479 h 640807"/>
              <a:gd name="connsiteX16" fmla="*/ 7427 w 2560168"/>
              <a:gd name="connsiteY16" fmla="*/ 477259 h 640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560168" h="640807">
                <a:moveTo>
                  <a:pt x="7427" y="477259"/>
                </a:moveTo>
                <a:cubicBezTo>
                  <a:pt x="14772" y="429519"/>
                  <a:pt x="12935" y="357910"/>
                  <a:pt x="84545" y="334040"/>
                </a:cubicBezTo>
                <a:cubicBezTo>
                  <a:pt x="156155" y="310170"/>
                  <a:pt x="347114" y="337712"/>
                  <a:pt x="437085" y="334040"/>
                </a:cubicBezTo>
                <a:cubicBezTo>
                  <a:pt x="527056" y="330368"/>
                  <a:pt x="519711" y="345057"/>
                  <a:pt x="624371" y="312006"/>
                </a:cubicBezTo>
                <a:cubicBezTo>
                  <a:pt x="729031" y="278955"/>
                  <a:pt x="971403" y="183476"/>
                  <a:pt x="1065046" y="135736"/>
                </a:cubicBezTo>
                <a:cubicBezTo>
                  <a:pt x="1158689" y="87996"/>
                  <a:pt x="1145837" y="47602"/>
                  <a:pt x="1186232" y="25568"/>
                </a:cubicBezTo>
                <a:cubicBezTo>
                  <a:pt x="1226627" y="3534"/>
                  <a:pt x="1270694" y="-5647"/>
                  <a:pt x="1307417" y="3534"/>
                </a:cubicBezTo>
                <a:cubicBezTo>
                  <a:pt x="1344140" y="12715"/>
                  <a:pt x="1303745" y="47601"/>
                  <a:pt x="1406569" y="80652"/>
                </a:cubicBezTo>
                <a:cubicBezTo>
                  <a:pt x="1509393" y="113703"/>
                  <a:pt x="1924362" y="201838"/>
                  <a:pt x="1924362" y="201838"/>
                </a:cubicBezTo>
                <a:lnTo>
                  <a:pt x="2232834" y="278956"/>
                </a:lnTo>
                <a:cubicBezTo>
                  <a:pt x="2324641" y="302826"/>
                  <a:pt x="2427465" y="286300"/>
                  <a:pt x="2475205" y="345057"/>
                </a:cubicBezTo>
                <a:cubicBezTo>
                  <a:pt x="2522945" y="403813"/>
                  <a:pt x="2612916" y="592936"/>
                  <a:pt x="2519273" y="631495"/>
                </a:cubicBezTo>
                <a:cubicBezTo>
                  <a:pt x="2425630" y="670054"/>
                  <a:pt x="2144699" y="576411"/>
                  <a:pt x="1913345" y="576411"/>
                </a:cubicBezTo>
                <a:cubicBezTo>
                  <a:pt x="1681991" y="576411"/>
                  <a:pt x="1393716" y="622314"/>
                  <a:pt x="1131147" y="631495"/>
                </a:cubicBezTo>
                <a:cubicBezTo>
                  <a:pt x="868578" y="640676"/>
                  <a:pt x="519711" y="633331"/>
                  <a:pt x="337933" y="631495"/>
                </a:cubicBezTo>
                <a:cubicBezTo>
                  <a:pt x="156155" y="629659"/>
                  <a:pt x="95561" y="649857"/>
                  <a:pt x="40477" y="620479"/>
                </a:cubicBezTo>
                <a:cubicBezTo>
                  <a:pt x="-14607" y="591101"/>
                  <a:pt x="82" y="524999"/>
                  <a:pt x="7427" y="47725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/>
          <p:cNvSpPr/>
          <p:nvPr/>
        </p:nvSpPr>
        <p:spPr>
          <a:xfrm>
            <a:off x="1" y="132927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Better Upper Bound for Triangulations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00419" y="979580"/>
            <a:ext cx="8025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Idea: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Nice Drawings of Trees 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pc="50" dirty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Decomposition of a Triangulation into Trees </a:t>
            </a:r>
          </a:p>
        </p:txBody>
      </p:sp>
      <p:sp>
        <p:nvSpPr>
          <p:cNvPr id="78" name="Oval 77"/>
          <p:cNvSpPr>
            <a:spLocks noChangeAspect="1"/>
          </p:cNvSpPr>
          <p:nvPr/>
        </p:nvSpPr>
        <p:spPr>
          <a:xfrm>
            <a:off x="5347000" y="213978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Freeform 5"/>
          <p:cNvSpPr/>
          <p:nvPr/>
        </p:nvSpPr>
        <p:spPr>
          <a:xfrm>
            <a:off x="5458910" y="2174749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Freeform 15"/>
          <p:cNvSpPr/>
          <p:nvPr/>
        </p:nvSpPr>
        <p:spPr>
          <a:xfrm>
            <a:off x="5467377" y="1895349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Freeform 16"/>
          <p:cNvSpPr/>
          <p:nvPr/>
        </p:nvSpPr>
        <p:spPr>
          <a:xfrm>
            <a:off x="6364844" y="1886883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252932" y="180959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2" name="Rectangle 141"/>
          <p:cNvSpPr/>
          <p:nvPr/>
        </p:nvSpPr>
        <p:spPr>
          <a:xfrm>
            <a:off x="4984777" y="211147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7253844" y="212841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6178577" y="1891343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Oval 149"/>
          <p:cNvSpPr>
            <a:spLocks noChangeAspect="1"/>
          </p:cNvSpPr>
          <p:nvPr/>
        </p:nvSpPr>
        <p:spPr>
          <a:xfrm>
            <a:off x="7209666" y="209304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2" name="Oval 151"/>
          <p:cNvSpPr>
            <a:spLocks noChangeAspect="1"/>
          </p:cNvSpPr>
          <p:nvPr/>
        </p:nvSpPr>
        <p:spPr>
          <a:xfrm>
            <a:off x="3925824" y="372621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3" name="Oval 152"/>
          <p:cNvSpPr>
            <a:spLocks noChangeAspect="1"/>
          </p:cNvSpPr>
          <p:nvPr/>
        </p:nvSpPr>
        <p:spPr>
          <a:xfrm>
            <a:off x="4484624" y="311661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8" name="Freeform 157"/>
          <p:cNvSpPr/>
          <p:nvPr/>
        </p:nvSpPr>
        <p:spPr>
          <a:xfrm>
            <a:off x="4037734" y="3761177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8" name="Freeform 167"/>
          <p:cNvSpPr/>
          <p:nvPr/>
        </p:nvSpPr>
        <p:spPr>
          <a:xfrm>
            <a:off x="4046201" y="3481777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9" name="Freeform 168"/>
          <p:cNvSpPr/>
          <p:nvPr/>
        </p:nvSpPr>
        <p:spPr>
          <a:xfrm>
            <a:off x="4943668" y="3473311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0" name="Oval 169"/>
          <p:cNvSpPr>
            <a:spLocks noChangeAspect="1"/>
          </p:cNvSpPr>
          <p:nvPr/>
        </p:nvSpPr>
        <p:spPr>
          <a:xfrm>
            <a:off x="4831756" y="339601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4" name="Freeform 173"/>
          <p:cNvSpPr/>
          <p:nvPr/>
        </p:nvSpPr>
        <p:spPr>
          <a:xfrm>
            <a:off x="4554201" y="3227777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5" name="Freeform 174"/>
          <p:cNvSpPr/>
          <p:nvPr/>
        </p:nvSpPr>
        <p:spPr>
          <a:xfrm>
            <a:off x="4029268" y="3210844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6" name="Rectangle 175"/>
          <p:cNvSpPr/>
          <p:nvPr/>
        </p:nvSpPr>
        <p:spPr>
          <a:xfrm>
            <a:off x="3563601" y="369790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5832668" y="3714838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4757401" y="3477771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4130867" y="301210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6" name="Oval 185"/>
          <p:cNvSpPr>
            <a:spLocks noChangeAspect="1"/>
          </p:cNvSpPr>
          <p:nvPr/>
        </p:nvSpPr>
        <p:spPr>
          <a:xfrm>
            <a:off x="5788490" y="367947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8" name="Oval 187"/>
          <p:cNvSpPr>
            <a:spLocks noChangeAspect="1"/>
          </p:cNvSpPr>
          <p:nvPr/>
        </p:nvSpPr>
        <p:spPr>
          <a:xfrm>
            <a:off x="6780379" y="375926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9" name="Oval 188"/>
          <p:cNvSpPr>
            <a:spLocks noChangeAspect="1"/>
          </p:cNvSpPr>
          <p:nvPr/>
        </p:nvSpPr>
        <p:spPr>
          <a:xfrm>
            <a:off x="7339179" y="314966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4" name="Freeform 193"/>
          <p:cNvSpPr/>
          <p:nvPr/>
        </p:nvSpPr>
        <p:spPr>
          <a:xfrm>
            <a:off x="6892289" y="3794228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2" name="Oval 201"/>
          <p:cNvSpPr>
            <a:spLocks noChangeAspect="1"/>
          </p:cNvSpPr>
          <p:nvPr/>
        </p:nvSpPr>
        <p:spPr>
          <a:xfrm>
            <a:off x="8160445" y="308193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3" name="Freeform 202"/>
          <p:cNvSpPr/>
          <p:nvPr/>
        </p:nvSpPr>
        <p:spPr>
          <a:xfrm>
            <a:off x="8272356" y="3176162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4" name="Freeform 203"/>
          <p:cNvSpPr/>
          <p:nvPr/>
        </p:nvSpPr>
        <p:spPr>
          <a:xfrm>
            <a:off x="6900756" y="3514828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5" name="Freeform 204"/>
          <p:cNvSpPr/>
          <p:nvPr/>
        </p:nvSpPr>
        <p:spPr>
          <a:xfrm>
            <a:off x="7798223" y="3506362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6" name="Oval 205"/>
          <p:cNvSpPr>
            <a:spLocks noChangeAspect="1"/>
          </p:cNvSpPr>
          <p:nvPr/>
        </p:nvSpPr>
        <p:spPr>
          <a:xfrm>
            <a:off x="7686311" y="342906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7" name="Freeform 206"/>
          <p:cNvSpPr/>
          <p:nvPr/>
        </p:nvSpPr>
        <p:spPr>
          <a:xfrm>
            <a:off x="7815156" y="3184628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9" name="Freeform 208"/>
          <p:cNvSpPr/>
          <p:nvPr/>
        </p:nvSpPr>
        <p:spPr>
          <a:xfrm>
            <a:off x="7442623" y="3201562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0" name="Freeform 209"/>
          <p:cNvSpPr/>
          <p:nvPr/>
        </p:nvSpPr>
        <p:spPr>
          <a:xfrm>
            <a:off x="7408756" y="3260828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1" name="Freeform 210"/>
          <p:cNvSpPr/>
          <p:nvPr/>
        </p:nvSpPr>
        <p:spPr>
          <a:xfrm>
            <a:off x="6883823" y="3243895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2" name="Rectangle 211"/>
          <p:cNvSpPr/>
          <p:nvPr/>
        </p:nvSpPr>
        <p:spPr>
          <a:xfrm>
            <a:off x="6418156" y="369790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8687223" y="374788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7611956" y="351082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6985422" y="304515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8170755" y="293508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" name="Oval 219"/>
          <p:cNvSpPr>
            <a:spLocks noChangeAspect="1"/>
          </p:cNvSpPr>
          <p:nvPr/>
        </p:nvSpPr>
        <p:spPr>
          <a:xfrm>
            <a:off x="8643045" y="371252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2" name="Oval 221"/>
          <p:cNvSpPr>
            <a:spLocks noChangeAspect="1"/>
          </p:cNvSpPr>
          <p:nvPr/>
        </p:nvSpPr>
        <p:spPr>
          <a:xfrm>
            <a:off x="533815" y="610585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3" name="Oval 222"/>
          <p:cNvSpPr>
            <a:spLocks noChangeAspect="1"/>
          </p:cNvSpPr>
          <p:nvPr/>
        </p:nvSpPr>
        <p:spPr>
          <a:xfrm>
            <a:off x="1092615" y="549625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4" name="Oval 223"/>
          <p:cNvSpPr>
            <a:spLocks noChangeAspect="1"/>
          </p:cNvSpPr>
          <p:nvPr/>
        </p:nvSpPr>
        <p:spPr>
          <a:xfrm>
            <a:off x="1160348" y="505599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8" name="Freeform 227"/>
          <p:cNvSpPr/>
          <p:nvPr/>
        </p:nvSpPr>
        <p:spPr>
          <a:xfrm>
            <a:off x="645725" y="6140818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9" name="Freeform 228"/>
          <p:cNvSpPr/>
          <p:nvPr/>
        </p:nvSpPr>
        <p:spPr>
          <a:xfrm>
            <a:off x="620325" y="5116352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5" name="Freeform 234"/>
          <p:cNvSpPr/>
          <p:nvPr/>
        </p:nvSpPr>
        <p:spPr>
          <a:xfrm>
            <a:off x="1246859" y="5167152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6" name="Oval 235"/>
          <p:cNvSpPr>
            <a:spLocks noChangeAspect="1"/>
          </p:cNvSpPr>
          <p:nvPr/>
        </p:nvSpPr>
        <p:spPr>
          <a:xfrm>
            <a:off x="1913881" y="542852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7" name="Freeform 236"/>
          <p:cNvSpPr/>
          <p:nvPr/>
        </p:nvSpPr>
        <p:spPr>
          <a:xfrm>
            <a:off x="2025792" y="5522752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8" name="Freeform 237"/>
          <p:cNvSpPr/>
          <p:nvPr/>
        </p:nvSpPr>
        <p:spPr>
          <a:xfrm>
            <a:off x="654192" y="5861418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9" name="Freeform 238"/>
          <p:cNvSpPr/>
          <p:nvPr/>
        </p:nvSpPr>
        <p:spPr>
          <a:xfrm>
            <a:off x="1551659" y="5852952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0" name="Oval 239"/>
          <p:cNvSpPr>
            <a:spLocks noChangeAspect="1"/>
          </p:cNvSpPr>
          <p:nvPr/>
        </p:nvSpPr>
        <p:spPr>
          <a:xfrm>
            <a:off x="1439747" y="577565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1" name="Freeform 240"/>
          <p:cNvSpPr/>
          <p:nvPr/>
        </p:nvSpPr>
        <p:spPr>
          <a:xfrm>
            <a:off x="1568592" y="5531218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2" name="Freeform 241"/>
          <p:cNvSpPr/>
          <p:nvPr/>
        </p:nvSpPr>
        <p:spPr>
          <a:xfrm>
            <a:off x="1141186" y="5167152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3" name="Freeform 242"/>
          <p:cNvSpPr/>
          <p:nvPr/>
        </p:nvSpPr>
        <p:spPr>
          <a:xfrm>
            <a:off x="1196059" y="5548152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4" name="Freeform 243"/>
          <p:cNvSpPr/>
          <p:nvPr/>
        </p:nvSpPr>
        <p:spPr>
          <a:xfrm>
            <a:off x="1162192" y="5607418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5" name="Freeform 244"/>
          <p:cNvSpPr/>
          <p:nvPr/>
        </p:nvSpPr>
        <p:spPr>
          <a:xfrm>
            <a:off x="637259" y="5590485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6" name="Rectangle 245"/>
          <p:cNvSpPr/>
          <p:nvPr/>
        </p:nvSpPr>
        <p:spPr>
          <a:xfrm>
            <a:off x="171592" y="607754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7" name="Rectangle 246"/>
          <p:cNvSpPr/>
          <p:nvPr/>
        </p:nvSpPr>
        <p:spPr>
          <a:xfrm>
            <a:off x="2440659" y="609447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8" name="Rectangle 247"/>
          <p:cNvSpPr/>
          <p:nvPr/>
        </p:nvSpPr>
        <p:spPr>
          <a:xfrm>
            <a:off x="1365392" y="585741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738858" y="539174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1924191" y="528167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865857" y="479061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4" name="Oval 253"/>
          <p:cNvSpPr>
            <a:spLocks noChangeAspect="1"/>
          </p:cNvSpPr>
          <p:nvPr/>
        </p:nvSpPr>
        <p:spPr>
          <a:xfrm>
            <a:off x="2396481" y="605911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6" name="Oval 255"/>
          <p:cNvSpPr>
            <a:spLocks noChangeAspect="1"/>
          </p:cNvSpPr>
          <p:nvPr/>
        </p:nvSpPr>
        <p:spPr>
          <a:xfrm>
            <a:off x="3717690" y="607280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7" name="Oval 256"/>
          <p:cNvSpPr>
            <a:spLocks noChangeAspect="1"/>
          </p:cNvSpPr>
          <p:nvPr/>
        </p:nvSpPr>
        <p:spPr>
          <a:xfrm>
            <a:off x="4276490" y="546320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8" name="Oval 257"/>
          <p:cNvSpPr>
            <a:spLocks noChangeAspect="1"/>
          </p:cNvSpPr>
          <p:nvPr/>
        </p:nvSpPr>
        <p:spPr>
          <a:xfrm>
            <a:off x="4344223" y="502294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9" name="Oval 258"/>
          <p:cNvSpPr>
            <a:spLocks noChangeAspect="1"/>
          </p:cNvSpPr>
          <p:nvPr/>
        </p:nvSpPr>
        <p:spPr>
          <a:xfrm>
            <a:off x="4809889" y="509914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2" name="Freeform 261"/>
          <p:cNvSpPr/>
          <p:nvPr/>
        </p:nvSpPr>
        <p:spPr>
          <a:xfrm>
            <a:off x="3829600" y="6107768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3" name="Freeform 262"/>
          <p:cNvSpPr/>
          <p:nvPr/>
        </p:nvSpPr>
        <p:spPr>
          <a:xfrm>
            <a:off x="3804200" y="5083302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6" name="Freeform 265"/>
          <p:cNvSpPr/>
          <p:nvPr/>
        </p:nvSpPr>
        <p:spPr>
          <a:xfrm>
            <a:off x="4464600" y="5083302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8" name="Freeform 267"/>
          <p:cNvSpPr/>
          <p:nvPr/>
        </p:nvSpPr>
        <p:spPr>
          <a:xfrm>
            <a:off x="4887934" y="5210302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9" name="Freeform 268"/>
          <p:cNvSpPr/>
          <p:nvPr/>
        </p:nvSpPr>
        <p:spPr>
          <a:xfrm>
            <a:off x="4430734" y="5134102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0" name="Oval 269"/>
          <p:cNvSpPr>
            <a:spLocks noChangeAspect="1"/>
          </p:cNvSpPr>
          <p:nvPr/>
        </p:nvSpPr>
        <p:spPr>
          <a:xfrm>
            <a:off x="5097756" y="539547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1" name="Freeform 270"/>
          <p:cNvSpPr/>
          <p:nvPr/>
        </p:nvSpPr>
        <p:spPr>
          <a:xfrm>
            <a:off x="5209667" y="5489702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2" name="Freeform 271"/>
          <p:cNvSpPr/>
          <p:nvPr/>
        </p:nvSpPr>
        <p:spPr>
          <a:xfrm>
            <a:off x="3838067" y="5828368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3" name="Freeform 272"/>
          <p:cNvSpPr/>
          <p:nvPr/>
        </p:nvSpPr>
        <p:spPr>
          <a:xfrm>
            <a:off x="4735534" y="5819902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4" name="Oval 273"/>
          <p:cNvSpPr>
            <a:spLocks noChangeAspect="1"/>
          </p:cNvSpPr>
          <p:nvPr/>
        </p:nvSpPr>
        <p:spPr>
          <a:xfrm>
            <a:off x="4623622" y="574260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5" name="Freeform 274"/>
          <p:cNvSpPr/>
          <p:nvPr/>
        </p:nvSpPr>
        <p:spPr>
          <a:xfrm>
            <a:off x="4752467" y="5498168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6" name="Freeform 275"/>
          <p:cNvSpPr/>
          <p:nvPr/>
        </p:nvSpPr>
        <p:spPr>
          <a:xfrm>
            <a:off x="4325061" y="5134102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7" name="Freeform 276"/>
          <p:cNvSpPr/>
          <p:nvPr/>
        </p:nvSpPr>
        <p:spPr>
          <a:xfrm>
            <a:off x="4379934" y="5515102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8" name="Freeform 277"/>
          <p:cNvSpPr/>
          <p:nvPr/>
        </p:nvSpPr>
        <p:spPr>
          <a:xfrm>
            <a:off x="4346067" y="5574368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9" name="Freeform 278"/>
          <p:cNvSpPr/>
          <p:nvPr/>
        </p:nvSpPr>
        <p:spPr>
          <a:xfrm>
            <a:off x="3821134" y="5557435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0" name="Rectangle 279"/>
          <p:cNvSpPr/>
          <p:nvPr/>
        </p:nvSpPr>
        <p:spPr>
          <a:xfrm>
            <a:off x="3355467" y="604449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" name="Rectangle 280"/>
          <p:cNvSpPr/>
          <p:nvPr/>
        </p:nvSpPr>
        <p:spPr>
          <a:xfrm>
            <a:off x="5624534" y="606142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2" name="Rectangle 281"/>
          <p:cNvSpPr/>
          <p:nvPr/>
        </p:nvSpPr>
        <p:spPr>
          <a:xfrm>
            <a:off x="4549267" y="582436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3" name="Rectangle 282"/>
          <p:cNvSpPr/>
          <p:nvPr/>
        </p:nvSpPr>
        <p:spPr>
          <a:xfrm>
            <a:off x="3922733" y="535869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4" name="Rectangle 283"/>
          <p:cNvSpPr/>
          <p:nvPr/>
        </p:nvSpPr>
        <p:spPr>
          <a:xfrm>
            <a:off x="5108066" y="524862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4049732" y="475756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4786332" y="491842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8" name="Oval 287"/>
          <p:cNvSpPr>
            <a:spLocks noChangeAspect="1"/>
          </p:cNvSpPr>
          <p:nvPr/>
        </p:nvSpPr>
        <p:spPr>
          <a:xfrm>
            <a:off x="5580356" y="602606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9" name="Oval 288"/>
          <p:cNvSpPr>
            <a:spLocks noChangeAspect="1"/>
          </p:cNvSpPr>
          <p:nvPr/>
        </p:nvSpPr>
        <p:spPr>
          <a:xfrm>
            <a:off x="1450765" y="192179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0" name="Oval 289"/>
          <p:cNvSpPr>
            <a:spLocks noChangeAspect="1"/>
          </p:cNvSpPr>
          <p:nvPr/>
        </p:nvSpPr>
        <p:spPr>
          <a:xfrm>
            <a:off x="544832" y="353892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1" name="Oval 290"/>
          <p:cNvSpPr>
            <a:spLocks noChangeAspect="1"/>
          </p:cNvSpPr>
          <p:nvPr/>
        </p:nvSpPr>
        <p:spPr>
          <a:xfrm>
            <a:off x="1103632" y="292933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2" name="Oval 291"/>
          <p:cNvSpPr>
            <a:spLocks noChangeAspect="1"/>
          </p:cNvSpPr>
          <p:nvPr/>
        </p:nvSpPr>
        <p:spPr>
          <a:xfrm>
            <a:off x="1171365" y="24890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3" name="Oval 292"/>
          <p:cNvSpPr>
            <a:spLocks noChangeAspect="1"/>
          </p:cNvSpPr>
          <p:nvPr/>
        </p:nvSpPr>
        <p:spPr>
          <a:xfrm>
            <a:off x="1637031" y="25652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4" name="Freeform 293"/>
          <p:cNvSpPr/>
          <p:nvPr/>
        </p:nvSpPr>
        <p:spPr>
          <a:xfrm>
            <a:off x="589009" y="1990623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5" name="Freeform 294"/>
          <p:cNvSpPr/>
          <p:nvPr/>
        </p:nvSpPr>
        <p:spPr>
          <a:xfrm>
            <a:off x="1571142" y="1999089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6" name="Freeform 295"/>
          <p:cNvSpPr/>
          <p:nvPr/>
        </p:nvSpPr>
        <p:spPr>
          <a:xfrm>
            <a:off x="656742" y="3573889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7" name="Freeform 296"/>
          <p:cNvSpPr/>
          <p:nvPr/>
        </p:nvSpPr>
        <p:spPr>
          <a:xfrm>
            <a:off x="631342" y="2549423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8" name="Freeform 297"/>
          <p:cNvSpPr/>
          <p:nvPr/>
        </p:nvSpPr>
        <p:spPr>
          <a:xfrm>
            <a:off x="1266342" y="2024489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9" name="Freeform 298"/>
          <p:cNvSpPr/>
          <p:nvPr/>
        </p:nvSpPr>
        <p:spPr>
          <a:xfrm>
            <a:off x="1545742" y="2032956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0" name="Freeform 299"/>
          <p:cNvSpPr/>
          <p:nvPr/>
        </p:nvSpPr>
        <p:spPr>
          <a:xfrm>
            <a:off x="1291742" y="2549423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1" name="Freeform 300"/>
          <p:cNvSpPr/>
          <p:nvPr/>
        </p:nvSpPr>
        <p:spPr>
          <a:xfrm>
            <a:off x="1554209" y="2016023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2" name="Freeform 301"/>
          <p:cNvSpPr/>
          <p:nvPr/>
        </p:nvSpPr>
        <p:spPr>
          <a:xfrm>
            <a:off x="1715076" y="2676423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3" name="Freeform 302"/>
          <p:cNvSpPr/>
          <p:nvPr/>
        </p:nvSpPr>
        <p:spPr>
          <a:xfrm>
            <a:off x="1257876" y="2600223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4" name="Oval 303"/>
          <p:cNvSpPr>
            <a:spLocks noChangeAspect="1"/>
          </p:cNvSpPr>
          <p:nvPr/>
        </p:nvSpPr>
        <p:spPr>
          <a:xfrm>
            <a:off x="1924898" y="286159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5" name="Freeform 304"/>
          <p:cNvSpPr/>
          <p:nvPr/>
        </p:nvSpPr>
        <p:spPr>
          <a:xfrm>
            <a:off x="2036809" y="2955823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6" name="Freeform 305"/>
          <p:cNvSpPr/>
          <p:nvPr/>
        </p:nvSpPr>
        <p:spPr>
          <a:xfrm>
            <a:off x="665209" y="3294489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7" name="Freeform 306"/>
          <p:cNvSpPr/>
          <p:nvPr/>
        </p:nvSpPr>
        <p:spPr>
          <a:xfrm>
            <a:off x="1562676" y="3286023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8" name="Oval 307"/>
          <p:cNvSpPr>
            <a:spLocks noChangeAspect="1"/>
          </p:cNvSpPr>
          <p:nvPr/>
        </p:nvSpPr>
        <p:spPr>
          <a:xfrm>
            <a:off x="1450764" y="320873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9" name="Freeform 308"/>
          <p:cNvSpPr/>
          <p:nvPr/>
        </p:nvSpPr>
        <p:spPr>
          <a:xfrm>
            <a:off x="1579609" y="2964289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0" name="Freeform 309"/>
          <p:cNvSpPr/>
          <p:nvPr/>
        </p:nvSpPr>
        <p:spPr>
          <a:xfrm>
            <a:off x="1152203" y="2600223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1" name="Freeform 310"/>
          <p:cNvSpPr/>
          <p:nvPr/>
        </p:nvSpPr>
        <p:spPr>
          <a:xfrm>
            <a:off x="1207076" y="2981223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2" name="Freeform 311"/>
          <p:cNvSpPr/>
          <p:nvPr/>
        </p:nvSpPr>
        <p:spPr>
          <a:xfrm>
            <a:off x="1173209" y="3040489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3" name="Freeform 312"/>
          <p:cNvSpPr/>
          <p:nvPr/>
        </p:nvSpPr>
        <p:spPr>
          <a:xfrm>
            <a:off x="648276" y="3023556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4" name="Rectangle 313"/>
          <p:cNvSpPr/>
          <p:nvPr/>
        </p:nvSpPr>
        <p:spPr>
          <a:xfrm>
            <a:off x="182609" y="351061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5" name="Rectangle 314"/>
          <p:cNvSpPr/>
          <p:nvPr/>
        </p:nvSpPr>
        <p:spPr>
          <a:xfrm>
            <a:off x="2451676" y="352755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6" name="Rectangle 315"/>
          <p:cNvSpPr/>
          <p:nvPr/>
        </p:nvSpPr>
        <p:spPr>
          <a:xfrm>
            <a:off x="1376409" y="3290483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" name="Rectangle 316"/>
          <p:cNvSpPr/>
          <p:nvPr/>
        </p:nvSpPr>
        <p:spPr>
          <a:xfrm>
            <a:off x="749875" y="282481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8" name="Rectangle 317"/>
          <p:cNvSpPr/>
          <p:nvPr/>
        </p:nvSpPr>
        <p:spPr>
          <a:xfrm>
            <a:off x="1935208" y="271475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9" name="Rectangle 318"/>
          <p:cNvSpPr/>
          <p:nvPr/>
        </p:nvSpPr>
        <p:spPr>
          <a:xfrm>
            <a:off x="876874" y="2223683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0" name="Rectangle 319"/>
          <p:cNvSpPr/>
          <p:nvPr/>
        </p:nvSpPr>
        <p:spPr>
          <a:xfrm>
            <a:off x="1613474" y="238455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1" name="Rectangle 320"/>
          <p:cNvSpPr/>
          <p:nvPr/>
        </p:nvSpPr>
        <p:spPr>
          <a:xfrm>
            <a:off x="1325607" y="169875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2" name="Oval 321"/>
          <p:cNvSpPr>
            <a:spLocks noChangeAspect="1"/>
          </p:cNvSpPr>
          <p:nvPr/>
        </p:nvSpPr>
        <p:spPr>
          <a:xfrm>
            <a:off x="2407498" y="34921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3" name="Oval 322"/>
          <p:cNvSpPr>
            <a:spLocks noChangeAspect="1"/>
          </p:cNvSpPr>
          <p:nvPr/>
        </p:nvSpPr>
        <p:spPr>
          <a:xfrm>
            <a:off x="7785464" y="472008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4" name="Oval 323"/>
          <p:cNvSpPr>
            <a:spLocks noChangeAspect="1"/>
          </p:cNvSpPr>
          <p:nvPr/>
        </p:nvSpPr>
        <p:spPr>
          <a:xfrm>
            <a:off x="6879531" y="633721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5" name="Oval 324"/>
          <p:cNvSpPr>
            <a:spLocks noChangeAspect="1"/>
          </p:cNvSpPr>
          <p:nvPr/>
        </p:nvSpPr>
        <p:spPr>
          <a:xfrm>
            <a:off x="7438331" y="572761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6" name="Oval 325"/>
          <p:cNvSpPr>
            <a:spLocks noChangeAspect="1"/>
          </p:cNvSpPr>
          <p:nvPr/>
        </p:nvSpPr>
        <p:spPr>
          <a:xfrm>
            <a:off x="7506064" y="528735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7" name="Oval 326"/>
          <p:cNvSpPr>
            <a:spLocks noChangeAspect="1"/>
          </p:cNvSpPr>
          <p:nvPr/>
        </p:nvSpPr>
        <p:spPr>
          <a:xfrm>
            <a:off x="7971730" y="536355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8" name="Freeform 327"/>
          <p:cNvSpPr/>
          <p:nvPr/>
        </p:nvSpPr>
        <p:spPr>
          <a:xfrm>
            <a:off x="6923708" y="4788910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9" name="Freeform 328"/>
          <p:cNvSpPr/>
          <p:nvPr/>
        </p:nvSpPr>
        <p:spPr>
          <a:xfrm>
            <a:off x="7905841" y="4797376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0" name="Freeform 329"/>
          <p:cNvSpPr/>
          <p:nvPr/>
        </p:nvSpPr>
        <p:spPr>
          <a:xfrm>
            <a:off x="6991441" y="6372176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1" name="Freeform 330"/>
          <p:cNvSpPr/>
          <p:nvPr/>
        </p:nvSpPr>
        <p:spPr>
          <a:xfrm>
            <a:off x="6966041" y="5347710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2" name="Freeform 331"/>
          <p:cNvSpPr/>
          <p:nvPr/>
        </p:nvSpPr>
        <p:spPr>
          <a:xfrm>
            <a:off x="7601041" y="4822776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3" name="Freeform 332"/>
          <p:cNvSpPr/>
          <p:nvPr/>
        </p:nvSpPr>
        <p:spPr>
          <a:xfrm>
            <a:off x="7880441" y="4831243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4" name="Freeform 333"/>
          <p:cNvSpPr/>
          <p:nvPr/>
        </p:nvSpPr>
        <p:spPr>
          <a:xfrm>
            <a:off x="7626441" y="5347710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5" name="Freeform 334"/>
          <p:cNvSpPr/>
          <p:nvPr/>
        </p:nvSpPr>
        <p:spPr>
          <a:xfrm>
            <a:off x="7888908" y="4814310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6" name="Freeform 335"/>
          <p:cNvSpPr/>
          <p:nvPr/>
        </p:nvSpPr>
        <p:spPr>
          <a:xfrm>
            <a:off x="8049775" y="5474710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7" name="Freeform 336"/>
          <p:cNvSpPr/>
          <p:nvPr/>
        </p:nvSpPr>
        <p:spPr>
          <a:xfrm>
            <a:off x="7592575" y="5398510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8" name="Oval 337"/>
          <p:cNvSpPr>
            <a:spLocks noChangeAspect="1"/>
          </p:cNvSpPr>
          <p:nvPr/>
        </p:nvSpPr>
        <p:spPr>
          <a:xfrm>
            <a:off x="8259597" y="565988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9" name="Freeform 338"/>
          <p:cNvSpPr/>
          <p:nvPr/>
        </p:nvSpPr>
        <p:spPr>
          <a:xfrm>
            <a:off x="8371508" y="5754110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0" name="Freeform 339"/>
          <p:cNvSpPr/>
          <p:nvPr/>
        </p:nvSpPr>
        <p:spPr>
          <a:xfrm>
            <a:off x="6999908" y="6092776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1" name="Freeform 340"/>
          <p:cNvSpPr/>
          <p:nvPr/>
        </p:nvSpPr>
        <p:spPr>
          <a:xfrm>
            <a:off x="7897375" y="6084310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2" name="Oval 341"/>
          <p:cNvSpPr>
            <a:spLocks noChangeAspect="1"/>
          </p:cNvSpPr>
          <p:nvPr/>
        </p:nvSpPr>
        <p:spPr>
          <a:xfrm>
            <a:off x="7785463" y="600701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3" name="Freeform 342"/>
          <p:cNvSpPr/>
          <p:nvPr/>
        </p:nvSpPr>
        <p:spPr>
          <a:xfrm>
            <a:off x="7914308" y="5762576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4" name="Freeform 343"/>
          <p:cNvSpPr/>
          <p:nvPr/>
        </p:nvSpPr>
        <p:spPr>
          <a:xfrm>
            <a:off x="7486902" y="5398510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5" name="Freeform 344"/>
          <p:cNvSpPr/>
          <p:nvPr/>
        </p:nvSpPr>
        <p:spPr>
          <a:xfrm>
            <a:off x="7541775" y="5779510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6" name="Freeform 345"/>
          <p:cNvSpPr/>
          <p:nvPr/>
        </p:nvSpPr>
        <p:spPr>
          <a:xfrm>
            <a:off x="7507908" y="5838776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7" name="Freeform 346"/>
          <p:cNvSpPr/>
          <p:nvPr/>
        </p:nvSpPr>
        <p:spPr>
          <a:xfrm>
            <a:off x="6982975" y="5821843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8" name="Rectangle 347"/>
          <p:cNvSpPr/>
          <p:nvPr/>
        </p:nvSpPr>
        <p:spPr>
          <a:xfrm>
            <a:off x="6517308" y="630890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9" name="Rectangle 348"/>
          <p:cNvSpPr/>
          <p:nvPr/>
        </p:nvSpPr>
        <p:spPr>
          <a:xfrm>
            <a:off x="8786375" y="632583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0" name="Rectangle 349"/>
          <p:cNvSpPr/>
          <p:nvPr/>
        </p:nvSpPr>
        <p:spPr>
          <a:xfrm>
            <a:off x="7711108" y="60887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1" name="Rectangle 350"/>
          <p:cNvSpPr/>
          <p:nvPr/>
        </p:nvSpPr>
        <p:spPr>
          <a:xfrm>
            <a:off x="7084574" y="562310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2" name="Rectangle 351"/>
          <p:cNvSpPr/>
          <p:nvPr/>
        </p:nvSpPr>
        <p:spPr>
          <a:xfrm>
            <a:off x="8269907" y="551303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3" name="Rectangle 352"/>
          <p:cNvSpPr/>
          <p:nvPr/>
        </p:nvSpPr>
        <p:spPr>
          <a:xfrm>
            <a:off x="7211573" y="50219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" name="Rectangle 353"/>
          <p:cNvSpPr/>
          <p:nvPr/>
        </p:nvSpPr>
        <p:spPr>
          <a:xfrm>
            <a:off x="7948173" y="518283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5" name="Rectangle 354"/>
          <p:cNvSpPr/>
          <p:nvPr/>
        </p:nvSpPr>
        <p:spPr>
          <a:xfrm>
            <a:off x="7660306" y="449703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6" name="Oval 355"/>
          <p:cNvSpPr>
            <a:spLocks noChangeAspect="1"/>
          </p:cNvSpPr>
          <p:nvPr/>
        </p:nvSpPr>
        <p:spPr>
          <a:xfrm>
            <a:off x="8742197" y="629047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Rectangle 27"/>
          <p:cNvSpPr/>
          <p:nvPr/>
        </p:nvSpPr>
        <p:spPr>
          <a:xfrm>
            <a:off x="5999352" y="2396035"/>
            <a:ext cx="428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7" name="Rectangle 356"/>
          <p:cNvSpPr/>
          <p:nvPr/>
        </p:nvSpPr>
        <p:spPr>
          <a:xfrm>
            <a:off x="1195997" y="6351091"/>
            <a:ext cx="428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" name="Rectangle 357"/>
          <p:cNvSpPr/>
          <p:nvPr/>
        </p:nvSpPr>
        <p:spPr>
          <a:xfrm>
            <a:off x="4401907" y="6340074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9" name="Rectangle 358"/>
          <p:cNvSpPr/>
          <p:nvPr/>
        </p:nvSpPr>
        <p:spPr>
          <a:xfrm>
            <a:off x="7729001" y="6450243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0" name="Rectangle 359"/>
          <p:cNvSpPr/>
          <p:nvPr/>
        </p:nvSpPr>
        <p:spPr>
          <a:xfrm>
            <a:off x="4567160" y="4015516"/>
            <a:ext cx="428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1" name="Rectangle 360"/>
          <p:cNvSpPr/>
          <p:nvPr/>
        </p:nvSpPr>
        <p:spPr>
          <a:xfrm>
            <a:off x="7629848" y="4004497"/>
            <a:ext cx="428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2" name="Rectangle 361"/>
          <p:cNvSpPr/>
          <p:nvPr/>
        </p:nvSpPr>
        <p:spPr>
          <a:xfrm>
            <a:off x="0" y="3839245"/>
            <a:ext cx="34323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 Canonical Ordering of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G</a:t>
            </a: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CA" sz="16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n-CA" sz="1600" dirty="0" err="1">
                <a:latin typeface="Times New Roman" pitchFamily="18" charset="0"/>
                <a:cs typeface="Times New Roman" pitchFamily="18" charset="0"/>
              </a:rPr>
              <a:t>Fraysseix</a:t>
            </a:r>
            <a:r>
              <a:rPr lang="en-CA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CA" sz="1600" dirty="0" err="1">
                <a:latin typeface="Times New Roman" pitchFamily="18" charset="0"/>
                <a:cs typeface="Times New Roman" pitchFamily="18" charset="0"/>
              </a:rPr>
              <a:t>Pach</a:t>
            </a:r>
            <a:r>
              <a:rPr lang="en-CA" sz="1600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CA" sz="1600" dirty="0" smtClean="0">
                <a:latin typeface="Times New Roman" pitchFamily="18" charset="0"/>
                <a:cs typeface="Times New Roman" pitchFamily="18" charset="0"/>
              </a:rPr>
              <a:t>Pollack 1988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11038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31"/>
          <p:cNvSpPr/>
          <p:nvPr/>
        </p:nvSpPr>
        <p:spPr>
          <a:xfrm>
            <a:off x="6584797" y="5241467"/>
            <a:ext cx="2576007" cy="1385995"/>
          </a:xfrm>
          <a:custGeom>
            <a:avLst/>
            <a:gdLst>
              <a:gd name="connsiteX0" fmla="*/ 465998 w 2576007"/>
              <a:gd name="connsiteY0" fmla="*/ 1269502 h 1385995"/>
              <a:gd name="connsiteX1" fmla="*/ 91425 w 2576007"/>
              <a:gd name="connsiteY1" fmla="*/ 1379670 h 1385995"/>
              <a:gd name="connsiteX2" fmla="*/ 3290 w 2576007"/>
              <a:gd name="connsiteY2" fmla="*/ 1181367 h 1385995"/>
              <a:gd name="connsiteX3" fmla="*/ 168543 w 2576007"/>
              <a:gd name="connsiteY3" fmla="*/ 994080 h 1385995"/>
              <a:gd name="connsiteX4" fmla="*/ 388880 w 2576007"/>
              <a:gd name="connsiteY4" fmla="*/ 652557 h 1385995"/>
              <a:gd name="connsiteX5" fmla="*/ 499049 w 2576007"/>
              <a:gd name="connsiteY5" fmla="*/ 311034 h 1385995"/>
              <a:gd name="connsiteX6" fmla="*/ 774470 w 2576007"/>
              <a:gd name="connsiteY6" fmla="*/ 90697 h 1385995"/>
              <a:gd name="connsiteX7" fmla="*/ 1071926 w 2576007"/>
              <a:gd name="connsiteY7" fmla="*/ 2562 h 1385995"/>
              <a:gd name="connsiteX8" fmla="*/ 1369381 w 2576007"/>
              <a:gd name="connsiteY8" fmla="*/ 35613 h 1385995"/>
              <a:gd name="connsiteX9" fmla="*/ 1578702 w 2576007"/>
              <a:gd name="connsiteY9" fmla="*/ 156798 h 1385995"/>
              <a:gd name="connsiteX10" fmla="*/ 1666837 w 2576007"/>
              <a:gd name="connsiteY10" fmla="*/ 277984 h 1385995"/>
              <a:gd name="connsiteX11" fmla="*/ 1854123 w 2576007"/>
              <a:gd name="connsiteY11" fmla="*/ 454253 h 1385995"/>
              <a:gd name="connsiteX12" fmla="*/ 1975309 w 2576007"/>
              <a:gd name="connsiteY12" fmla="*/ 608490 h 1385995"/>
              <a:gd name="connsiteX13" fmla="*/ 2129545 w 2576007"/>
              <a:gd name="connsiteY13" fmla="*/ 905945 h 1385995"/>
              <a:gd name="connsiteX14" fmla="*/ 2493102 w 2576007"/>
              <a:gd name="connsiteY14" fmla="*/ 1093232 h 1385995"/>
              <a:gd name="connsiteX15" fmla="*/ 2537169 w 2576007"/>
              <a:gd name="connsiteY15" fmla="*/ 1379670 h 1385995"/>
              <a:gd name="connsiteX16" fmla="*/ 2019376 w 2576007"/>
              <a:gd name="connsiteY16" fmla="*/ 1291535 h 1385995"/>
              <a:gd name="connsiteX17" fmla="*/ 1644803 w 2576007"/>
              <a:gd name="connsiteY17" fmla="*/ 1291535 h 1385995"/>
              <a:gd name="connsiteX18" fmla="*/ 1237179 w 2576007"/>
              <a:gd name="connsiteY18" fmla="*/ 1291535 h 1385995"/>
              <a:gd name="connsiteX19" fmla="*/ 763454 w 2576007"/>
              <a:gd name="connsiteY19" fmla="*/ 1313569 h 1385995"/>
              <a:gd name="connsiteX20" fmla="*/ 465998 w 2576007"/>
              <a:gd name="connsiteY20" fmla="*/ 1269502 h 1385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76007" h="1385995">
                <a:moveTo>
                  <a:pt x="465998" y="1269502"/>
                </a:moveTo>
                <a:cubicBezTo>
                  <a:pt x="353993" y="1280519"/>
                  <a:pt x="168543" y="1394359"/>
                  <a:pt x="91425" y="1379670"/>
                </a:cubicBezTo>
                <a:cubicBezTo>
                  <a:pt x="14307" y="1364981"/>
                  <a:pt x="-9563" y="1245632"/>
                  <a:pt x="3290" y="1181367"/>
                </a:cubicBezTo>
                <a:cubicBezTo>
                  <a:pt x="16143" y="1117102"/>
                  <a:pt x="104278" y="1082215"/>
                  <a:pt x="168543" y="994080"/>
                </a:cubicBezTo>
                <a:cubicBezTo>
                  <a:pt x="232808" y="905945"/>
                  <a:pt x="333796" y="766398"/>
                  <a:pt x="388880" y="652557"/>
                </a:cubicBezTo>
                <a:cubicBezTo>
                  <a:pt x="443964" y="538716"/>
                  <a:pt x="434784" y="404677"/>
                  <a:pt x="499049" y="311034"/>
                </a:cubicBezTo>
                <a:cubicBezTo>
                  <a:pt x="563314" y="217391"/>
                  <a:pt x="678991" y="142109"/>
                  <a:pt x="774470" y="90697"/>
                </a:cubicBezTo>
                <a:cubicBezTo>
                  <a:pt x="869950" y="39285"/>
                  <a:pt x="972774" y="11743"/>
                  <a:pt x="1071926" y="2562"/>
                </a:cubicBezTo>
                <a:cubicBezTo>
                  <a:pt x="1171078" y="-6619"/>
                  <a:pt x="1284918" y="9907"/>
                  <a:pt x="1369381" y="35613"/>
                </a:cubicBezTo>
                <a:cubicBezTo>
                  <a:pt x="1453844" y="61319"/>
                  <a:pt x="1529126" y="116403"/>
                  <a:pt x="1578702" y="156798"/>
                </a:cubicBezTo>
                <a:cubicBezTo>
                  <a:pt x="1628278" y="197193"/>
                  <a:pt x="1620934" y="228408"/>
                  <a:pt x="1666837" y="277984"/>
                </a:cubicBezTo>
                <a:cubicBezTo>
                  <a:pt x="1712740" y="327560"/>
                  <a:pt x="1802711" y="399169"/>
                  <a:pt x="1854123" y="454253"/>
                </a:cubicBezTo>
                <a:cubicBezTo>
                  <a:pt x="1905535" y="509337"/>
                  <a:pt x="1929405" y="533208"/>
                  <a:pt x="1975309" y="608490"/>
                </a:cubicBezTo>
                <a:cubicBezTo>
                  <a:pt x="2021213" y="683772"/>
                  <a:pt x="2043246" y="825155"/>
                  <a:pt x="2129545" y="905945"/>
                </a:cubicBezTo>
                <a:cubicBezTo>
                  <a:pt x="2215844" y="986735"/>
                  <a:pt x="2425165" y="1014278"/>
                  <a:pt x="2493102" y="1093232"/>
                </a:cubicBezTo>
                <a:cubicBezTo>
                  <a:pt x="2561039" y="1172186"/>
                  <a:pt x="2616123" y="1346620"/>
                  <a:pt x="2537169" y="1379670"/>
                </a:cubicBezTo>
                <a:cubicBezTo>
                  <a:pt x="2458215" y="1412720"/>
                  <a:pt x="2168104" y="1306224"/>
                  <a:pt x="2019376" y="1291535"/>
                </a:cubicBezTo>
                <a:cubicBezTo>
                  <a:pt x="1870648" y="1276846"/>
                  <a:pt x="1644803" y="1291535"/>
                  <a:pt x="1644803" y="1291535"/>
                </a:cubicBezTo>
                <a:cubicBezTo>
                  <a:pt x="1514437" y="1291535"/>
                  <a:pt x="1384070" y="1287863"/>
                  <a:pt x="1237179" y="1291535"/>
                </a:cubicBezTo>
                <a:cubicBezTo>
                  <a:pt x="1090288" y="1295207"/>
                  <a:pt x="899329" y="1319077"/>
                  <a:pt x="763454" y="1313569"/>
                </a:cubicBezTo>
                <a:cubicBezTo>
                  <a:pt x="627579" y="1308061"/>
                  <a:pt x="578003" y="1258485"/>
                  <a:pt x="465998" y="1269502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dk1"/>
              </a:solidFill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3437975" y="4969924"/>
            <a:ext cx="2547067" cy="1402772"/>
          </a:xfrm>
          <a:custGeom>
            <a:avLst/>
            <a:gdLst>
              <a:gd name="connsiteX0" fmla="*/ 252676 w 2547067"/>
              <a:gd name="connsiteY0" fmla="*/ 1364775 h 1402772"/>
              <a:gd name="connsiteX1" fmla="*/ 10305 w 2547067"/>
              <a:gd name="connsiteY1" fmla="*/ 1298674 h 1402772"/>
              <a:gd name="connsiteX2" fmla="*/ 65389 w 2547067"/>
              <a:gd name="connsiteY2" fmla="*/ 1100370 h 1402772"/>
              <a:gd name="connsiteX3" fmla="*/ 252676 w 2547067"/>
              <a:gd name="connsiteY3" fmla="*/ 1023252 h 1402772"/>
              <a:gd name="connsiteX4" fmla="*/ 362844 w 2547067"/>
              <a:gd name="connsiteY4" fmla="*/ 571560 h 1402772"/>
              <a:gd name="connsiteX5" fmla="*/ 550131 w 2547067"/>
              <a:gd name="connsiteY5" fmla="*/ 252071 h 1402772"/>
              <a:gd name="connsiteX6" fmla="*/ 748435 w 2547067"/>
              <a:gd name="connsiteY6" fmla="*/ 75801 h 1402772"/>
              <a:gd name="connsiteX7" fmla="*/ 1067924 w 2547067"/>
              <a:gd name="connsiteY7" fmla="*/ 9700 h 1402772"/>
              <a:gd name="connsiteX8" fmla="*/ 1167076 w 2547067"/>
              <a:gd name="connsiteY8" fmla="*/ 274105 h 1402772"/>
              <a:gd name="connsiteX9" fmla="*/ 1332329 w 2547067"/>
              <a:gd name="connsiteY9" fmla="*/ 384274 h 1402772"/>
              <a:gd name="connsiteX10" fmla="*/ 1563683 w 2547067"/>
              <a:gd name="connsiteY10" fmla="*/ 439358 h 1402772"/>
              <a:gd name="connsiteX11" fmla="*/ 1739953 w 2547067"/>
              <a:gd name="connsiteY11" fmla="*/ 395290 h 1402772"/>
              <a:gd name="connsiteX12" fmla="*/ 1861138 w 2547067"/>
              <a:gd name="connsiteY12" fmla="*/ 527493 h 1402772"/>
              <a:gd name="connsiteX13" fmla="*/ 2026391 w 2547067"/>
              <a:gd name="connsiteY13" fmla="*/ 681729 h 1402772"/>
              <a:gd name="connsiteX14" fmla="*/ 2136560 w 2547067"/>
              <a:gd name="connsiteY14" fmla="*/ 880033 h 1402772"/>
              <a:gd name="connsiteX15" fmla="*/ 2334864 w 2547067"/>
              <a:gd name="connsiteY15" fmla="*/ 1056303 h 1402772"/>
              <a:gd name="connsiteX16" fmla="*/ 2533167 w 2547067"/>
              <a:gd name="connsiteY16" fmla="*/ 1199522 h 1402772"/>
              <a:gd name="connsiteX17" fmla="*/ 2489100 w 2547067"/>
              <a:gd name="connsiteY17" fmla="*/ 1397825 h 1402772"/>
              <a:gd name="connsiteX18" fmla="*/ 2158594 w 2547067"/>
              <a:gd name="connsiteY18" fmla="*/ 1342741 h 1402772"/>
              <a:gd name="connsiteX19" fmla="*/ 1475548 w 2547067"/>
              <a:gd name="connsiteY19" fmla="*/ 1342741 h 1402772"/>
              <a:gd name="connsiteX20" fmla="*/ 770468 w 2547067"/>
              <a:gd name="connsiteY20" fmla="*/ 1342741 h 1402772"/>
              <a:gd name="connsiteX21" fmla="*/ 252676 w 2547067"/>
              <a:gd name="connsiteY21" fmla="*/ 1364775 h 140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547067" h="1402772">
                <a:moveTo>
                  <a:pt x="252676" y="1364775"/>
                </a:moveTo>
                <a:cubicBezTo>
                  <a:pt x="125982" y="1357431"/>
                  <a:pt x="41519" y="1342741"/>
                  <a:pt x="10305" y="1298674"/>
                </a:cubicBezTo>
                <a:cubicBezTo>
                  <a:pt x="-20910" y="1254606"/>
                  <a:pt x="24994" y="1146273"/>
                  <a:pt x="65389" y="1100370"/>
                </a:cubicBezTo>
                <a:cubicBezTo>
                  <a:pt x="105784" y="1054467"/>
                  <a:pt x="203100" y="1111387"/>
                  <a:pt x="252676" y="1023252"/>
                </a:cubicBezTo>
                <a:cubicBezTo>
                  <a:pt x="302252" y="935117"/>
                  <a:pt x="313268" y="700090"/>
                  <a:pt x="362844" y="571560"/>
                </a:cubicBezTo>
                <a:cubicBezTo>
                  <a:pt x="412420" y="443030"/>
                  <a:pt x="485866" y="334697"/>
                  <a:pt x="550131" y="252071"/>
                </a:cubicBezTo>
                <a:cubicBezTo>
                  <a:pt x="614396" y="169445"/>
                  <a:pt x="662136" y="116196"/>
                  <a:pt x="748435" y="75801"/>
                </a:cubicBezTo>
                <a:cubicBezTo>
                  <a:pt x="834734" y="35406"/>
                  <a:pt x="998151" y="-23351"/>
                  <a:pt x="1067924" y="9700"/>
                </a:cubicBezTo>
                <a:cubicBezTo>
                  <a:pt x="1137697" y="42751"/>
                  <a:pt x="1123009" y="211676"/>
                  <a:pt x="1167076" y="274105"/>
                </a:cubicBezTo>
                <a:cubicBezTo>
                  <a:pt x="1211143" y="336534"/>
                  <a:pt x="1266228" y="356732"/>
                  <a:pt x="1332329" y="384274"/>
                </a:cubicBezTo>
                <a:cubicBezTo>
                  <a:pt x="1398430" y="411816"/>
                  <a:pt x="1495746" y="437522"/>
                  <a:pt x="1563683" y="439358"/>
                </a:cubicBezTo>
                <a:cubicBezTo>
                  <a:pt x="1631620" y="441194"/>
                  <a:pt x="1690377" y="380601"/>
                  <a:pt x="1739953" y="395290"/>
                </a:cubicBezTo>
                <a:cubicBezTo>
                  <a:pt x="1789529" y="409979"/>
                  <a:pt x="1813398" y="479753"/>
                  <a:pt x="1861138" y="527493"/>
                </a:cubicBezTo>
                <a:cubicBezTo>
                  <a:pt x="1908878" y="575233"/>
                  <a:pt x="1980487" y="622972"/>
                  <a:pt x="2026391" y="681729"/>
                </a:cubicBezTo>
                <a:cubicBezTo>
                  <a:pt x="2072295" y="740486"/>
                  <a:pt x="2085148" y="817604"/>
                  <a:pt x="2136560" y="880033"/>
                </a:cubicBezTo>
                <a:cubicBezTo>
                  <a:pt x="2187972" y="942462"/>
                  <a:pt x="2268763" y="1003055"/>
                  <a:pt x="2334864" y="1056303"/>
                </a:cubicBezTo>
                <a:cubicBezTo>
                  <a:pt x="2400965" y="1109551"/>
                  <a:pt x="2507461" y="1142602"/>
                  <a:pt x="2533167" y="1199522"/>
                </a:cubicBezTo>
                <a:cubicBezTo>
                  <a:pt x="2558873" y="1256442"/>
                  <a:pt x="2551529" y="1373955"/>
                  <a:pt x="2489100" y="1397825"/>
                </a:cubicBezTo>
                <a:cubicBezTo>
                  <a:pt x="2426671" y="1421695"/>
                  <a:pt x="2327519" y="1351922"/>
                  <a:pt x="2158594" y="1342741"/>
                </a:cubicBezTo>
                <a:cubicBezTo>
                  <a:pt x="1989669" y="1333560"/>
                  <a:pt x="1475548" y="1342741"/>
                  <a:pt x="1475548" y="1342741"/>
                </a:cubicBezTo>
                <a:lnTo>
                  <a:pt x="770468" y="1342741"/>
                </a:lnTo>
                <a:cubicBezTo>
                  <a:pt x="562984" y="1346413"/>
                  <a:pt x="379370" y="1372119"/>
                  <a:pt x="252676" y="136477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dk1"/>
              </a:solidFill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230074" y="5316998"/>
            <a:ext cx="2578151" cy="1096598"/>
          </a:xfrm>
          <a:custGeom>
            <a:avLst/>
            <a:gdLst>
              <a:gd name="connsiteX0" fmla="*/ 254668 w 2578151"/>
              <a:gd name="connsiteY0" fmla="*/ 1039735 h 1096598"/>
              <a:gd name="connsiteX1" fmla="*/ 56365 w 2578151"/>
              <a:gd name="connsiteY1" fmla="*/ 984650 h 1096598"/>
              <a:gd name="connsiteX2" fmla="*/ 34331 w 2578151"/>
              <a:gd name="connsiteY2" fmla="*/ 775330 h 1096598"/>
              <a:gd name="connsiteX3" fmla="*/ 486022 w 2578151"/>
              <a:gd name="connsiteY3" fmla="*/ 632110 h 1096598"/>
              <a:gd name="connsiteX4" fmla="*/ 739410 w 2578151"/>
              <a:gd name="connsiteY4" fmla="*/ 389739 h 1096598"/>
              <a:gd name="connsiteX5" fmla="*/ 816528 w 2578151"/>
              <a:gd name="connsiteY5" fmla="*/ 191436 h 1096598"/>
              <a:gd name="connsiteX6" fmla="*/ 937714 w 2578151"/>
              <a:gd name="connsiteY6" fmla="*/ 103301 h 1096598"/>
              <a:gd name="connsiteX7" fmla="*/ 1158051 w 2578151"/>
              <a:gd name="connsiteY7" fmla="*/ 158385 h 1096598"/>
              <a:gd name="connsiteX8" fmla="*/ 1367372 w 2578151"/>
              <a:gd name="connsiteY8" fmla="*/ 180419 h 1096598"/>
              <a:gd name="connsiteX9" fmla="*/ 1631777 w 2578151"/>
              <a:gd name="connsiteY9" fmla="*/ 125335 h 1096598"/>
              <a:gd name="connsiteX10" fmla="*/ 1797030 w 2578151"/>
              <a:gd name="connsiteY10" fmla="*/ 26183 h 1096598"/>
              <a:gd name="connsiteX11" fmla="*/ 2050418 w 2578151"/>
              <a:gd name="connsiteY11" fmla="*/ 26183 h 1096598"/>
              <a:gd name="connsiteX12" fmla="*/ 2094485 w 2578151"/>
              <a:gd name="connsiteY12" fmla="*/ 323638 h 1096598"/>
              <a:gd name="connsiteX13" fmla="*/ 2204654 w 2578151"/>
              <a:gd name="connsiteY13" fmla="*/ 566009 h 1096598"/>
              <a:gd name="connsiteX14" fmla="*/ 2325839 w 2578151"/>
              <a:gd name="connsiteY14" fmla="*/ 709229 h 1096598"/>
              <a:gd name="connsiteX15" fmla="*/ 2535160 w 2578151"/>
              <a:gd name="connsiteY15" fmla="*/ 874482 h 1096598"/>
              <a:gd name="connsiteX16" fmla="*/ 2557193 w 2578151"/>
              <a:gd name="connsiteY16" fmla="*/ 1039735 h 1096598"/>
              <a:gd name="connsiteX17" fmla="*/ 2292789 w 2578151"/>
              <a:gd name="connsiteY17" fmla="*/ 1094819 h 1096598"/>
              <a:gd name="connsiteX18" fmla="*/ 1951266 w 2578151"/>
              <a:gd name="connsiteY18" fmla="*/ 984650 h 1096598"/>
              <a:gd name="connsiteX19" fmla="*/ 1521608 w 2578151"/>
              <a:gd name="connsiteY19" fmla="*/ 984650 h 1096598"/>
              <a:gd name="connsiteX20" fmla="*/ 1058899 w 2578151"/>
              <a:gd name="connsiteY20" fmla="*/ 984650 h 1096598"/>
              <a:gd name="connsiteX21" fmla="*/ 607208 w 2578151"/>
              <a:gd name="connsiteY21" fmla="*/ 984650 h 1096598"/>
              <a:gd name="connsiteX22" fmla="*/ 254668 w 2578151"/>
              <a:gd name="connsiteY22" fmla="*/ 1039735 h 1096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578151" h="1096598">
                <a:moveTo>
                  <a:pt x="254668" y="1039735"/>
                </a:moveTo>
                <a:cubicBezTo>
                  <a:pt x="162861" y="1039735"/>
                  <a:pt x="93088" y="1028717"/>
                  <a:pt x="56365" y="984650"/>
                </a:cubicBezTo>
                <a:cubicBezTo>
                  <a:pt x="19642" y="940583"/>
                  <a:pt x="-37278" y="834087"/>
                  <a:pt x="34331" y="775330"/>
                </a:cubicBezTo>
                <a:cubicBezTo>
                  <a:pt x="105940" y="716573"/>
                  <a:pt x="368509" y="696375"/>
                  <a:pt x="486022" y="632110"/>
                </a:cubicBezTo>
                <a:cubicBezTo>
                  <a:pt x="603535" y="567845"/>
                  <a:pt x="684326" y="463185"/>
                  <a:pt x="739410" y="389739"/>
                </a:cubicBezTo>
                <a:cubicBezTo>
                  <a:pt x="794494" y="316293"/>
                  <a:pt x="783477" y="239176"/>
                  <a:pt x="816528" y="191436"/>
                </a:cubicBezTo>
                <a:cubicBezTo>
                  <a:pt x="849579" y="143696"/>
                  <a:pt x="880794" y="108809"/>
                  <a:pt x="937714" y="103301"/>
                </a:cubicBezTo>
                <a:cubicBezTo>
                  <a:pt x="994635" y="97792"/>
                  <a:pt x="1086441" y="145532"/>
                  <a:pt x="1158051" y="158385"/>
                </a:cubicBezTo>
                <a:cubicBezTo>
                  <a:pt x="1229661" y="171238"/>
                  <a:pt x="1288418" y="185927"/>
                  <a:pt x="1367372" y="180419"/>
                </a:cubicBezTo>
                <a:cubicBezTo>
                  <a:pt x="1446326" y="174911"/>
                  <a:pt x="1560167" y="151041"/>
                  <a:pt x="1631777" y="125335"/>
                </a:cubicBezTo>
                <a:cubicBezTo>
                  <a:pt x="1703387" y="99629"/>
                  <a:pt x="1727257" y="42708"/>
                  <a:pt x="1797030" y="26183"/>
                </a:cubicBezTo>
                <a:cubicBezTo>
                  <a:pt x="1866803" y="9658"/>
                  <a:pt x="2000842" y="-23393"/>
                  <a:pt x="2050418" y="26183"/>
                </a:cubicBezTo>
                <a:cubicBezTo>
                  <a:pt x="2099994" y="75759"/>
                  <a:pt x="2068779" y="233667"/>
                  <a:pt x="2094485" y="323638"/>
                </a:cubicBezTo>
                <a:cubicBezTo>
                  <a:pt x="2120191" y="413609"/>
                  <a:pt x="2166095" y="501744"/>
                  <a:pt x="2204654" y="566009"/>
                </a:cubicBezTo>
                <a:cubicBezTo>
                  <a:pt x="2243213" y="630274"/>
                  <a:pt x="2270755" y="657817"/>
                  <a:pt x="2325839" y="709229"/>
                </a:cubicBezTo>
                <a:cubicBezTo>
                  <a:pt x="2380923" y="760641"/>
                  <a:pt x="2496601" y="819398"/>
                  <a:pt x="2535160" y="874482"/>
                </a:cubicBezTo>
                <a:cubicBezTo>
                  <a:pt x="2573719" y="929566"/>
                  <a:pt x="2597588" y="1003012"/>
                  <a:pt x="2557193" y="1039735"/>
                </a:cubicBezTo>
                <a:cubicBezTo>
                  <a:pt x="2516798" y="1076458"/>
                  <a:pt x="2393777" y="1104000"/>
                  <a:pt x="2292789" y="1094819"/>
                </a:cubicBezTo>
                <a:cubicBezTo>
                  <a:pt x="2191801" y="1085638"/>
                  <a:pt x="2079796" y="1003011"/>
                  <a:pt x="1951266" y="984650"/>
                </a:cubicBezTo>
                <a:cubicBezTo>
                  <a:pt x="1822736" y="966288"/>
                  <a:pt x="1521608" y="984650"/>
                  <a:pt x="1521608" y="984650"/>
                </a:cubicBezTo>
                <a:lnTo>
                  <a:pt x="1058899" y="984650"/>
                </a:lnTo>
                <a:cubicBezTo>
                  <a:pt x="906499" y="984650"/>
                  <a:pt x="744919" y="979142"/>
                  <a:pt x="607208" y="984650"/>
                </a:cubicBezTo>
                <a:cubicBezTo>
                  <a:pt x="469497" y="990158"/>
                  <a:pt x="346475" y="1039735"/>
                  <a:pt x="254668" y="103973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dk1"/>
              </a:solidFill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6511453" y="3038966"/>
            <a:ext cx="2546273" cy="1049244"/>
          </a:xfrm>
          <a:custGeom>
            <a:avLst/>
            <a:gdLst>
              <a:gd name="connsiteX0" fmla="*/ 307988 w 2546273"/>
              <a:gd name="connsiteY0" fmla="*/ 982191 h 1049244"/>
              <a:gd name="connsiteX1" fmla="*/ 54600 w 2546273"/>
              <a:gd name="connsiteY1" fmla="*/ 949140 h 1049244"/>
              <a:gd name="connsiteX2" fmla="*/ 32566 w 2546273"/>
              <a:gd name="connsiteY2" fmla="*/ 750836 h 1049244"/>
              <a:gd name="connsiteX3" fmla="*/ 429174 w 2546273"/>
              <a:gd name="connsiteY3" fmla="*/ 431347 h 1049244"/>
              <a:gd name="connsiteX4" fmla="*/ 517308 w 2546273"/>
              <a:gd name="connsiteY4" fmla="*/ 122875 h 1049244"/>
              <a:gd name="connsiteX5" fmla="*/ 836798 w 2546273"/>
              <a:gd name="connsiteY5" fmla="*/ 1689 h 1049244"/>
              <a:gd name="connsiteX6" fmla="*/ 1035101 w 2546273"/>
              <a:gd name="connsiteY6" fmla="*/ 199993 h 1049244"/>
              <a:gd name="connsiteX7" fmla="*/ 1112219 w 2546273"/>
              <a:gd name="connsiteY7" fmla="*/ 321179 h 1049244"/>
              <a:gd name="connsiteX8" fmla="*/ 1332557 w 2546273"/>
              <a:gd name="connsiteY8" fmla="*/ 343212 h 1049244"/>
              <a:gd name="connsiteX9" fmla="*/ 1464759 w 2546273"/>
              <a:gd name="connsiteY9" fmla="*/ 431347 h 1049244"/>
              <a:gd name="connsiteX10" fmla="*/ 1740181 w 2546273"/>
              <a:gd name="connsiteY10" fmla="*/ 497448 h 1049244"/>
              <a:gd name="connsiteX11" fmla="*/ 2092720 w 2546273"/>
              <a:gd name="connsiteY11" fmla="*/ 607617 h 1049244"/>
              <a:gd name="connsiteX12" fmla="*/ 2357125 w 2546273"/>
              <a:gd name="connsiteY12" fmla="*/ 651685 h 1049244"/>
              <a:gd name="connsiteX13" fmla="*/ 2533395 w 2546273"/>
              <a:gd name="connsiteY13" fmla="*/ 849988 h 1049244"/>
              <a:gd name="connsiteX14" fmla="*/ 2456277 w 2546273"/>
              <a:gd name="connsiteY14" fmla="*/ 1048292 h 1049244"/>
              <a:gd name="connsiteX15" fmla="*/ 1850349 w 2546273"/>
              <a:gd name="connsiteY15" fmla="*/ 927106 h 1049244"/>
              <a:gd name="connsiteX16" fmla="*/ 1442725 w 2546273"/>
              <a:gd name="connsiteY16" fmla="*/ 971174 h 1049244"/>
              <a:gd name="connsiteX17" fmla="*/ 924933 w 2546273"/>
              <a:gd name="connsiteY17" fmla="*/ 1004224 h 1049244"/>
              <a:gd name="connsiteX18" fmla="*/ 307988 w 2546273"/>
              <a:gd name="connsiteY18" fmla="*/ 982191 h 104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546273" h="1049244">
                <a:moveTo>
                  <a:pt x="307988" y="982191"/>
                </a:moveTo>
                <a:cubicBezTo>
                  <a:pt x="162933" y="973010"/>
                  <a:pt x="100504" y="987699"/>
                  <a:pt x="54600" y="949140"/>
                </a:cubicBezTo>
                <a:cubicBezTo>
                  <a:pt x="8696" y="910581"/>
                  <a:pt x="-29863" y="837135"/>
                  <a:pt x="32566" y="750836"/>
                </a:cubicBezTo>
                <a:cubicBezTo>
                  <a:pt x="94995" y="664537"/>
                  <a:pt x="348384" y="536007"/>
                  <a:pt x="429174" y="431347"/>
                </a:cubicBezTo>
                <a:cubicBezTo>
                  <a:pt x="509964" y="326687"/>
                  <a:pt x="449371" y="194485"/>
                  <a:pt x="517308" y="122875"/>
                </a:cubicBezTo>
                <a:cubicBezTo>
                  <a:pt x="585245" y="51265"/>
                  <a:pt x="750499" y="-11164"/>
                  <a:pt x="836798" y="1689"/>
                </a:cubicBezTo>
                <a:cubicBezTo>
                  <a:pt x="923097" y="14542"/>
                  <a:pt x="989198" y="146745"/>
                  <a:pt x="1035101" y="199993"/>
                </a:cubicBezTo>
                <a:cubicBezTo>
                  <a:pt x="1081004" y="253241"/>
                  <a:pt x="1062643" y="297309"/>
                  <a:pt x="1112219" y="321179"/>
                </a:cubicBezTo>
                <a:cubicBezTo>
                  <a:pt x="1161795" y="345049"/>
                  <a:pt x="1273800" y="324851"/>
                  <a:pt x="1332557" y="343212"/>
                </a:cubicBezTo>
                <a:cubicBezTo>
                  <a:pt x="1391314" y="361573"/>
                  <a:pt x="1396822" y="405641"/>
                  <a:pt x="1464759" y="431347"/>
                </a:cubicBezTo>
                <a:cubicBezTo>
                  <a:pt x="1532696" y="457053"/>
                  <a:pt x="1635521" y="468070"/>
                  <a:pt x="1740181" y="497448"/>
                </a:cubicBezTo>
                <a:cubicBezTo>
                  <a:pt x="1844841" y="526826"/>
                  <a:pt x="1989896" y="581911"/>
                  <a:pt x="2092720" y="607617"/>
                </a:cubicBezTo>
                <a:cubicBezTo>
                  <a:pt x="2195544" y="633323"/>
                  <a:pt x="2283679" y="611290"/>
                  <a:pt x="2357125" y="651685"/>
                </a:cubicBezTo>
                <a:cubicBezTo>
                  <a:pt x="2430571" y="692080"/>
                  <a:pt x="2516870" y="783887"/>
                  <a:pt x="2533395" y="849988"/>
                </a:cubicBezTo>
                <a:cubicBezTo>
                  <a:pt x="2549920" y="916089"/>
                  <a:pt x="2570118" y="1035439"/>
                  <a:pt x="2456277" y="1048292"/>
                </a:cubicBezTo>
                <a:cubicBezTo>
                  <a:pt x="2342436" y="1061145"/>
                  <a:pt x="2019274" y="939959"/>
                  <a:pt x="1850349" y="927106"/>
                </a:cubicBezTo>
                <a:cubicBezTo>
                  <a:pt x="1681424" y="914253"/>
                  <a:pt x="1596961" y="958321"/>
                  <a:pt x="1442725" y="971174"/>
                </a:cubicBezTo>
                <a:cubicBezTo>
                  <a:pt x="1288489" y="984027"/>
                  <a:pt x="1117728" y="1002388"/>
                  <a:pt x="924933" y="1004224"/>
                </a:cubicBezTo>
                <a:cubicBezTo>
                  <a:pt x="732138" y="1006060"/>
                  <a:pt x="453043" y="991372"/>
                  <a:pt x="307988" y="98219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dk1"/>
              </a:solidFill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3661190" y="3345591"/>
            <a:ext cx="2560168" cy="640807"/>
          </a:xfrm>
          <a:custGeom>
            <a:avLst/>
            <a:gdLst>
              <a:gd name="connsiteX0" fmla="*/ 7427 w 2560168"/>
              <a:gd name="connsiteY0" fmla="*/ 477259 h 640807"/>
              <a:gd name="connsiteX1" fmla="*/ 84545 w 2560168"/>
              <a:gd name="connsiteY1" fmla="*/ 334040 h 640807"/>
              <a:gd name="connsiteX2" fmla="*/ 437085 w 2560168"/>
              <a:gd name="connsiteY2" fmla="*/ 334040 h 640807"/>
              <a:gd name="connsiteX3" fmla="*/ 624371 w 2560168"/>
              <a:gd name="connsiteY3" fmla="*/ 312006 h 640807"/>
              <a:gd name="connsiteX4" fmla="*/ 1065046 w 2560168"/>
              <a:gd name="connsiteY4" fmla="*/ 135736 h 640807"/>
              <a:gd name="connsiteX5" fmla="*/ 1186232 w 2560168"/>
              <a:gd name="connsiteY5" fmla="*/ 25568 h 640807"/>
              <a:gd name="connsiteX6" fmla="*/ 1307417 w 2560168"/>
              <a:gd name="connsiteY6" fmla="*/ 3534 h 640807"/>
              <a:gd name="connsiteX7" fmla="*/ 1406569 w 2560168"/>
              <a:gd name="connsiteY7" fmla="*/ 80652 h 640807"/>
              <a:gd name="connsiteX8" fmla="*/ 1924362 w 2560168"/>
              <a:gd name="connsiteY8" fmla="*/ 201838 h 640807"/>
              <a:gd name="connsiteX9" fmla="*/ 2232834 w 2560168"/>
              <a:gd name="connsiteY9" fmla="*/ 278956 h 640807"/>
              <a:gd name="connsiteX10" fmla="*/ 2475205 w 2560168"/>
              <a:gd name="connsiteY10" fmla="*/ 345057 h 640807"/>
              <a:gd name="connsiteX11" fmla="*/ 2519273 w 2560168"/>
              <a:gd name="connsiteY11" fmla="*/ 631495 h 640807"/>
              <a:gd name="connsiteX12" fmla="*/ 1913345 w 2560168"/>
              <a:gd name="connsiteY12" fmla="*/ 576411 h 640807"/>
              <a:gd name="connsiteX13" fmla="*/ 1131147 w 2560168"/>
              <a:gd name="connsiteY13" fmla="*/ 631495 h 640807"/>
              <a:gd name="connsiteX14" fmla="*/ 337933 w 2560168"/>
              <a:gd name="connsiteY14" fmla="*/ 631495 h 640807"/>
              <a:gd name="connsiteX15" fmla="*/ 40477 w 2560168"/>
              <a:gd name="connsiteY15" fmla="*/ 620479 h 640807"/>
              <a:gd name="connsiteX16" fmla="*/ 7427 w 2560168"/>
              <a:gd name="connsiteY16" fmla="*/ 477259 h 640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560168" h="640807">
                <a:moveTo>
                  <a:pt x="7427" y="477259"/>
                </a:moveTo>
                <a:cubicBezTo>
                  <a:pt x="14772" y="429519"/>
                  <a:pt x="12935" y="357910"/>
                  <a:pt x="84545" y="334040"/>
                </a:cubicBezTo>
                <a:cubicBezTo>
                  <a:pt x="156155" y="310170"/>
                  <a:pt x="347114" y="337712"/>
                  <a:pt x="437085" y="334040"/>
                </a:cubicBezTo>
                <a:cubicBezTo>
                  <a:pt x="527056" y="330368"/>
                  <a:pt x="519711" y="345057"/>
                  <a:pt x="624371" y="312006"/>
                </a:cubicBezTo>
                <a:cubicBezTo>
                  <a:pt x="729031" y="278955"/>
                  <a:pt x="971403" y="183476"/>
                  <a:pt x="1065046" y="135736"/>
                </a:cubicBezTo>
                <a:cubicBezTo>
                  <a:pt x="1158689" y="87996"/>
                  <a:pt x="1145837" y="47602"/>
                  <a:pt x="1186232" y="25568"/>
                </a:cubicBezTo>
                <a:cubicBezTo>
                  <a:pt x="1226627" y="3534"/>
                  <a:pt x="1270694" y="-5647"/>
                  <a:pt x="1307417" y="3534"/>
                </a:cubicBezTo>
                <a:cubicBezTo>
                  <a:pt x="1344140" y="12715"/>
                  <a:pt x="1303745" y="47601"/>
                  <a:pt x="1406569" y="80652"/>
                </a:cubicBezTo>
                <a:cubicBezTo>
                  <a:pt x="1509393" y="113703"/>
                  <a:pt x="1924362" y="201838"/>
                  <a:pt x="1924362" y="201838"/>
                </a:cubicBezTo>
                <a:lnTo>
                  <a:pt x="2232834" y="278956"/>
                </a:lnTo>
                <a:cubicBezTo>
                  <a:pt x="2324641" y="302826"/>
                  <a:pt x="2427465" y="286300"/>
                  <a:pt x="2475205" y="345057"/>
                </a:cubicBezTo>
                <a:cubicBezTo>
                  <a:pt x="2522945" y="403813"/>
                  <a:pt x="2612916" y="592936"/>
                  <a:pt x="2519273" y="631495"/>
                </a:cubicBezTo>
                <a:cubicBezTo>
                  <a:pt x="2425630" y="670054"/>
                  <a:pt x="2144699" y="576411"/>
                  <a:pt x="1913345" y="576411"/>
                </a:cubicBezTo>
                <a:cubicBezTo>
                  <a:pt x="1681991" y="576411"/>
                  <a:pt x="1393716" y="622314"/>
                  <a:pt x="1131147" y="631495"/>
                </a:cubicBezTo>
                <a:cubicBezTo>
                  <a:pt x="868578" y="640676"/>
                  <a:pt x="519711" y="633331"/>
                  <a:pt x="337933" y="631495"/>
                </a:cubicBezTo>
                <a:cubicBezTo>
                  <a:pt x="156155" y="629659"/>
                  <a:pt x="95561" y="649857"/>
                  <a:pt x="40477" y="620479"/>
                </a:cubicBezTo>
                <a:cubicBezTo>
                  <a:pt x="-14607" y="591101"/>
                  <a:pt x="82" y="524999"/>
                  <a:pt x="7427" y="47725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/>
          <p:cNvSpPr/>
          <p:nvPr/>
        </p:nvSpPr>
        <p:spPr>
          <a:xfrm>
            <a:off x="1" y="132927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Better Upper Bound for Triangulations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00419" y="979580"/>
            <a:ext cx="8025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Idea: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Nice Drawings of Trees 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pc="50" dirty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Decomposition of a Triangulation into Trees </a:t>
            </a:r>
          </a:p>
        </p:txBody>
      </p:sp>
      <p:sp>
        <p:nvSpPr>
          <p:cNvPr id="78" name="Oval 77"/>
          <p:cNvSpPr>
            <a:spLocks noChangeAspect="1"/>
          </p:cNvSpPr>
          <p:nvPr/>
        </p:nvSpPr>
        <p:spPr>
          <a:xfrm>
            <a:off x="5347000" y="213978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Freeform 5"/>
          <p:cNvSpPr/>
          <p:nvPr/>
        </p:nvSpPr>
        <p:spPr>
          <a:xfrm>
            <a:off x="5458910" y="2174749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Freeform 15"/>
          <p:cNvSpPr/>
          <p:nvPr/>
        </p:nvSpPr>
        <p:spPr>
          <a:xfrm>
            <a:off x="5467377" y="1895349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Freeform 16"/>
          <p:cNvSpPr/>
          <p:nvPr/>
        </p:nvSpPr>
        <p:spPr>
          <a:xfrm>
            <a:off x="6364844" y="1886883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252932" y="180959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2" name="Rectangle 141"/>
          <p:cNvSpPr/>
          <p:nvPr/>
        </p:nvSpPr>
        <p:spPr>
          <a:xfrm>
            <a:off x="4984777" y="211147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7253844" y="212841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6178577" y="1891343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Oval 149"/>
          <p:cNvSpPr>
            <a:spLocks noChangeAspect="1"/>
          </p:cNvSpPr>
          <p:nvPr/>
        </p:nvSpPr>
        <p:spPr>
          <a:xfrm>
            <a:off x="7209666" y="209304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2" name="Oval 151"/>
          <p:cNvSpPr>
            <a:spLocks noChangeAspect="1"/>
          </p:cNvSpPr>
          <p:nvPr/>
        </p:nvSpPr>
        <p:spPr>
          <a:xfrm>
            <a:off x="3925824" y="372621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3" name="Oval 152"/>
          <p:cNvSpPr>
            <a:spLocks noChangeAspect="1"/>
          </p:cNvSpPr>
          <p:nvPr/>
        </p:nvSpPr>
        <p:spPr>
          <a:xfrm>
            <a:off x="4484624" y="311661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8" name="Freeform 157"/>
          <p:cNvSpPr/>
          <p:nvPr/>
        </p:nvSpPr>
        <p:spPr>
          <a:xfrm>
            <a:off x="4037734" y="3761177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8" name="Freeform 167"/>
          <p:cNvSpPr/>
          <p:nvPr/>
        </p:nvSpPr>
        <p:spPr>
          <a:xfrm>
            <a:off x="4046201" y="3481777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9" name="Freeform 168"/>
          <p:cNvSpPr/>
          <p:nvPr/>
        </p:nvSpPr>
        <p:spPr>
          <a:xfrm>
            <a:off x="4943668" y="3473311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0" name="Oval 169"/>
          <p:cNvSpPr>
            <a:spLocks noChangeAspect="1"/>
          </p:cNvSpPr>
          <p:nvPr/>
        </p:nvSpPr>
        <p:spPr>
          <a:xfrm>
            <a:off x="4831756" y="339601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4" name="Freeform 173"/>
          <p:cNvSpPr/>
          <p:nvPr/>
        </p:nvSpPr>
        <p:spPr>
          <a:xfrm>
            <a:off x="4554201" y="3227777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5" name="Freeform 174"/>
          <p:cNvSpPr/>
          <p:nvPr/>
        </p:nvSpPr>
        <p:spPr>
          <a:xfrm>
            <a:off x="4029268" y="3210844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6" name="Rectangle 175"/>
          <p:cNvSpPr/>
          <p:nvPr/>
        </p:nvSpPr>
        <p:spPr>
          <a:xfrm>
            <a:off x="3563601" y="369790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5832668" y="3714838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4757401" y="3477771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4130867" y="301210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6" name="Oval 185"/>
          <p:cNvSpPr>
            <a:spLocks noChangeAspect="1"/>
          </p:cNvSpPr>
          <p:nvPr/>
        </p:nvSpPr>
        <p:spPr>
          <a:xfrm>
            <a:off x="5788490" y="367947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8" name="Oval 187"/>
          <p:cNvSpPr>
            <a:spLocks noChangeAspect="1"/>
          </p:cNvSpPr>
          <p:nvPr/>
        </p:nvSpPr>
        <p:spPr>
          <a:xfrm>
            <a:off x="6780379" y="375926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9" name="Oval 188"/>
          <p:cNvSpPr>
            <a:spLocks noChangeAspect="1"/>
          </p:cNvSpPr>
          <p:nvPr/>
        </p:nvSpPr>
        <p:spPr>
          <a:xfrm>
            <a:off x="7339179" y="314966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4" name="Freeform 193"/>
          <p:cNvSpPr/>
          <p:nvPr/>
        </p:nvSpPr>
        <p:spPr>
          <a:xfrm>
            <a:off x="6892289" y="3794228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2" name="Oval 201"/>
          <p:cNvSpPr>
            <a:spLocks noChangeAspect="1"/>
          </p:cNvSpPr>
          <p:nvPr/>
        </p:nvSpPr>
        <p:spPr>
          <a:xfrm>
            <a:off x="8160445" y="308193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3" name="Freeform 202"/>
          <p:cNvSpPr/>
          <p:nvPr/>
        </p:nvSpPr>
        <p:spPr>
          <a:xfrm>
            <a:off x="8272356" y="3176162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4" name="Freeform 203"/>
          <p:cNvSpPr/>
          <p:nvPr/>
        </p:nvSpPr>
        <p:spPr>
          <a:xfrm>
            <a:off x="6900756" y="3514828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5" name="Freeform 204"/>
          <p:cNvSpPr/>
          <p:nvPr/>
        </p:nvSpPr>
        <p:spPr>
          <a:xfrm>
            <a:off x="7798223" y="3506362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6" name="Oval 205"/>
          <p:cNvSpPr>
            <a:spLocks noChangeAspect="1"/>
          </p:cNvSpPr>
          <p:nvPr/>
        </p:nvSpPr>
        <p:spPr>
          <a:xfrm>
            <a:off x="7686311" y="342906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7" name="Freeform 206"/>
          <p:cNvSpPr/>
          <p:nvPr/>
        </p:nvSpPr>
        <p:spPr>
          <a:xfrm>
            <a:off x="7815156" y="3184628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9" name="Freeform 208"/>
          <p:cNvSpPr/>
          <p:nvPr/>
        </p:nvSpPr>
        <p:spPr>
          <a:xfrm>
            <a:off x="7442623" y="3201562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0" name="Freeform 209"/>
          <p:cNvSpPr/>
          <p:nvPr/>
        </p:nvSpPr>
        <p:spPr>
          <a:xfrm>
            <a:off x="7408756" y="3260828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1" name="Freeform 210"/>
          <p:cNvSpPr/>
          <p:nvPr/>
        </p:nvSpPr>
        <p:spPr>
          <a:xfrm>
            <a:off x="6883823" y="3243895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2" name="Rectangle 211"/>
          <p:cNvSpPr/>
          <p:nvPr/>
        </p:nvSpPr>
        <p:spPr>
          <a:xfrm>
            <a:off x="6418156" y="369790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8687223" y="374788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7611956" y="351082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6985422" y="304515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8170755" y="293508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" name="Oval 219"/>
          <p:cNvSpPr>
            <a:spLocks noChangeAspect="1"/>
          </p:cNvSpPr>
          <p:nvPr/>
        </p:nvSpPr>
        <p:spPr>
          <a:xfrm>
            <a:off x="8643045" y="371252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2" name="Oval 221"/>
          <p:cNvSpPr>
            <a:spLocks noChangeAspect="1"/>
          </p:cNvSpPr>
          <p:nvPr/>
        </p:nvSpPr>
        <p:spPr>
          <a:xfrm>
            <a:off x="533815" y="610585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3" name="Oval 222"/>
          <p:cNvSpPr>
            <a:spLocks noChangeAspect="1"/>
          </p:cNvSpPr>
          <p:nvPr/>
        </p:nvSpPr>
        <p:spPr>
          <a:xfrm>
            <a:off x="1092615" y="549625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4" name="Oval 223"/>
          <p:cNvSpPr>
            <a:spLocks noChangeAspect="1"/>
          </p:cNvSpPr>
          <p:nvPr/>
        </p:nvSpPr>
        <p:spPr>
          <a:xfrm>
            <a:off x="1160348" y="505599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8" name="Freeform 227"/>
          <p:cNvSpPr/>
          <p:nvPr/>
        </p:nvSpPr>
        <p:spPr>
          <a:xfrm>
            <a:off x="645725" y="6140818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9" name="Freeform 228"/>
          <p:cNvSpPr/>
          <p:nvPr/>
        </p:nvSpPr>
        <p:spPr>
          <a:xfrm>
            <a:off x="620325" y="5116352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5" name="Freeform 234"/>
          <p:cNvSpPr/>
          <p:nvPr/>
        </p:nvSpPr>
        <p:spPr>
          <a:xfrm>
            <a:off x="1246859" y="5167152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6" name="Oval 235"/>
          <p:cNvSpPr>
            <a:spLocks noChangeAspect="1"/>
          </p:cNvSpPr>
          <p:nvPr/>
        </p:nvSpPr>
        <p:spPr>
          <a:xfrm>
            <a:off x="1913881" y="542852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7" name="Freeform 236"/>
          <p:cNvSpPr/>
          <p:nvPr/>
        </p:nvSpPr>
        <p:spPr>
          <a:xfrm>
            <a:off x="2025792" y="5522752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8" name="Freeform 237"/>
          <p:cNvSpPr/>
          <p:nvPr/>
        </p:nvSpPr>
        <p:spPr>
          <a:xfrm>
            <a:off x="654192" y="5861418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9" name="Freeform 238"/>
          <p:cNvSpPr/>
          <p:nvPr/>
        </p:nvSpPr>
        <p:spPr>
          <a:xfrm>
            <a:off x="1551659" y="5852952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0" name="Oval 239"/>
          <p:cNvSpPr>
            <a:spLocks noChangeAspect="1"/>
          </p:cNvSpPr>
          <p:nvPr/>
        </p:nvSpPr>
        <p:spPr>
          <a:xfrm>
            <a:off x="1439747" y="577565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1" name="Freeform 240"/>
          <p:cNvSpPr/>
          <p:nvPr/>
        </p:nvSpPr>
        <p:spPr>
          <a:xfrm>
            <a:off x="1568592" y="5531218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2" name="Freeform 241"/>
          <p:cNvSpPr/>
          <p:nvPr/>
        </p:nvSpPr>
        <p:spPr>
          <a:xfrm>
            <a:off x="1141186" y="5167152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3" name="Freeform 242"/>
          <p:cNvSpPr/>
          <p:nvPr/>
        </p:nvSpPr>
        <p:spPr>
          <a:xfrm>
            <a:off x="1196059" y="5548152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4" name="Freeform 243"/>
          <p:cNvSpPr/>
          <p:nvPr/>
        </p:nvSpPr>
        <p:spPr>
          <a:xfrm>
            <a:off x="1162192" y="5607418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5" name="Freeform 244"/>
          <p:cNvSpPr/>
          <p:nvPr/>
        </p:nvSpPr>
        <p:spPr>
          <a:xfrm>
            <a:off x="637259" y="5590485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6" name="Rectangle 245"/>
          <p:cNvSpPr/>
          <p:nvPr/>
        </p:nvSpPr>
        <p:spPr>
          <a:xfrm>
            <a:off x="171592" y="607754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7" name="Rectangle 246"/>
          <p:cNvSpPr/>
          <p:nvPr/>
        </p:nvSpPr>
        <p:spPr>
          <a:xfrm>
            <a:off x="2440659" y="609447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8" name="Rectangle 247"/>
          <p:cNvSpPr/>
          <p:nvPr/>
        </p:nvSpPr>
        <p:spPr>
          <a:xfrm>
            <a:off x="1365392" y="585741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738858" y="539174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1924191" y="528167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865857" y="479061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4" name="Oval 253"/>
          <p:cNvSpPr>
            <a:spLocks noChangeAspect="1"/>
          </p:cNvSpPr>
          <p:nvPr/>
        </p:nvSpPr>
        <p:spPr>
          <a:xfrm>
            <a:off x="2396481" y="605911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6" name="Oval 255"/>
          <p:cNvSpPr>
            <a:spLocks noChangeAspect="1"/>
          </p:cNvSpPr>
          <p:nvPr/>
        </p:nvSpPr>
        <p:spPr>
          <a:xfrm>
            <a:off x="3717690" y="607280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7" name="Oval 256"/>
          <p:cNvSpPr>
            <a:spLocks noChangeAspect="1"/>
          </p:cNvSpPr>
          <p:nvPr/>
        </p:nvSpPr>
        <p:spPr>
          <a:xfrm>
            <a:off x="4276490" y="546320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8" name="Oval 257"/>
          <p:cNvSpPr>
            <a:spLocks noChangeAspect="1"/>
          </p:cNvSpPr>
          <p:nvPr/>
        </p:nvSpPr>
        <p:spPr>
          <a:xfrm>
            <a:off x="4344223" y="502294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9" name="Oval 258"/>
          <p:cNvSpPr>
            <a:spLocks noChangeAspect="1"/>
          </p:cNvSpPr>
          <p:nvPr/>
        </p:nvSpPr>
        <p:spPr>
          <a:xfrm>
            <a:off x="4809889" y="509914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2" name="Freeform 261"/>
          <p:cNvSpPr/>
          <p:nvPr/>
        </p:nvSpPr>
        <p:spPr>
          <a:xfrm>
            <a:off x="3829600" y="6107768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3" name="Freeform 262"/>
          <p:cNvSpPr/>
          <p:nvPr/>
        </p:nvSpPr>
        <p:spPr>
          <a:xfrm>
            <a:off x="3804200" y="5083302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6" name="Freeform 265"/>
          <p:cNvSpPr/>
          <p:nvPr/>
        </p:nvSpPr>
        <p:spPr>
          <a:xfrm>
            <a:off x="4464600" y="5083302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8" name="Freeform 267"/>
          <p:cNvSpPr/>
          <p:nvPr/>
        </p:nvSpPr>
        <p:spPr>
          <a:xfrm>
            <a:off x="4887934" y="5210302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9" name="Freeform 268"/>
          <p:cNvSpPr/>
          <p:nvPr/>
        </p:nvSpPr>
        <p:spPr>
          <a:xfrm>
            <a:off x="4430734" y="5134102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0" name="Oval 269"/>
          <p:cNvSpPr>
            <a:spLocks noChangeAspect="1"/>
          </p:cNvSpPr>
          <p:nvPr/>
        </p:nvSpPr>
        <p:spPr>
          <a:xfrm>
            <a:off x="5097756" y="539547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1" name="Freeform 270"/>
          <p:cNvSpPr/>
          <p:nvPr/>
        </p:nvSpPr>
        <p:spPr>
          <a:xfrm>
            <a:off x="5209667" y="5489702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2" name="Freeform 271"/>
          <p:cNvSpPr/>
          <p:nvPr/>
        </p:nvSpPr>
        <p:spPr>
          <a:xfrm>
            <a:off x="3838067" y="5828368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3" name="Freeform 272"/>
          <p:cNvSpPr/>
          <p:nvPr/>
        </p:nvSpPr>
        <p:spPr>
          <a:xfrm>
            <a:off x="4735534" y="5819902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4" name="Oval 273"/>
          <p:cNvSpPr>
            <a:spLocks noChangeAspect="1"/>
          </p:cNvSpPr>
          <p:nvPr/>
        </p:nvSpPr>
        <p:spPr>
          <a:xfrm>
            <a:off x="4623622" y="574260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5" name="Freeform 274"/>
          <p:cNvSpPr/>
          <p:nvPr/>
        </p:nvSpPr>
        <p:spPr>
          <a:xfrm>
            <a:off x="4752467" y="5498168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6" name="Freeform 275"/>
          <p:cNvSpPr/>
          <p:nvPr/>
        </p:nvSpPr>
        <p:spPr>
          <a:xfrm>
            <a:off x="4325061" y="5134102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7" name="Freeform 276"/>
          <p:cNvSpPr/>
          <p:nvPr/>
        </p:nvSpPr>
        <p:spPr>
          <a:xfrm>
            <a:off x="4379934" y="5515102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8" name="Freeform 277"/>
          <p:cNvSpPr/>
          <p:nvPr/>
        </p:nvSpPr>
        <p:spPr>
          <a:xfrm>
            <a:off x="4346067" y="5574368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9" name="Freeform 278"/>
          <p:cNvSpPr/>
          <p:nvPr/>
        </p:nvSpPr>
        <p:spPr>
          <a:xfrm>
            <a:off x="3821134" y="5557435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0" name="Rectangle 279"/>
          <p:cNvSpPr/>
          <p:nvPr/>
        </p:nvSpPr>
        <p:spPr>
          <a:xfrm>
            <a:off x="3355467" y="604449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" name="Rectangle 280"/>
          <p:cNvSpPr/>
          <p:nvPr/>
        </p:nvSpPr>
        <p:spPr>
          <a:xfrm>
            <a:off x="5624534" y="606142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2" name="Rectangle 281"/>
          <p:cNvSpPr/>
          <p:nvPr/>
        </p:nvSpPr>
        <p:spPr>
          <a:xfrm>
            <a:off x="4549267" y="582436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3" name="Rectangle 282"/>
          <p:cNvSpPr/>
          <p:nvPr/>
        </p:nvSpPr>
        <p:spPr>
          <a:xfrm>
            <a:off x="3922733" y="535869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4" name="Rectangle 283"/>
          <p:cNvSpPr/>
          <p:nvPr/>
        </p:nvSpPr>
        <p:spPr>
          <a:xfrm>
            <a:off x="5108066" y="524862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4049732" y="475756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4786332" y="491842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8" name="Oval 287"/>
          <p:cNvSpPr>
            <a:spLocks noChangeAspect="1"/>
          </p:cNvSpPr>
          <p:nvPr/>
        </p:nvSpPr>
        <p:spPr>
          <a:xfrm>
            <a:off x="5580356" y="602606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9" name="Oval 288"/>
          <p:cNvSpPr>
            <a:spLocks noChangeAspect="1"/>
          </p:cNvSpPr>
          <p:nvPr/>
        </p:nvSpPr>
        <p:spPr>
          <a:xfrm>
            <a:off x="1450765" y="192179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0" name="Oval 289"/>
          <p:cNvSpPr>
            <a:spLocks noChangeAspect="1"/>
          </p:cNvSpPr>
          <p:nvPr/>
        </p:nvSpPr>
        <p:spPr>
          <a:xfrm>
            <a:off x="544832" y="353892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1" name="Oval 290"/>
          <p:cNvSpPr>
            <a:spLocks noChangeAspect="1"/>
          </p:cNvSpPr>
          <p:nvPr/>
        </p:nvSpPr>
        <p:spPr>
          <a:xfrm>
            <a:off x="1103632" y="292933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2" name="Oval 291"/>
          <p:cNvSpPr>
            <a:spLocks noChangeAspect="1"/>
          </p:cNvSpPr>
          <p:nvPr/>
        </p:nvSpPr>
        <p:spPr>
          <a:xfrm>
            <a:off x="1171365" y="24890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3" name="Oval 292"/>
          <p:cNvSpPr>
            <a:spLocks noChangeAspect="1"/>
          </p:cNvSpPr>
          <p:nvPr/>
        </p:nvSpPr>
        <p:spPr>
          <a:xfrm>
            <a:off x="1637031" y="25652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4" name="Freeform 293"/>
          <p:cNvSpPr/>
          <p:nvPr/>
        </p:nvSpPr>
        <p:spPr>
          <a:xfrm>
            <a:off x="589009" y="1990623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5" name="Freeform 294"/>
          <p:cNvSpPr/>
          <p:nvPr/>
        </p:nvSpPr>
        <p:spPr>
          <a:xfrm>
            <a:off x="1571142" y="1999089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6" name="Freeform 295"/>
          <p:cNvSpPr/>
          <p:nvPr/>
        </p:nvSpPr>
        <p:spPr>
          <a:xfrm>
            <a:off x="656742" y="3573889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7" name="Freeform 296"/>
          <p:cNvSpPr/>
          <p:nvPr/>
        </p:nvSpPr>
        <p:spPr>
          <a:xfrm>
            <a:off x="631342" y="2549423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8" name="Freeform 297"/>
          <p:cNvSpPr/>
          <p:nvPr/>
        </p:nvSpPr>
        <p:spPr>
          <a:xfrm>
            <a:off x="1266342" y="2024489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9" name="Freeform 298"/>
          <p:cNvSpPr/>
          <p:nvPr/>
        </p:nvSpPr>
        <p:spPr>
          <a:xfrm>
            <a:off x="1545742" y="2032956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0" name="Freeform 299"/>
          <p:cNvSpPr/>
          <p:nvPr/>
        </p:nvSpPr>
        <p:spPr>
          <a:xfrm>
            <a:off x="1291742" y="2549423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1" name="Freeform 300"/>
          <p:cNvSpPr/>
          <p:nvPr/>
        </p:nvSpPr>
        <p:spPr>
          <a:xfrm>
            <a:off x="1554209" y="2016023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2" name="Freeform 301"/>
          <p:cNvSpPr/>
          <p:nvPr/>
        </p:nvSpPr>
        <p:spPr>
          <a:xfrm>
            <a:off x="1715076" y="2676423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3" name="Freeform 302"/>
          <p:cNvSpPr/>
          <p:nvPr/>
        </p:nvSpPr>
        <p:spPr>
          <a:xfrm>
            <a:off x="1257876" y="2600223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4" name="Oval 303"/>
          <p:cNvSpPr>
            <a:spLocks noChangeAspect="1"/>
          </p:cNvSpPr>
          <p:nvPr/>
        </p:nvSpPr>
        <p:spPr>
          <a:xfrm>
            <a:off x="1924898" y="286159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5" name="Freeform 304"/>
          <p:cNvSpPr/>
          <p:nvPr/>
        </p:nvSpPr>
        <p:spPr>
          <a:xfrm>
            <a:off x="2036809" y="2955823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6" name="Freeform 305"/>
          <p:cNvSpPr/>
          <p:nvPr/>
        </p:nvSpPr>
        <p:spPr>
          <a:xfrm>
            <a:off x="665209" y="3294489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7" name="Freeform 306"/>
          <p:cNvSpPr/>
          <p:nvPr/>
        </p:nvSpPr>
        <p:spPr>
          <a:xfrm>
            <a:off x="1562676" y="3286023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8" name="Oval 307"/>
          <p:cNvSpPr>
            <a:spLocks noChangeAspect="1"/>
          </p:cNvSpPr>
          <p:nvPr/>
        </p:nvSpPr>
        <p:spPr>
          <a:xfrm>
            <a:off x="1450764" y="320873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9" name="Freeform 308"/>
          <p:cNvSpPr/>
          <p:nvPr/>
        </p:nvSpPr>
        <p:spPr>
          <a:xfrm>
            <a:off x="1579609" y="2964289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0" name="Freeform 309"/>
          <p:cNvSpPr/>
          <p:nvPr/>
        </p:nvSpPr>
        <p:spPr>
          <a:xfrm>
            <a:off x="1152203" y="2600223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1" name="Freeform 310"/>
          <p:cNvSpPr/>
          <p:nvPr/>
        </p:nvSpPr>
        <p:spPr>
          <a:xfrm>
            <a:off x="1207076" y="2981223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2" name="Freeform 311"/>
          <p:cNvSpPr/>
          <p:nvPr/>
        </p:nvSpPr>
        <p:spPr>
          <a:xfrm>
            <a:off x="1173209" y="3040489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3" name="Freeform 312"/>
          <p:cNvSpPr/>
          <p:nvPr/>
        </p:nvSpPr>
        <p:spPr>
          <a:xfrm>
            <a:off x="648276" y="3023556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4" name="Rectangle 313"/>
          <p:cNvSpPr/>
          <p:nvPr/>
        </p:nvSpPr>
        <p:spPr>
          <a:xfrm>
            <a:off x="182609" y="351061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5" name="Rectangle 314"/>
          <p:cNvSpPr/>
          <p:nvPr/>
        </p:nvSpPr>
        <p:spPr>
          <a:xfrm>
            <a:off x="2451676" y="352755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6" name="Rectangle 315"/>
          <p:cNvSpPr/>
          <p:nvPr/>
        </p:nvSpPr>
        <p:spPr>
          <a:xfrm>
            <a:off x="1376409" y="3290483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" name="Rectangle 316"/>
          <p:cNvSpPr/>
          <p:nvPr/>
        </p:nvSpPr>
        <p:spPr>
          <a:xfrm>
            <a:off x="749875" y="282481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8" name="Rectangle 317"/>
          <p:cNvSpPr/>
          <p:nvPr/>
        </p:nvSpPr>
        <p:spPr>
          <a:xfrm>
            <a:off x="1935208" y="271475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9" name="Rectangle 318"/>
          <p:cNvSpPr/>
          <p:nvPr/>
        </p:nvSpPr>
        <p:spPr>
          <a:xfrm>
            <a:off x="876874" y="2223683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0" name="Rectangle 319"/>
          <p:cNvSpPr/>
          <p:nvPr/>
        </p:nvSpPr>
        <p:spPr>
          <a:xfrm>
            <a:off x="1613474" y="238455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1" name="Rectangle 320"/>
          <p:cNvSpPr/>
          <p:nvPr/>
        </p:nvSpPr>
        <p:spPr>
          <a:xfrm>
            <a:off x="1325607" y="169875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2" name="Oval 321"/>
          <p:cNvSpPr>
            <a:spLocks noChangeAspect="1"/>
          </p:cNvSpPr>
          <p:nvPr/>
        </p:nvSpPr>
        <p:spPr>
          <a:xfrm>
            <a:off x="2407498" y="34921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3" name="Oval 322"/>
          <p:cNvSpPr>
            <a:spLocks noChangeAspect="1"/>
          </p:cNvSpPr>
          <p:nvPr/>
        </p:nvSpPr>
        <p:spPr>
          <a:xfrm>
            <a:off x="7785464" y="472008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4" name="Oval 323"/>
          <p:cNvSpPr>
            <a:spLocks noChangeAspect="1"/>
          </p:cNvSpPr>
          <p:nvPr/>
        </p:nvSpPr>
        <p:spPr>
          <a:xfrm>
            <a:off x="6879531" y="633721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5" name="Oval 324"/>
          <p:cNvSpPr>
            <a:spLocks noChangeAspect="1"/>
          </p:cNvSpPr>
          <p:nvPr/>
        </p:nvSpPr>
        <p:spPr>
          <a:xfrm>
            <a:off x="7438331" y="572761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6" name="Oval 325"/>
          <p:cNvSpPr>
            <a:spLocks noChangeAspect="1"/>
          </p:cNvSpPr>
          <p:nvPr/>
        </p:nvSpPr>
        <p:spPr>
          <a:xfrm>
            <a:off x="7506064" y="528735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7" name="Oval 326"/>
          <p:cNvSpPr>
            <a:spLocks noChangeAspect="1"/>
          </p:cNvSpPr>
          <p:nvPr/>
        </p:nvSpPr>
        <p:spPr>
          <a:xfrm>
            <a:off x="7971730" y="536355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8" name="Freeform 327"/>
          <p:cNvSpPr/>
          <p:nvPr/>
        </p:nvSpPr>
        <p:spPr>
          <a:xfrm>
            <a:off x="6923708" y="4788910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9" name="Freeform 328"/>
          <p:cNvSpPr/>
          <p:nvPr/>
        </p:nvSpPr>
        <p:spPr>
          <a:xfrm>
            <a:off x="7905841" y="4797376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0" name="Freeform 329"/>
          <p:cNvSpPr/>
          <p:nvPr/>
        </p:nvSpPr>
        <p:spPr>
          <a:xfrm>
            <a:off x="6991441" y="6372176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1" name="Freeform 330"/>
          <p:cNvSpPr/>
          <p:nvPr/>
        </p:nvSpPr>
        <p:spPr>
          <a:xfrm>
            <a:off x="6966041" y="5347710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2" name="Freeform 331"/>
          <p:cNvSpPr/>
          <p:nvPr/>
        </p:nvSpPr>
        <p:spPr>
          <a:xfrm>
            <a:off x="7601041" y="4822776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3" name="Freeform 332"/>
          <p:cNvSpPr/>
          <p:nvPr/>
        </p:nvSpPr>
        <p:spPr>
          <a:xfrm>
            <a:off x="7880441" y="4831243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4" name="Freeform 333"/>
          <p:cNvSpPr/>
          <p:nvPr/>
        </p:nvSpPr>
        <p:spPr>
          <a:xfrm>
            <a:off x="7626441" y="5347710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5" name="Freeform 334"/>
          <p:cNvSpPr/>
          <p:nvPr/>
        </p:nvSpPr>
        <p:spPr>
          <a:xfrm>
            <a:off x="7888908" y="4814310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6" name="Freeform 335"/>
          <p:cNvSpPr/>
          <p:nvPr/>
        </p:nvSpPr>
        <p:spPr>
          <a:xfrm>
            <a:off x="8049775" y="5474710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7" name="Freeform 336"/>
          <p:cNvSpPr/>
          <p:nvPr/>
        </p:nvSpPr>
        <p:spPr>
          <a:xfrm>
            <a:off x="7592575" y="5398510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8" name="Oval 337"/>
          <p:cNvSpPr>
            <a:spLocks noChangeAspect="1"/>
          </p:cNvSpPr>
          <p:nvPr/>
        </p:nvSpPr>
        <p:spPr>
          <a:xfrm>
            <a:off x="8259597" y="565988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9" name="Freeform 338"/>
          <p:cNvSpPr/>
          <p:nvPr/>
        </p:nvSpPr>
        <p:spPr>
          <a:xfrm>
            <a:off x="8371508" y="5754110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0" name="Freeform 339"/>
          <p:cNvSpPr/>
          <p:nvPr/>
        </p:nvSpPr>
        <p:spPr>
          <a:xfrm>
            <a:off x="6999908" y="6092776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1" name="Freeform 340"/>
          <p:cNvSpPr/>
          <p:nvPr/>
        </p:nvSpPr>
        <p:spPr>
          <a:xfrm>
            <a:off x="7897375" y="6084310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2" name="Oval 341"/>
          <p:cNvSpPr>
            <a:spLocks noChangeAspect="1"/>
          </p:cNvSpPr>
          <p:nvPr/>
        </p:nvSpPr>
        <p:spPr>
          <a:xfrm>
            <a:off x="7785463" y="600701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3" name="Freeform 342"/>
          <p:cNvSpPr/>
          <p:nvPr/>
        </p:nvSpPr>
        <p:spPr>
          <a:xfrm>
            <a:off x="7914308" y="5762576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4" name="Freeform 343"/>
          <p:cNvSpPr/>
          <p:nvPr/>
        </p:nvSpPr>
        <p:spPr>
          <a:xfrm>
            <a:off x="7486902" y="5398510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5" name="Freeform 344"/>
          <p:cNvSpPr/>
          <p:nvPr/>
        </p:nvSpPr>
        <p:spPr>
          <a:xfrm>
            <a:off x="7541775" y="5779510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6" name="Freeform 345"/>
          <p:cNvSpPr/>
          <p:nvPr/>
        </p:nvSpPr>
        <p:spPr>
          <a:xfrm>
            <a:off x="7507908" y="5838776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7" name="Freeform 346"/>
          <p:cNvSpPr/>
          <p:nvPr/>
        </p:nvSpPr>
        <p:spPr>
          <a:xfrm>
            <a:off x="6982975" y="5821843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8" name="Rectangle 347"/>
          <p:cNvSpPr/>
          <p:nvPr/>
        </p:nvSpPr>
        <p:spPr>
          <a:xfrm>
            <a:off x="6517308" y="630890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9" name="Rectangle 348"/>
          <p:cNvSpPr/>
          <p:nvPr/>
        </p:nvSpPr>
        <p:spPr>
          <a:xfrm>
            <a:off x="8786375" y="632583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0" name="Rectangle 349"/>
          <p:cNvSpPr/>
          <p:nvPr/>
        </p:nvSpPr>
        <p:spPr>
          <a:xfrm>
            <a:off x="7711108" y="60887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1" name="Rectangle 350"/>
          <p:cNvSpPr/>
          <p:nvPr/>
        </p:nvSpPr>
        <p:spPr>
          <a:xfrm>
            <a:off x="7084574" y="562310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2" name="Rectangle 351"/>
          <p:cNvSpPr/>
          <p:nvPr/>
        </p:nvSpPr>
        <p:spPr>
          <a:xfrm>
            <a:off x="8269907" y="551303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3" name="Rectangle 352"/>
          <p:cNvSpPr/>
          <p:nvPr/>
        </p:nvSpPr>
        <p:spPr>
          <a:xfrm>
            <a:off x="7211573" y="50219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" name="Rectangle 353"/>
          <p:cNvSpPr/>
          <p:nvPr/>
        </p:nvSpPr>
        <p:spPr>
          <a:xfrm>
            <a:off x="7948173" y="518283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5" name="Rectangle 354"/>
          <p:cNvSpPr/>
          <p:nvPr/>
        </p:nvSpPr>
        <p:spPr>
          <a:xfrm>
            <a:off x="7660306" y="449703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6" name="Oval 355"/>
          <p:cNvSpPr>
            <a:spLocks noChangeAspect="1"/>
          </p:cNvSpPr>
          <p:nvPr/>
        </p:nvSpPr>
        <p:spPr>
          <a:xfrm>
            <a:off x="8742197" y="629047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Rectangle 27"/>
          <p:cNvSpPr/>
          <p:nvPr/>
        </p:nvSpPr>
        <p:spPr>
          <a:xfrm>
            <a:off x="5999352" y="2396035"/>
            <a:ext cx="428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7" name="Rectangle 356"/>
          <p:cNvSpPr/>
          <p:nvPr/>
        </p:nvSpPr>
        <p:spPr>
          <a:xfrm>
            <a:off x="1195997" y="6351091"/>
            <a:ext cx="428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" name="Rectangle 357"/>
          <p:cNvSpPr/>
          <p:nvPr/>
        </p:nvSpPr>
        <p:spPr>
          <a:xfrm>
            <a:off x="4401907" y="6340074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9" name="Rectangle 358"/>
          <p:cNvSpPr/>
          <p:nvPr/>
        </p:nvSpPr>
        <p:spPr>
          <a:xfrm>
            <a:off x="7729001" y="6450243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0" name="Rectangle 359"/>
          <p:cNvSpPr/>
          <p:nvPr/>
        </p:nvSpPr>
        <p:spPr>
          <a:xfrm>
            <a:off x="4567160" y="4015516"/>
            <a:ext cx="428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1" name="Rectangle 360"/>
          <p:cNvSpPr/>
          <p:nvPr/>
        </p:nvSpPr>
        <p:spPr>
          <a:xfrm>
            <a:off x="7629848" y="4004497"/>
            <a:ext cx="428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2" name="Rectangle 361"/>
          <p:cNvSpPr/>
          <p:nvPr/>
        </p:nvSpPr>
        <p:spPr>
          <a:xfrm>
            <a:off x="0" y="3839245"/>
            <a:ext cx="34323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 Canonical Ordering of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G</a:t>
            </a: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CA" sz="16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n-CA" sz="1600" dirty="0" err="1">
                <a:latin typeface="Times New Roman" pitchFamily="18" charset="0"/>
                <a:cs typeface="Times New Roman" pitchFamily="18" charset="0"/>
              </a:rPr>
              <a:t>Fraysseix</a:t>
            </a:r>
            <a:r>
              <a:rPr lang="en-CA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CA" sz="1600" dirty="0" err="1">
                <a:latin typeface="Times New Roman" pitchFamily="18" charset="0"/>
                <a:cs typeface="Times New Roman" pitchFamily="18" charset="0"/>
              </a:rPr>
              <a:t>Pach</a:t>
            </a:r>
            <a:r>
              <a:rPr lang="en-CA" sz="1600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CA" sz="1600" dirty="0" smtClean="0">
                <a:latin typeface="Times New Roman" pitchFamily="18" charset="0"/>
                <a:cs typeface="Times New Roman" pitchFamily="18" charset="0"/>
              </a:rPr>
              <a:t>Pollack 1988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239510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1" y="132927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Better Upper Bound for Triangulations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00419" y="979580"/>
            <a:ext cx="8025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Idea: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Nice Drawings of Trees 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pc="50" dirty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Decomposition of a Triangulation into Trees </a:t>
            </a:r>
          </a:p>
        </p:txBody>
      </p:sp>
      <p:sp>
        <p:nvSpPr>
          <p:cNvPr id="81" name="Oval 80"/>
          <p:cNvSpPr>
            <a:spLocks noChangeAspect="1"/>
          </p:cNvSpPr>
          <p:nvPr/>
        </p:nvSpPr>
        <p:spPr>
          <a:xfrm>
            <a:off x="1464413" y="164883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2" name="Oval 81"/>
          <p:cNvSpPr>
            <a:spLocks noChangeAspect="1"/>
          </p:cNvSpPr>
          <p:nvPr/>
        </p:nvSpPr>
        <p:spPr>
          <a:xfrm>
            <a:off x="558480" y="326596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3" name="Oval 82"/>
          <p:cNvSpPr>
            <a:spLocks noChangeAspect="1"/>
          </p:cNvSpPr>
          <p:nvPr/>
        </p:nvSpPr>
        <p:spPr>
          <a:xfrm>
            <a:off x="1117280" y="265637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4" name="Oval 83"/>
          <p:cNvSpPr>
            <a:spLocks noChangeAspect="1"/>
          </p:cNvSpPr>
          <p:nvPr/>
        </p:nvSpPr>
        <p:spPr>
          <a:xfrm>
            <a:off x="1185013" y="221610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5" name="Oval 84"/>
          <p:cNvSpPr>
            <a:spLocks noChangeAspect="1"/>
          </p:cNvSpPr>
          <p:nvPr/>
        </p:nvSpPr>
        <p:spPr>
          <a:xfrm>
            <a:off x="1650679" y="229230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6" name="Freeform 85"/>
          <p:cNvSpPr/>
          <p:nvPr/>
        </p:nvSpPr>
        <p:spPr>
          <a:xfrm>
            <a:off x="602657" y="1717663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7" name="Freeform 86"/>
          <p:cNvSpPr/>
          <p:nvPr/>
        </p:nvSpPr>
        <p:spPr>
          <a:xfrm>
            <a:off x="1584790" y="1726129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8" name="Freeform 87"/>
          <p:cNvSpPr/>
          <p:nvPr/>
        </p:nvSpPr>
        <p:spPr>
          <a:xfrm>
            <a:off x="670390" y="3300929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9" name="Freeform 88"/>
          <p:cNvSpPr/>
          <p:nvPr/>
        </p:nvSpPr>
        <p:spPr>
          <a:xfrm>
            <a:off x="644990" y="2276463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0" name="Freeform 89"/>
          <p:cNvSpPr/>
          <p:nvPr/>
        </p:nvSpPr>
        <p:spPr>
          <a:xfrm>
            <a:off x="1279990" y="1751529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1" name="Freeform 90"/>
          <p:cNvSpPr/>
          <p:nvPr/>
        </p:nvSpPr>
        <p:spPr>
          <a:xfrm>
            <a:off x="1559390" y="1759996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2" name="Freeform 91"/>
          <p:cNvSpPr/>
          <p:nvPr/>
        </p:nvSpPr>
        <p:spPr>
          <a:xfrm>
            <a:off x="1305390" y="2276463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3" name="Freeform 92"/>
          <p:cNvSpPr/>
          <p:nvPr/>
        </p:nvSpPr>
        <p:spPr>
          <a:xfrm>
            <a:off x="1567857" y="1743063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4" name="Freeform 93"/>
          <p:cNvSpPr/>
          <p:nvPr/>
        </p:nvSpPr>
        <p:spPr>
          <a:xfrm>
            <a:off x="1728724" y="2403463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5" name="Freeform 94"/>
          <p:cNvSpPr/>
          <p:nvPr/>
        </p:nvSpPr>
        <p:spPr>
          <a:xfrm>
            <a:off x="1271524" y="2327263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6" name="Oval 95"/>
          <p:cNvSpPr>
            <a:spLocks noChangeAspect="1"/>
          </p:cNvSpPr>
          <p:nvPr/>
        </p:nvSpPr>
        <p:spPr>
          <a:xfrm>
            <a:off x="1938546" y="258863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7" name="Freeform 96"/>
          <p:cNvSpPr/>
          <p:nvPr/>
        </p:nvSpPr>
        <p:spPr>
          <a:xfrm>
            <a:off x="2050457" y="2682863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8" name="Freeform 97"/>
          <p:cNvSpPr/>
          <p:nvPr/>
        </p:nvSpPr>
        <p:spPr>
          <a:xfrm>
            <a:off x="678857" y="3021529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9" name="Freeform 98"/>
          <p:cNvSpPr/>
          <p:nvPr/>
        </p:nvSpPr>
        <p:spPr>
          <a:xfrm>
            <a:off x="1576324" y="3013063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1464412" y="293577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1" name="Freeform 100"/>
          <p:cNvSpPr/>
          <p:nvPr/>
        </p:nvSpPr>
        <p:spPr>
          <a:xfrm>
            <a:off x="1593257" y="2691329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2" name="Freeform 101"/>
          <p:cNvSpPr/>
          <p:nvPr/>
        </p:nvSpPr>
        <p:spPr>
          <a:xfrm>
            <a:off x="1165851" y="2327263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3" name="Freeform 102"/>
          <p:cNvSpPr/>
          <p:nvPr/>
        </p:nvSpPr>
        <p:spPr>
          <a:xfrm>
            <a:off x="1220724" y="2708263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4" name="Freeform 103"/>
          <p:cNvSpPr/>
          <p:nvPr/>
        </p:nvSpPr>
        <p:spPr>
          <a:xfrm>
            <a:off x="1186857" y="2767529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5" name="Freeform 104"/>
          <p:cNvSpPr/>
          <p:nvPr/>
        </p:nvSpPr>
        <p:spPr>
          <a:xfrm>
            <a:off x="661924" y="2750596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6" name="Rectangle 105"/>
          <p:cNvSpPr/>
          <p:nvPr/>
        </p:nvSpPr>
        <p:spPr>
          <a:xfrm>
            <a:off x="196257" y="323765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465324" y="325459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1390057" y="3017523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763523" y="255185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1948856" y="244179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890522" y="1950723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627122" y="211159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1339255" y="142579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2421146" y="321922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5438049" y="163568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4532116" y="325281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5090916" y="264321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5158649" y="220295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5624315" y="227915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0" name="Freeform 119"/>
          <p:cNvSpPr/>
          <p:nvPr/>
        </p:nvSpPr>
        <p:spPr>
          <a:xfrm>
            <a:off x="4576293" y="1704510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1" name="Freeform 120"/>
          <p:cNvSpPr/>
          <p:nvPr/>
        </p:nvSpPr>
        <p:spPr>
          <a:xfrm>
            <a:off x="5558426" y="1712976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2" name="Freeform 121"/>
          <p:cNvSpPr/>
          <p:nvPr/>
        </p:nvSpPr>
        <p:spPr>
          <a:xfrm>
            <a:off x="4644026" y="3287776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3" name="Freeform 122"/>
          <p:cNvSpPr/>
          <p:nvPr/>
        </p:nvSpPr>
        <p:spPr>
          <a:xfrm>
            <a:off x="4618626" y="2263310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4" name="Freeform 123"/>
          <p:cNvSpPr/>
          <p:nvPr/>
        </p:nvSpPr>
        <p:spPr>
          <a:xfrm>
            <a:off x="5253626" y="1738376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5" name="Freeform 124"/>
          <p:cNvSpPr/>
          <p:nvPr/>
        </p:nvSpPr>
        <p:spPr>
          <a:xfrm>
            <a:off x="5533026" y="1746843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6" name="Freeform 125"/>
          <p:cNvSpPr/>
          <p:nvPr/>
        </p:nvSpPr>
        <p:spPr>
          <a:xfrm>
            <a:off x="5279026" y="2263310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7" name="Freeform 126"/>
          <p:cNvSpPr/>
          <p:nvPr/>
        </p:nvSpPr>
        <p:spPr>
          <a:xfrm>
            <a:off x="5541493" y="1729910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8" name="Freeform 127"/>
          <p:cNvSpPr/>
          <p:nvPr/>
        </p:nvSpPr>
        <p:spPr>
          <a:xfrm>
            <a:off x="5702360" y="2390310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9" name="Freeform 128"/>
          <p:cNvSpPr/>
          <p:nvPr/>
        </p:nvSpPr>
        <p:spPr>
          <a:xfrm>
            <a:off x="5245160" y="2314110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5912182" y="257548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1" name="Freeform 130"/>
          <p:cNvSpPr/>
          <p:nvPr/>
        </p:nvSpPr>
        <p:spPr>
          <a:xfrm>
            <a:off x="6024093" y="2669710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2" name="Freeform 131"/>
          <p:cNvSpPr/>
          <p:nvPr/>
        </p:nvSpPr>
        <p:spPr>
          <a:xfrm>
            <a:off x="4652493" y="3008376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3" name="Freeform 132"/>
          <p:cNvSpPr/>
          <p:nvPr/>
        </p:nvSpPr>
        <p:spPr>
          <a:xfrm>
            <a:off x="5549960" y="2999910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5438048" y="292261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5" name="Freeform 134"/>
          <p:cNvSpPr/>
          <p:nvPr/>
        </p:nvSpPr>
        <p:spPr>
          <a:xfrm>
            <a:off x="5566893" y="2678176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6" name="Freeform 135"/>
          <p:cNvSpPr/>
          <p:nvPr/>
        </p:nvSpPr>
        <p:spPr>
          <a:xfrm>
            <a:off x="5139487" y="2314110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7" name="Freeform 136"/>
          <p:cNvSpPr/>
          <p:nvPr/>
        </p:nvSpPr>
        <p:spPr>
          <a:xfrm>
            <a:off x="5194360" y="2695110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8" name="Freeform 137"/>
          <p:cNvSpPr/>
          <p:nvPr/>
        </p:nvSpPr>
        <p:spPr>
          <a:xfrm>
            <a:off x="5160493" y="2754376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9" name="Freeform 138"/>
          <p:cNvSpPr/>
          <p:nvPr/>
        </p:nvSpPr>
        <p:spPr>
          <a:xfrm>
            <a:off x="4635560" y="2737443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0" name="Rectangle 139"/>
          <p:cNvSpPr/>
          <p:nvPr/>
        </p:nvSpPr>
        <p:spPr>
          <a:xfrm>
            <a:off x="4169893" y="322450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6438960" y="324143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5363693" y="30043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4737159" y="253870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5922492" y="242863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4864158" y="19375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5600758" y="209843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5312891" y="141263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Oval 147"/>
          <p:cNvSpPr>
            <a:spLocks noChangeAspect="1"/>
          </p:cNvSpPr>
          <p:nvPr/>
        </p:nvSpPr>
        <p:spPr>
          <a:xfrm>
            <a:off x="6394782" y="320607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0" name="Rectangle 149"/>
          <p:cNvSpPr/>
          <p:nvPr/>
        </p:nvSpPr>
        <p:spPr>
          <a:xfrm>
            <a:off x="519459" y="3566285"/>
            <a:ext cx="242072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 Canonical Ordering of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G</a:t>
            </a:r>
          </a:p>
          <a:p>
            <a:pPr algn="ctr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CA" sz="16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n-CA" sz="1600" dirty="0" err="1" smtClean="0">
                <a:latin typeface="Times New Roman" pitchFamily="18" charset="0"/>
                <a:cs typeface="Times New Roman" pitchFamily="18" charset="0"/>
              </a:rPr>
              <a:t>Fraysseix</a:t>
            </a:r>
            <a:r>
              <a:rPr lang="en-CA" sz="1600" dirty="0" smtClean="0">
                <a:latin typeface="Times New Roman" pitchFamily="18" charset="0"/>
                <a:cs typeface="Times New Roman" pitchFamily="18" charset="0"/>
              </a:rPr>
              <a:t> et al. 1988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CA" sz="1600" dirty="0"/>
          </a:p>
          <a:p>
            <a:pPr algn="ctr"/>
            <a:endParaRPr lang="en-US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Oval 152"/>
          <p:cNvSpPr>
            <a:spLocks noChangeAspect="1"/>
          </p:cNvSpPr>
          <p:nvPr/>
        </p:nvSpPr>
        <p:spPr>
          <a:xfrm>
            <a:off x="2995099" y="463819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4" name="Oval 153"/>
          <p:cNvSpPr>
            <a:spLocks noChangeAspect="1"/>
          </p:cNvSpPr>
          <p:nvPr/>
        </p:nvSpPr>
        <p:spPr>
          <a:xfrm>
            <a:off x="2089166" y="625532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5" name="Oval 154"/>
          <p:cNvSpPr>
            <a:spLocks noChangeAspect="1"/>
          </p:cNvSpPr>
          <p:nvPr/>
        </p:nvSpPr>
        <p:spPr>
          <a:xfrm>
            <a:off x="2647966" y="564572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6" name="Oval 155"/>
          <p:cNvSpPr>
            <a:spLocks noChangeAspect="1"/>
          </p:cNvSpPr>
          <p:nvPr/>
        </p:nvSpPr>
        <p:spPr>
          <a:xfrm>
            <a:off x="2715699" y="520546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7" name="Oval 156"/>
          <p:cNvSpPr>
            <a:spLocks noChangeAspect="1"/>
          </p:cNvSpPr>
          <p:nvPr/>
        </p:nvSpPr>
        <p:spPr>
          <a:xfrm>
            <a:off x="3181365" y="528166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8" name="Freeform 157"/>
          <p:cNvSpPr/>
          <p:nvPr/>
        </p:nvSpPr>
        <p:spPr>
          <a:xfrm>
            <a:off x="2133343" y="4707022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0" name="Freeform 159"/>
          <p:cNvSpPr/>
          <p:nvPr/>
        </p:nvSpPr>
        <p:spPr>
          <a:xfrm>
            <a:off x="2201076" y="6290288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1" name="Freeform 160"/>
          <p:cNvSpPr/>
          <p:nvPr/>
        </p:nvSpPr>
        <p:spPr>
          <a:xfrm>
            <a:off x="2175676" y="5265822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4" name="Freeform 163"/>
          <p:cNvSpPr/>
          <p:nvPr/>
        </p:nvSpPr>
        <p:spPr>
          <a:xfrm>
            <a:off x="2836076" y="5265822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8" name="Oval 167"/>
          <p:cNvSpPr>
            <a:spLocks noChangeAspect="1"/>
          </p:cNvSpPr>
          <p:nvPr/>
        </p:nvSpPr>
        <p:spPr>
          <a:xfrm>
            <a:off x="3469232" y="557799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0" name="Freeform 169"/>
          <p:cNvSpPr/>
          <p:nvPr/>
        </p:nvSpPr>
        <p:spPr>
          <a:xfrm>
            <a:off x="2209543" y="6010888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2" name="Oval 171"/>
          <p:cNvSpPr>
            <a:spLocks noChangeAspect="1"/>
          </p:cNvSpPr>
          <p:nvPr/>
        </p:nvSpPr>
        <p:spPr>
          <a:xfrm>
            <a:off x="2995098" y="592512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5" name="Freeform 174"/>
          <p:cNvSpPr/>
          <p:nvPr/>
        </p:nvSpPr>
        <p:spPr>
          <a:xfrm>
            <a:off x="2751410" y="5697622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7" name="Freeform 176"/>
          <p:cNvSpPr/>
          <p:nvPr/>
        </p:nvSpPr>
        <p:spPr>
          <a:xfrm>
            <a:off x="2192610" y="5739955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8" name="Rectangle 177"/>
          <p:cNvSpPr/>
          <p:nvPr/>
        </p:nvSpPr>
        <p:spPr>
          <a:xfrm>
            <a:off x="1945307" y="636349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3791294" y="6312188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2920743" y="600688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2294209" y="554121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3479542" y="543114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2421208" y="494008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2869941" y="441514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6" name="Oval 185"/>
          <p:cNvSpPr>
            <a:spLocks noChangeAspect="1"/>
          </p:cNvSpPr>
          <p:nvPr/>
        </p:nvSpPr>
        <p:spPr>
          <a:xfrm>
            <a:off x="3951832" y="620858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8" name="Oval 187"/>
          <p:cNvSpPr>
            <a:spLocks noChangeAspect="1"/>
          </p:cNvSpPr>
          <p:nvPr/>
        </p:nvSpPr>
        <p:spPr>
          <a:xfrm>
            <a:off x="7904676" y="461089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9" name="Oval 188"/>
          <p:cNvSpPr>
            <a:spLocks noChangeAspect="1"/>
          </p:cNvSpPr>
          <p:nvPr/>
        </p:nvSpPr>
        <p:spPr>
          <a:xfrm>
            <a:off x="6998743" y="622803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0" name="Oval 189"/>
          <p:cNvSpPr>
            <a:spLocks noChangeAspect="1"/>
          </p:cNvSpPr>
          <p:nvPr/>
        </p:nvSpPr>
        <p:spPr>
          <a:xfrm>
            <a:off x="7557543" y="561843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1" name="Oval 190"/>
          <p:cNvSpPr>
            <a:spLocks noChangeAspect="1"/>
          </p:cNvSpPr>
          <p:nvPr/>
        </p:nvSpPr>
        <p:spPr>
          <a:xfrm>
            <a:off x="7625276" y="517816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2" name="Oval 191"/>
          <p:cNvSpPr>
            <a:spLocks noChangeAspect="1"/>
          </p:cNvSpPr>
          <p:nvPr/>
        </p:nvSpPr>
        <p:spPr>
          <a:xfrm>
            <a:off x="8090942" y="525436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4" name="Freeform 193"/>
          <p:cNvSpPr/>
          <p:nvPr/>
        </p:nvSpPr>
        <p:spPr>
          <a:xfrm>
            <a:off x="8025053" y="4688192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5" name="Freeform 194"/>
          <p:cNvSpPr/>
          <p:nvPr/>
        </p:nvSpPr>
        <p:spPr>
          <a:xfrm>
            <a:off x="7110653" y="6262992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1" name="Freeform 200"/>
          <p:cNvSpPr/>
          <p:nvPr/>
        </p:nvSpPr>
        <p:spPr>
          <a:xfrm>
            <a:off x="8168987" y="5365526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2" name="Freeform 201"/>
          <p:cNvSpPr/>
          <p:nvPr/>
        </p:nvSpPr>
        <p:spPr>
          <a:xfrm>
            <a:off x="7711787" y="5289326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3" name="Oval 202"/>
          <p:cNvSpPr>
            <a:spLocks noChangeAspect="1"/>
          </p:cNvSpPr>
          <p:nvPr/>
        </p:nvSpPr>
        <p:spPr>
          <a:xfrm>
            <a:off x="8378809" y="555069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4" name="Freeform 203"/>
          <p:cNvSpPr/>
          <p:nvPr/>
        </p:nvSpPr>
        <p:spPr>
          <a:xfrm>
            <a:off x="8490720" y="5644926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6" name="Freeform 205"/>
          <p:cNvSpPr/>
          <p:nvPr/>
        </p:nvSpPr>
        <p:spPr>
          <a:xfrm>
            <a:off x="8016587" y="5975126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7" name="Oval 206"/>
          <p:cNvSpPr>
            <a:spLocks noChangeAspect="1"/>
          </p:cNvSpPr>
          <p:nvPr/>
        </p:nvSpPr>
        <p:spPr>
          <a:xfrm>
            <a:off x="7904675" y="589783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1" name="Freeform 210"/>
          <p:cNvSpPr/>
          <p:nvPr/>
        </p:nvSpPr>
        <p:spPr>
          <a:xfrm>
            <a:off x="7627120" y="5729592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3" name="Rectangle 212"/>
          <p:cNvSpPr/>
          <p:nvPr/>
        </p:nvSpPr>
        <p:spPr>
          <a:xfrm>
            <a:off x="6868532" y="629525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8687223" y="629854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7830320" y="597958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7203786" y="551392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8389119" y="5403853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7330785" y="491278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8067385" y="5073653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7779518" y="4387853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Oval 220"/>
          <p:cNvSpPr>
            <a:spLocks noChangeAspect="1"/>
          </p:cNvSpPr>
          <p:nvPr/>
        </p:nvSpPr>
        <p:spPr>
          <a:xfrm>
            <a:off x="8861409" y="618128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3" name="Oval 222"/>
          <p:cNvSpPr>
            <a:spLocks noChangeAspect="1"/>
          </p:cNvSpPr>
          <p:nvPr/>
        </p:nvSpPr>
        <p:spPr>
          <a:xfrm>
            <a:off x="5519934" y="452901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4" name="Oval 223"/>
          <p:cNvSpPr>
            <a:spLocks noChangeAspect="1"/>
          </p:cNvSpPr>
          <p:nvPr/>
        </p:nvSpPr>
        <p:spPr>
          <a:xfrm>
            <a:off x="4614001" y="614614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5" name="Oval 224"/>
          <p:cNvSpPr>
            <a:spLocks noChangeAspect="1"/>
          </p:cNvSpPr>
          <p:nvPr/>
        </p:nvSpPr>
        <p:spPr>
          <a:xfrm>
            <a:off x="5172801" y="553654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6" name="Oval 225"/>
          <p:cNvSpPr>
            <a:spLocks noChangeAspect="1"/>
          </p:cNvSpPr>
          <p:nvPr/>
        </p:nvSpPr>
        <p:spPr>
          <a:xfrm>
            <a:off x="5240534" y="509628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7" name="Oval 226"/>
          <p:cNvSpPr>
            <a:spLocks noChangeAspect="1"/>
          </p:cNvSpPr>
          <p:nvPr/>
        </p:nvSpPr>
        <p:spPr>
          <a:xfrm>
            <a:off x="5706200" y="517248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8" name="Freeform 227"/>
          <p:cNvSpPr/>
          <p:nvPr/>
        </p:nvSpPr>
        <p:spPr>
          <a:xfrm>
            <a:off x="4658178" y="4597841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9" name="Freeform 228"/>
          <p:cNvSpPr/>
          <p:nvPr/>
        </p:nvSpPr>
        <p:spPr>
          <a:xfrm>
            <a:off x="5640311" y="4606307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2" name="Freeform 231"/>
          <p:cNvSpPr/>
          <p:nvPr/>
        </p:nvSpPr>
        <p:spPr>
          <a:xfrm>
            <a:off x="5335511" y="4631707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3" name="Freeform 232"/>
          <p:cNvSpPr/>
          <p:nvPr/>
        </p:nvSpPr>
        <p:spPr>
          <a:xfrm>
            <a:off x="5614911" y="4640174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5" name="Freeform 234"/>
          <p:cNvSpPr/>
          <p:nvPr/>
        </p:nvSpPr>
        <p:spPr>
          <a:xfrm>
            <a:off x="5623378" y="4623241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8" name="Oval 237"/>
          <p:cNvSpPr>
            <a:spLocks noChangeAspect="1"/>
          </p:cNvSpPr>
          <p:nvPr/>
        </p:nvSpPr>
        <p:spPr>
          <a:xfrm>
            <a:off x="5994067" y="546881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2" name="Oval 241"/>
          <p:cNvSpPr>
            <a:spLocks noChangeAspect="1"/>
          </p:cNvSpPr>
          <p:nvPr/>
        </p:nvSpPr>
        <p:spPr>
          <a:xfrm>
            <a:off x="5519933" y="581594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3" name="Freeform 242"/>
          <p:cNvSpPr/>
          <p:nvPr/>
        </p:nvSpPr>
        <p:spPr>
          <a:xfrm>
            <a:off x="5648778" y="5571507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4" name="Freeform 243"/>
          <p:cNvSpPr/>
          <p:nvPr/>
        </p:nvSpPr>
        <p:spPr>
          <a:xfrm>
            <a:off x="5221372" y="5207441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8" name="Rectangle 247"/>
          <p:cNvSpPr/>
          <p:nvPr/>
        </p:nvSpPr>
        <p:spPr>
          <a:xfrm>
            <a:off x="4483790" y="6281608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6332560" y="620300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5445578" y="5897701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4819044" y="543203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6004377" y="5321968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4946043" y="4830901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4" name="Rectangle 253"/>
          <p:cNvSpPr/>
          <p:nvPr/>
        </p:nvSpPr>
        <p:spPr>
          <a:xfrm>
            <a:off x="5682643" y="4991768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5" name="Rectangle 254"/>
          <p:cNvSpPr/>
          <p:nvPr/>
        </p:nvSpPr>
        <p:spPr>
          <a:xfrm>
            <a:off x="5654084" y="433326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" name="Oval 255"/>
          <p:cNvSpPr>
            <a:spLocks noChangeAspect="1"/>
          </p:cNvSpPr>
          <p:nvPr/>
        </p:nvSpPr>
        <p:spPr>
          <a:xfrm>
            <a:off x="6476667" y="609940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8" name="Rectangle 257"/>
          <p:cNvSpPr/>
          <p:nvPr/>
        </p:nvSpPr>
        <p:spPr>
          <a:xfrm>
            <a:off x="4323870" y="3593580"/>
            <a:ext cx="22908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Schnyder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realizer of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G </a:t>
            </a: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Schnyder</a:t>
            </a:r>
            <a:r>
              <a:rPr lang="en-CA" sz="1600" dirty="0" smtClean="0">
                <a:latin typeface="Times New Roman" pitchFamily="18" charset="0"/>
                <a:cs typeface="Times New Roman" pitchFamily="18" charset="0"/>
              </a:rPr>
              <a:t> 1990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80508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1" y="132927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Better Upper Bound for Triangulations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00419" y="979580"/>
            <a:ext cx="8025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Idea: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Nice Drawings of Trees 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pc="50" dirty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Decomposition of a Triangulation into Trees </a:t>
            </a:r>
          </a:p>
        </p:txBody>
      </p:sp>
      <p:sp>
        <p:nvSpPr>
          <p:cNvPr id="81" name="Oval 80"/>
          <p:cNvSpPr>
            <a:spLocks noChangeAspect="1"/>
          </p:cNvSpPr>
          <p:nvPr/>
        </p:nvSpPr>
        <p:spPr>
          <a:xfrm>
            <a:off x="1464413" y="164883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2" name="Oval 81"/>
          <p:cNvSpPr>
            <a:spLocks noChangeAspect="1"/>
          </p:cNvSpPr>
          <p:nvPr/>
        </p:nvSpPr>
        <p:spPr>
          <a:xfrm>
            <a:off x="558480" y="326596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3" name="Oval 82"/>
          <p:cNvSpPr>
            <a:spLocks noChangeAspect="1"/>
          </p:cNvSpPr>
          <p:nvPr/>
        </p:nvSpPr>
        <p:spPr>
          <a:xfrm>
            <a:off x="1117280" y="265637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4" name="Oval 83"/>
          <p:cNvSpPr>
            <a:spLocks noChangeAspect="1"/>
          </p:cNvSpPr>
          <p:nvPr/>
        </p:nvSpPr>
        <p:spPr>
          <a:xfrm>
            <a:off x="1185013" y="221610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5" name="Oval 84"/>
          <p:cNvSpPr>
            <a:spLocks noChangeAspect="1"/>
          </p:cNvSpPr>
          <p:nvPr/>
        </p:nvSpPr>
        <p:spPr>
          <a:xfrm>
            <a:off x="1650679" y="229230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6" name="Freeform 85"/>
          <p:cNvSpPr/>
          <p:nvPr/>
        </p:nvSpPr>
        <p:spPr>
          <a:xfrm>
            <a:off x="602657" y="1717663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7" name="Freeform 86"/>
          <p:cNvSpPr/>
          <p:nvPr/>
        </p:nvSpPr>
        <p:spPr>
          <a:xfrm>
            <a:off x="1584790" y="1726129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8" name="Freeform 87"/>
          <p:cNvSpPr/>
          <p:nvPr/>
        </p:nvSpPr>
        <p:spPr>
          <a:xfrm>
            <a:off x="670390" y="3300929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9" name="Freeform 88"/>
          <p:cNvSpPr/>
          <p:nvPr/>
        </p:nvSpPr>
        <p:spPr>
          <a:xfrm>
            <a:off x="644990" y="2276463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0" name="Freeform 89"/>
          <p:cNvSpPr/>
          <p:nvPr/>
        </p:nvSpPr>
        <p:spPr>
          <a:xfrm>
            <a:off x="1279990" y="1751529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1" name="Freeform 90"/>
          <p:cNvSpPr/>
          <p:nvPr/>
        </p:nvSpPr>
        <p:spPr>
          <a:xfrm>
            <a:off x="1559390" y="1759996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2" name="Freeform 91"/>
          <p:cNvSpPr/>
          <p:nvPr/>
        </p:nvSpPr>
        <p:spPr>
          <a:xfrm>
            <a:off x="1305390" y="2276463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3" name="Freeform 92"/>
          <p:cNvSpPr/>
          <p:nvPr/>
        </p:nvSpPr>
        <p:spPr>
          <a:xfrm>
            <a:off x="1567857" y="1743063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4" name="Freeform 93"/>
          <p:cNvSpPr/>
          <p:nvPr/>
        </p:nvSpPr>
        <p:spPr>
          <a:xfrm>
            <a:off x="1728724" y="2403463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5" name="Freeform 94"/>
          <p:cNvSpPr/>
          <p:nvPr/>
        </p:nvSpPr>
        <p:spPr>
          <a:xfrm>
            <a:off x="1271524" y="2327263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6" name="Oval 95"/>
          <p:cNvSpPr>
            <a:spLocks noChangeAspect="1"/>
          </p:cNvSpPr>
          <p:nvPr/>
        </p:nvSpPr>
        <p:spPr>
          <a:xfrm>
            <a:off x="1938546" y="258863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7" name="Freeform 96"/>
          <p:cNvSpPr/>
          <p:nvPr/>
        </p:nvSpPr>
        <p:spPr>
          <a:xfrm>
            <a:off x="2050457" y="2682863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8" name="Freeform 97"/>
          <p:cNvSpPr/>
          <p:nvPr/>
        </p:nvSpPr>
        <p:spPr>
          <a:xfrm>
            <a:off x="678857" y="3021529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9" name="Freeform 98"/>
          <p:cNvSpPr/>
          <p:nvPr/>
        </p:nvSpPr>
        <p:spPr>
          <a:xfrm>
            <a:off x="1576324" y="3013063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1464412" y="293577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1" name="Freeform 100"/>
          <p:cNvSpPr/>
          <p:nvPr/>
        </p:nvSpPr>
        <p:spPr>
          <a:xfrm>
            <a:off x="1593257" y="2691329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2" name="Freeform 101"/>
          <p:cNvSpPr/>
          <p:nvPr/>
        </p:nvSpPr>
        <p:spPr>
          <a:xfrm>
            <a:off x="1165851" y="2327263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3" name="Freeform 102"/>
          <p:cNvSpPr/>
          <p:nvPr/>
        </p:nvSpPr>
        <p:spPr>
          <a:xfrm>
            <a:off x="1220724" y="2708263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4" name="Freeform 103"/>
          <p:cNvSpPr/>
          <p:nvPr/>
        </p:nvSpPr>
        <p:spPr>
          <a:xfrm>
            <a:off x="1186857" y="2767529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5" name="Freeform 104"/>
          <p:cNvSpPr/>
          <p:nvPr/>
        </p:nvSpPr>
        <p:spPr>
          <a:xfrm>
            <a:off x="661924" y="2750596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6" name="Rectangle 105"/>
          <p:cNvSpPr/>
          <p:nvPr/>
        </p:nvSpPr>
        <p:spPr>
          <a:xfrm>
            <a:off x="196257" y="323765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465324" y="325459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1390057" y="3017523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763523" y="255185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1948856" y="244179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890522" y="1950723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627122" y="211159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1339255" y="142579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2421146" y="321922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5438049" y="163568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4532116" y="325281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5090916" y="264321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5158649" y="220295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5624315" y="227915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0" name="Freeform 119"/>
          <p:cNvSpPr/>
          <p:nvPr/>
        </p:nvSpPr>
        <p:spPr>
          <a:xfrm>
            <a:off x="4576293" y="1704510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1" name="Freeform 120"/>
          <p:cNvSpPr/>
          <p:nvPr/>
        </p:nvSpPr>
        <p:spPr>
          <a:xfrm>
            <a:off x="5558426" y="1712976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2" name="Freeform 121"/>
          <p:cNvSpPr/>
          <p:nvPr/>
        </p:nvSpPr>
        <p:spPr>
          <a:xfrm>
            <a:off x="4644026" y="3287776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3" name="Freeform 122"/>
          <p:cNvSpPr/>
          <p:nvPr/>
        </p:nvSpPr>
        <p:spPr>
          <a:xfrm>
            <a:off x="4618626" y="2263310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4" name="Freeform 123"/>
          <p:cNvSpPr/>
          <p:nvPr/>
        </p:nvSpPr>
        <p:spPr>
          <a:xfrm>
            <a:off x="5253626" y="1738376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5" name="Freeform 124"/>
          <p:cNvSpPr/>
          <p:nvPr/>
        </p:nvSpPr>
        <p:spPr>
          <a:xfrm>
            <a:off x="5533026" y="1746843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6" name="Freeform 125"/>
          <p:cNvSpPr/>
          <p:nvPr/>
        </p:nvSpPr>
        <p:spPr>
          <a:xfrm>
            <a:off x="5279026" y="2263310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7" name="Freeform 126"/>
          <p:cNvSpPr/>
          <p:nvPr/>
        </p:nvSpPr>
        <p:spPr>
          <a:xfrm>
            <a:off x="5541493" y="1729910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8" name="Freeform 127"/>
          <p:cNvSpPr/>
          <p:nvPr/>
        </p:nvSpPr>
        <p:spPr>
          <a:xfrm>
            <a:off x="5702360" y="2390310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9" name="Freeform 128"/>
          <p:cNvSpPr/>
          <p:nvPr/>
        </p:nvSpPr>
        <p:spPr>
          <a:xfrm>
            <a:off x="5245160" y="2314110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5912182" y="257548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1" name="Freeform 130"/>
          <p:cNvSpPr/>
          <p:nvPr/>
        </p:nvSpPr>
        <p:spPr>
          <a:xfrm>
            <a:off x="6024093" y="2669710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2" name="Freeform 131"/>
          <p:cNvSpPr/>
          <p:nvPr/>
        </p:nvSpPr>
        <p:spPr>
          <a:xfrm>
            <a:off x="4652493" y="3008376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3" name="Freeform 132"/>
          <p:cNvSpPr/>
          <p:nvPr/>
        </p:nvSpPr>
        <p:spPr>
          <a:xfrm>
            <a:off x="5549960" y="2999910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5438048" y="292261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5" name="Freeform 134"/>
          <p:cNvSpPr/>
          <p:nvPr/>
        </p:nvSpPr>
        <p:spPr>
          <a:xfrm>
            <a:off x="5566893" y="2678176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6" name="Freeform 135"/>
          <p:cNvSpPr/>
          <p:nvPr/>
        </p:nvSpPr>
        <p:spPr>
          <a:xfrm>
            <a:off x="5139487" y="2314110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7" name="Freeform 136"/>
          <p:cNvSpPr/>
          <p:nvPr/>
        </p:nvSpPr>
        <p:spPr>
          <a:xfrm>
            <a:off x="5194360" y="2695110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8" name="Freeform 137"/>
          <p:cNvSpPr/>
          <p:nvPr/>
        </p:nvSpPr>
        <p:spPr>
          <a:xfrm>
            <a:off x="5160493" y="2754376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9" name="Freeform 138"/>
          <p:cNvSpPr/>
          <p:nvPr/>
        </p:nvSpPr>
        <p:spPr>
          <a:xfrm>
            <a:off x="4635560" y="2737443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0" name="Rectangle 139"/>
          <p:cNvSpPr/>
          <p:nvPr/>
        </p:nvSpPr>
        <p:spPr>
          <a:xfrm>
            <a:off x="4169893" y="322450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6438960" y="324143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5363693" y="30043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4737159" y="253870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5922492" y="242863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4864158" y="19375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5600758" y="209843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5312891" y="141263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Oval 147"/>
          <p:cNvSpPr>
            <a:spLocks noChangeAspect="1"/>
          </p:cNvSpPr>
          <p:nvPr/>
        </p:nvSpPr>
        <p:spPr>
          <a:xfrm>
            <a:off x="6394782" y="320607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0" name="Rectangle 149"/>
          <p:cNvSpPr/>
          <p:nvPr/>
        </p:nvSpPr>
        <p:spPr>
          <a:xfrm>
            <a:off x="519459" y="3566285"/>
            <a:ext cx="242072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 Canonical Ordering of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G</a:t>
            </a:r>
          </a:p>
          <a:p>
            <a:pPr algn="ctr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CA" sz="16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n-CA" sz="1600" dirty="0" err="1" smtClean="0">
                <a:latin typeface="Times New Roman" pitchFamily="18" charset="0"/>
                <a:cs typeface="Times New Roman" pitchFamily="18" charset="0"/>
              </a:rPr>
              <a:t>Fraysseix</a:t>
            </a:r>
            <a:r>
              <a:rPr lang="en-CA" sz="1600" dirty="0" smtClean="0">
                <a:latin typeface="Times New Roman" pitchFamily="18" charset="0"/>
                <a:cs typeface="Times New Roman" pitchFamily="18" charset="0"/>
              </a:rPr>
              <a:t> et al. 1988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CA" sz="1600" dirty="0"/>
          </a:p>
          <a:p>
            <a:pPr algn="ctr"/>
            <a:endParaRPr lang="en-US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Oval 152"/>
          <p:cNvSpPr>
            <a:spLocks noChangeAspect="1"/>
          </p:cNvSpPr>
          <p:nvPr/>
        </p:nvSpPr>
        <p:spPr>
          <a:xfrm>
            <a:off x="2995099" y="463819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4" name="Oval 153"/>
          <p:cNvSpPr>
            <a:spLocks noChangeAspect="1"/>
          </p:cNvSpPr>
          <p:nvPr/>
        </p:nvSpPr>
        <p:spPr>
          <a:xfrm>
            <a:off x="2089166" y="625532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5" name="Oval 154"/>
          <p:cNvSpPr>
            <a:spLocks noChangeAspect="1"/>
          </p:cNvSpPr>
          <p:nvPr/>
        </p:nvSpPr>
        <p:spPr>
          <a:xfrm>
            <a:off x="2647966" y="564572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6" name="Oval 155"/>
          <p:cNvSpPr>
            <a:spLocks noChangeAspect="1"/>
          </p:cNvSpPr>
          <p:nvPr/>
        </p:nvSpPr>
        <p:spPr>
          <a:xfrm>
            <a:off x="2715699" y="520546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7" name="Oval 156"/>
          <p:cNvSpPr>
            <a:spLocks noChangeAspect="1"/>
          </p:cNvSpPr>
          <p:nvPr/>
        </p:nvSpPr>
        <p:spPr>
          <a:xfrm>
            <a:off x="3181365" y="528166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8" name="Freeform 157"/>
          <p:cNvSpPr/>
          <p:nvPr/>
        </p:nvSpPr>
        <p:spPr>
          <a:xfrm>
            <a:off x="2133343" y="4707022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0" name="Freeform 159"/>
          <p:cNvSpPr/>
          <p:nvPr/>
        </p:nvSpPr>
        <p:spPr>
          <a:xfrm>
            <a:off x="2201076" y="6290288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1" name="Freeform 160"/>
          <p:cNvSpPr/>
          <p:nvPr/>
        </p:nvSpPr>
        <p:spPr>
          <a:xfrm>
            <a:off x="2175676" y="5265822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4" name="Freeform 163"/>
          <p:cNvSpPr/>
          <p:nvPr/>
        </p:nvSpPr>
        <p:spPr>
          <a:xfrm>
            <a:off x="2836076" y="5265822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8" name="Oval 167"/>
          <p:cNvSpPr>
            <a:spLocks noChangeAspect="1"/>
          </p:cNvSpPr>
          <p:nvPr/>
        </p:nvSpPr>
        <p:spPr>
          <a:xfrm>
            <a:off x="3469232" y="557799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0" name="Freeform 169"/>
          <p:cNvSpPr/>
          <p:nvPr/>
        </p:nvSpPr>
        <p:spPr>
          <a:xfrm>
            <a:off x="2209543" y="6010888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2" name="Oval 171"/>
          <p:cNvSpPr>
            <a:spLocks noChangeAspect="1"/>
          </p:cNvSpPr>
          <p:nvPr/>
        </p:nvSpPr>
        <p:spPr>
          <a:xfrm>
            <a:off x="2995098" y="592512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5" name="Freeform 174"/>
          <p:cNvSpPr/>
          <p:nvPr/>
        </p:nvSpPr>
        <p:spPr>
          <a:xfrm>
            <a:off x="2751410" y="5697622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7" name="Freeform 176"/>
          <p:cNvSpPr/>
          <p:nvPr/>
        </p:nvSpPr>
        <p:spPr>
          <a:xfrm>
            <a:off x="2192610" y="5739955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8" name="Rectangle 177"/>
          <p:cNvSpPr/>
          <p:nvPr/>
        </p:nvSpPr>
        <p:spPr>
          <a:xfrm>
            <a:off x="1945307" y="636349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3791294" y="6312188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2920743" y="600688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2294209" y="554121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3479542" y="543114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2421208" y="494008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2869941" y="441514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6" name="Oval 185"/>
          <p:cNvSpPr>
            <a:spLocks noChangeAspect="1"/>
          </p:cNvSpPr>
          <p:nvPr/>
        </p:nvSpPr>
        <p:spPr>
          <a:xfrm>
            <a:off x="3951832" y="620858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8" name="Oval 187"/>
          <p:cNvSpPr>
            <a:spLocks noChangeAspect="1"/>
          </p:cNvSpPr>
          <p:nvPr/>
        </p:nvSpPr>
        <p:spPr>
          <a:xfrm>
            <a:off x="7904676" y="461089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9" name="Oval 188"/>
          <p:cNvSpPr>
            <a:spLocks noChangeAspect="1"/>
          </p:cNvSpPr>
          <p:nvPr/>
        </p:nvSpPr>
        <p:spPr>
          <a:xfrm>
            <a:off x="6998743" y="622803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0" name="Oval 189"/>
          <p:cNvSpPr>
            <a:spLocks noChangeAspect="1"/>
          </p:cNvSpPr>
          <p:nvPr/>
        </p:nvSpPr>
        <p:spPr>
          <a:xfrm>
            <a:off x="7557543" y="561843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1" name="Oval 190"/>
          <p:cNvSpPr>
            <a:spLocks noChangeAspect="1"/>
          </p:cNvSpPr>
          <p:nvPr/>
        </p:nvSpPr>
        <p:spPr>
          <a:xfrm>
            <a:off x="7625276" y="517816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2" name="Oval 191"/>
          <p:cNvSpPr>
            <a:spLocks noChangeAspect="1"/>
          </p:cNvSpPr>
          <p:nvPr/>
        </p:nvSpPr>
        <p:spPr>
          <a:xfrm>
            <a:off x="8090942" y="525436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4" name="Freeform 193"/>
          <p:cNvSpPr/>
          <p:nvPr/>
        </p:nvSpPr>
        <p:spPr>
          <a:xfrm>
            <a:off x="8025053" y="4688192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5" name="Freeform 194"/>
          <p:cNvSpPr/>
          <p:nvPr/>
        </p:nvSpPr>
        <p:spPr>
          <a:xfrm>
            <a:off x="7110653" y="6262992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1" name="Freeform 200"/>
          <p:cNvSpPr/>
          <p:nvPr/>
        </p:nvSpPr>
        <p:spPr>
          <a:xfrm>
            <a:off x="8168987" y="5365526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2" name="Freeform 201"/>
          <p:cNvSpPr/>
          <p:nvPr/>
        </p:nvSpPr>
        <p:spPr>
          <a:xfrm>
            <a:off x="7711787" y="5289326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3" name="Oval 202"/>
          <p:cNvSpPr>
            <a:spLocks noChangeAspect="1"/>
          </p:cNvSpPr>
          <p:nvPr/>
        </p:nvSpPr>
        <p:spPr>
          <a:xfrm>
            <a:off x="8378809" y="555069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4" name="Freeform 203"/>
          <p:cNvSpPr/>
          <p:nvPr/>
        </p:nvSpPr>
        <p:spPr>
          <a:xfrm>
            <a:off x="8490720" y="5644926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6" name="Freeform 205"/>
          <p:cNvSpPr/>
          <p:nvPr/>
        </p:nvSpPr>
        <p:spPr>
          <a:xfrm>
            <a:off x="8016587" y="5975126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7" name="Oval 206"/>
          <p:cNvSpPr>
            <a:spLocks noChangeAspect="1"/>
          </p:cNvSpPr>
          <p:nvPr/>
        </p:nvSpPr>
        <p:spPr>
          <a:xfrm>
            <a:off x="7904675" y="589783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1" name="Freeform 210"/>
          <p:cNvSpPr/>
          <p:nvPr/>
        </p:nvSpPr>
        <p:spPr>
          <a:xfrm>
            <a:off x="7627120" y="5729592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3" name="Rectangle 212"/>
          <p:cNvSpPr/>
          <p:nvPr/>
        </p:nvSpPr>
        <p:spPr>
          <a:xfrm>
            <a:off x="6868532" y="629525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8687223" y="629854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7830320" y="597958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7203786" y="551392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8389119" y="5403853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7330785" y="491278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8067385" y="5073653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7779518" y="4387853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Oval 220"/>
          <p:cNvSpPr>
            <a:spLocks noChangeAspect="1"/>
          </p:cNvSpPr>
          <p:nvPr/>
        </p:nvSpPr>
        <p:spPr>
          <a:xfrm>
            <a:off x="8861409" y="618128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3" name="Oval 222"/>
          <p:cNvSpPr>
            <a:spLocks noChangeAspect="1"/>
          </p:cNvSpPr>
          <p:nvPr/>
        </p:nvSpPr>
        <p:spPr>
          <a:xfrm>
            <a:off x="5519934" y="452901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4" name="Oval 223"/>
          <p:cNvSpPr>
            <a:spLocks noChangeAspect="1"/>
          </p:cNvSpPr>
          <p:nvPr/>
        </p:nvSpPr>
        <p:spPr>
          <a:xfrm>
            <a:off x="4614001" y="614614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5" name="Oval 224"/>
          <p:cNvSpPr>
            <a:spLocks noChangeAspect="1"/>
          </p:cNvSpPr>
          <p:nvPr/>
        </p:nvSpPr>
        <p:spPr>
          <a:xfrm>
            <a:off x="5172801" y="553654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6" name="Oval 225"/>
          <p:cNvSpPr>
            <a:spLocks noChangeAspect="1"/>
          </p:cNvSpPr>
          <p:nvPr/>
        </p:nvSpPr>
        <p:spPr>
          <a:xfrm>
            <a:off x="5240534" y="509628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7" name="Oval 226"/>
          <p:cNvSpPr>
            <a:spLocks noChangeAspect="1"/>
          </p:cNvSpPr>
          <p:nvPr/>
        </p:nvSpPr>
        <p:spPr>
          <a:xfrm>
            <a:off x="5706200" y="517248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8" name="Freeform 227"/>
          <p:cNvSpPr/>
          <p:nvPr/>
        </p:nvSpPr>
        <p:spPr>
          <a:xfrm>
            <a:off x="4658178" y="4597841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9" name="Freeform 228"/>
          <p:cNvSpPr/>
          <p:nvPr/>
        </p:nvSpPr>
        <p:spPr>
          <a:xfrm>
            <a:off x="5640311" y="4606307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2" name="Freeform 231"/>
          <p:cNvSpPr/>
          <p:nvPr/>
        </p:nvSpPr>
        <p:spPr>
          <a:xfrm>
            <a:off x="5335511" y="4631707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3" name="Freeform 232"/>
          <p:cNvSpPr/>
          <p:nvPr/>
        </p:nvSpPr>
        <p:spPr>
          <a:xfrm>
            <a:off x="5614911" y="4640174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5" name="Freeform 234"/>
          <p:cNvSpPr/>
          <p:nvPr/>
        </p:nvSpPr>
        <p:spPr>
          <a:xfrm>
            <a:off x="5623378" y="4623241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8" name="Oval 237"/>
          <p:cNvSpPr>
            <a:spLocks noChangeAspect="1"/>
          </p:cNvSpPr>
          <p:nvPr/>
        </p:nvSpPr>
        <p:spPr>
          <a:xfrm>
            <a:off x="5994067" y="546881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2" name="Oval 241"/>
          <p:cNvSpPr>
            <a:spLocks noChangeAspect="1"/>
          </p:cNvSpPr>
          <p:nvPr/>
        </p:nvSpPr>
        <p:spPr>
          <a:xfrm>
            <a:off x="5519933" y="581594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3" name="Freeform 242"/>
          <p:cNvSpPr/>
          <p:nvPr/>
        </p:nvSpPr>
        <p:spPr>
          <a:xfrm>
            <a:off x="5648778" y="5571507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4" name="Freeform 243"/>
          <p:cNvSpPr/>
          <p:nvPr/>
        </p:nvSpPr>
        <p:spPr>
          <a:xfrm>
            <a:off x="5221372" y="5207441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8" name="Rectangle 247"/>
          <p:cNvSpPr/>
          <p:nvPr/>
        </p:nvSpPr>
        <p:spPr>
          <a:xfrm>
            <a:off x="4483790" y="6281608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6332560" y="620300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5445578" y="5897701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4819044" y="543203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6004377" y="5321968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4946043" y="4830901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4" name="Rectangle 253"/>
          <p:cNvSpPr/>
          <p:nvPr/>
        </p:nvSpPr>
        <p:spPr>
          <a:xfrm>
            <a:off x="5682643" y="4991768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5" name="Rectangle 254"/>
          <p:cNvSpPr/>
          <p:nvPr/>
        </p:nvSpPr>
        <p:spPr>
          <a:xfrm>
            <a:off x="5654084" y="433326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" name="Oval 255"/>
          <p:cNvSpPr>
            <a:spLocks noChangeAspect="1"/>
          </p:cNvSpPr>
          <p:nvPr/>
        </p:nvSpPr>
        <p:spPr>
          <a:xfrm>
            <a:off x="6476667" y="609940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8" name="Rectangle 257"/>
          <p:cNvSpPr/>
          <p:nvPr/>
        </p:nvSpPr>
        <p:spPr>
          <a:xfrm>
            <a:off x="4323870" y="3593580"/>
            <a:ext cx="22908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Schnyder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realizer of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G </a:t>
            </a: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Schnyder</a:t>
            </a:r>
            <a:r>
              <a:rPr lang="en-CA" sz="1600" dirty="0" smtClean="0">
                <a:latin typeface="Times New Roman" pitchFamily="18" charset="0"/>
                <a:cs typeface="Times New Roman" pitchFamily="18" charset="0"/>
              </a:rPr>
              <a:t> 1990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3" name="Rectangular Callout 2"/>
          <p:cNvSpPr/>
          <p:nvPr/>
        </p:nvSpPr>
        <p:spPr>
          <a:xfrm>
            <a:off x="277793" y="4699322"/>
            <a:ext cx="1284790" cy="578734"/>
          </a:xfrm>
          <a:prstGeom prst="wedgeRectCallout">
            <a:avLst>
              <a:gd name="adj1" fmla="val 72659"/>
              <a:gd name="adj2" fmla="val 109206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C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1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1600" i="1" baseline="-2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</a:t>
            </a:r>
            <a:r>
              <a:rPr lang="en-CA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sz="16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3078340" y="502649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Rectangular Callout 151"/>
          <p:cNvSpPr/>
          <p:nvPr/>
        </p:nvSpPr>
        <p:spPr>
          <a:xfrm>
            <a:off x="7674016" y="3588152"/>
            <a:ext cx="1284790" cy="578734"/>
          </a:xfrm>
          <a:prstGeom prst="wedgeRectCallout">
            <a:avLst>
              <a:gd name="adj1" fmla="val 5092"/>
              <a:gd name="adj2" fmla="val 113206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C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1600" i="1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C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CA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sz="16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Rectangular Callout 158"/>
          <p:cNvSpPr/>
          <p:nvPr/>
        </p:nvSpPr>
        <p:spPr>
          <a:xfrm>
            <a:off x="5139160" y="6366077"/>
            <a:ext cx="972273" cy="358816"/>
          </a:xfrm>
          <a:prstGeom prst="wedgeRectCallout">
            <a:avLst>
              <a:gd name="adj1" fmla="val 27808"/>
              <a:gd name="adj2" fmla="val -89504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1600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CA" sz="16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24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132927"/>
            <a:ext cx="9144000" cy="646331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i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-Segment Drawings</a:t>
            </a:r>
            <a:endParaRPr lang="en-US" sz="36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50" name="Group 1049"/>
          <p:cNvGrpSpPr/>
          <p:nvPr/>
        </p:nvGrpSpPr>
        <p:grpSpPr>
          <a:xfrm>
            <a:off x="1194369" y="1819210"/>
            <a:ext cx="2065475" cy="1924926"/>
            <a:chOff x="1407029" y="1819210"/>
            <a:chExt cx="2065475" cy="1924926"/>
          </a:xfrm>
        </p:grpSpPr>
        <p:sp>
          <p:nvSpPr>
            <p:cNvPr id="10" name="Oval 9"/>
            <p:cNvSpPr>
              <a:spLocks noChangeAspect="1"/>
            </p:cNvSpPr>
            <p:nvPr/>
          </p:nvSpPr>
          <p:spPr>
            <a:xfrm>
              <a:off x="1685816" y="2438855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1840516" y="2961487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5" name="Straight Connector 14"/>
            <p:cNvCxnSpPr/>
            <p:nvPr/>
          </p:nvCxnSpPr>
          <p:spPr>
            <a:xfrm flipV="1">
              <a:off x="2434545" y="2010315"/>
              <a:ext cx="348590" cy="2681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2450116" y="2342978"/>
              <a:ext cx="674370" cy="96807"/>
            </a:xfrm>
            <a:custGeom>
              <a:avLst/>
              <a:gdLst>
                <a:gd name="connsiteX0" fmla="*/ 0 w 674370"/>
                <a:gd name="connsiteY0" fmla="*/ 1557 h 96807"/>
                <a:gd name="connsiteX1" fmla="*/ 373380 w 674370"/>
                <a:gd name="connsiteY1" fmla="*/ 12987 h 96807"/>
                <a:gd name="connsiteX2" fmla="*/ 674370 w 674370"/>
                <a:gd name="connsiteY2" fmla="*/ 96807 h 96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96807">
                  <a:moveTo>
                    <a:pt x="0" y="1557"/>
                  </a:moveTo>
                  <a:cubicBezTo>
                    <a:pt x="130492" y="-666"/>
                    <a:pt x="260985" y="-2888"/>
                    <a:pt x="373380" y="12987"/>
                  </a:cubicBezTo>
                  <a:cubicBezTo>
                    <a:pt x="485775" y="28862"/>
                    <a:pt x="580072" y="62834"/>
                    <a:pt x="674370" y="96807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2880646" y="2013065"/>
              <a:ext cx="289560" cy="384810"/>
            </a:xfrm>
            <a:custGeom>
              <a:avLst/>
              <a:gdLst>
                <a:gd name="connsiteX0" fmla="*/ 0 w 289560"/>
                <a:gd name="connsiteY0" fmla="*/ 0 h 384810"/>
                <a:gd name="connsiteX1" fmla="*/ 201930 w 289560"/>
                <a:gd name="connsiteY1" fmla="*/ 152400 h 384810"/>
                <a:gd name="connsiteX2" fmla="*/ 289560 w 289560"/>
                <a:gd name="connsiteY2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9560" h="384810">
                  <a:moveTo>
                    <a:pt x="0" y="0"/>
                  </a:moveTo>
                  <a:cubicBezTo>
                    <a:pt x="76835" y="44132"/>
                    <a:pt x="153670" y="88265"/>
                    <a:pt x="201930" y="152400"/>
                  </a:cubicBezTo>
                  <a:cubicBezTo>
                    <a:pt x="250190" y="216535"/>
                    <a:pt x="269875" y="300672"/>
                    <a:pt x="289560" y="38481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2377726" y="2371205"/>
              <a:ext cx="34484" cy="255270"/>
            </a:xfrm>
            <a:custGeom>
              <a:avLst/>
              <a:gdLst>
                <a:gd name="connsiteX0" fmla="*/ 11430 w 34484"/>
                <a:gd name="connsiteY0" fmla="*/ 255270 h 255270"/>
                <a:gd name="connsiteX1" fmla="*/ 34290 w 34484"/>
                <a:gd name="connsiteY1" fmla="*/ 140970 h 255270"/>
                <a:gd name="connsiteX2" fmla="*/ 0 w 34484"/>
                <a:gd name="connsiteY2" fmla="*/ 0 h 25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484" h="255270">
                  <a:moveTo>
                    <a:pt x="11430" y="255270"/>
                  </a:moveTo>
                  <a:cubicBezTo>
                    <a:pt x="23812" y="219392"/>
                    <a:pt x="36195" y="183515"/>
                    <a:pt x="34290" y="140970"/>
                  </a:cubicBezTo>
                  <a:cubicBezTo>
                    <a:pt x="32385" y="98425"/>
                    <a:pt x="16192" y="49212"/>
                    <a:pt x="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1741456" y="2542655"/>
              <a:ext cx="601980" cy="140970"/>
            </a:xfrm>
            <a:custGeom>
              <a:avLst/>
              <a:gdLst>
                <a:gd name="connsiteX0" fmla="*/ 0 w 601980"/>
                <a:gd name="connsiteY0" fmla="*/ 0 h 140970"/>
                <a:gd name="connsiteX1" fmla="*/ 327660 w 601980"/>
                <a:gd name="connsiteY1" fmla="*/ 114300 h 140970"/>
                <a:gd name="connsiteX2" fmla="*/ 601980 w 601980"/>
                <a:gd name="connsiteY2" fmla="*/ 140970 h 140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01980" h="140970">
                  <a:moveTo>
                    <a:pt x="0" y="0"/>
                  </a:moveTo>
                  <a:cubicBezTo>
                    <a:pt x="113665" y="45402"/>
                    <a:pt x="227330" y="90805"/>
                    <a:pt x="327660" y="114300"/>
                  </a:cubicBezTo>
                  <a:cubicBezTo>
                    <a:pt x="427990" y="137795"/>
                    <a:pt x="514985" y="139382"/>
                    <a:pt x="601980" y="14097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1962436" y="2740775"/>
              <a:ext cx="392430" cy="259080"/>
            </a:xfrm>
            <a:custGeom>
              <a:avLst/>
              <a:gdLst>
                <a:gd name="connsiteX0" fmla="*/ 0 w 392430"/>
                <a:gd name="connsiteY0" fmla="*/ 259080 h 259080"/>
                <a:gd name="connsiteX1" fmla="*/ 220980 w 392430"/>
                <a:gd name="connsiteY1" fmla="*/ 190500 h 259080"/>
                <a:gd name="connsiteX2" fmla="*/ 392430 w 392430"/>
                <a:gd name="connsiteY2" fmla="*/ 0 h 259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2430" h="259080">
                  <a:moveTo>
                    <a:pt x="0" y="259080"/>
                  </a:moveTo>
                  <a:cubicBezTo>
                    <a:pt x="77787" y="246380"/>
                    <a:pt x="155575" y="233680"/>
                    <a:pt x="220980" y="190500"/>
                  </a:cubicBezTo>
                  <a:cubicBezTo>
                    <a:pt x="286385" y="147320"/>
                    <a:pt x="339407" y="73660"/>
                    <a:pt x="39243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1700645" y="2557895"/>
              <a:ext cx="147491" cy="434340"/>
            </a:xfrm>
            <a:custGeom>
              <a:avLst/>
              <a:gdLst>
                <a:gd name="connsiteX0" fmla="*/ 10331 w 147491"/>
                <a:gd name="connsiteY0" fmla="*/ 0 h 434340"/>
                <a:gd name="connsiteX1" fmla="*/ 14141 w 147491"/>
                <a:gd name="connsiteY1" fmla="*/ 224790 h 434340"/>
                <a:gd name="connsiteX2" fmla="*/ 147491 w 147491"/>
                <a:gd name="connsiteY2" fmla="*/ 434340 h 434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7491" h="434340">
                  <a:moveTo>
                    <a:pt x="10331" y="0"/>
                  </a:moveTo>
                  <a:cubicBezTo>
                    <a:pt x="806" y="76200"/>
                    <a:pt x="-8719" y="152400"/>
                    <a:pt x="14141" y="224790"/>
                  </a:cubicBezTo>
                  <a:cubicBezTo>
                    <a:pt x="37001" y="297180"/>
                    <a:pt x="92246" y="365760"/>
                    <a:pt x="147491" y="43434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2415826" y="2729345"/>
              <a:ext cx="45720" cy="430530"/>
            </a:xfrm>
            <a:custGeom>
              <a:avLst/>
              <a:gdLst>
                <a:gd name="connsiteX0" fmla="*/ 45720 w 45720"/>
                <a:gd name="connsiteY0" fmla="*/ 430530 h 430530"/>
                <a:gd name="connsiteX1" fmla="*/ 11430 w 45720"/>
                <a:gd name="connsiteY1" fmla="*/ 156210 h 430530"/>
                <a:gd name="connsiteX2" fmla="*/ 0 w 45720"/>
                <a:gd name="connsiteY2" fmla="*/ 0 h 430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720" h="430530">
                  <a:moveTo>
                    <a:pt x="45720" y="430530"/>
                  </a:moveTo>
                  <a:cubicBezTo>
                    <a:pt x="32385" y="329247"/>
                    <a:pt x="19050" y="227965"/>
                    <a:pt x="11430" y="156210"/>
                  </a:cubicBezTo>
                  <a:cubicBezTo>
                    <a:pt x="3810" y="84455"/>
                    <a:pt x="1905" y="42227"/>
                    <a:pt x="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2453926" y="2658446"/>
              <a:ext cx="579120" cy="215679"/>
            </a:xfrm>
            <a:custGeom>
              <a:avLst/>
              <a:gdLst>
                <a:gd name="connsiteX0" fmla="*/ 0 w 579120"/>
                <a:gd name="connsiteY0" fmla="*/ 13749 h 215679"/>
                <a:gd name="connsiteX1" fmla="*/ 247650 w 579120"/>
                <a:gd name="connsiteY1" fmla="*/ 21369 h 215679"/>
                <a:gd name="connsiteX2" fmla="*/ 579120 w 579120"/>
                <a:gd name="connsiteY2" fmla="*/ 215679 h 215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79120" h="215679">
                  <a:moveTo>
                    <a:pt x="0" y="13749"/>
                  </a:moveTo>
                  <a:cubicBezTo>
                    <a:pt x="75565" y="731"/>
                    <a:pt x="151130" y="-12286"/>
                    <a:pt x="247650" y="21369"/>
                  </a:cubicBezTo>
                  <a:cubicBezTo>
                    <a:pt x="344170" y="55024"/>
                    <a:pt x="461645" y="135351"/>
                    <a:pt x="579120" y="215679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1947196" y="3072245"/>
              <a:ext cx="445770" cy="140970"/>
            </a:xfrm>
            <a:custGeom>
              <a:avLst/>
              <a:gdLst>
                <a:gd name="connsiteX0" fmla="*/ 0 w 445770"/>
                <a:gd name="connsiteY0" fmla="*/ 0 h 140970"/>
                <a:gd name="connsiteX1" fmla="*/ 171450 w 445770"/>
                <a:gd name="connsiteY1" fmla="*/ 102870 h 140970"/>
                <a:gd name="connsiteX2" fmla="*/ 445770 w 445770"/>
                <a:gd name="connsiteY2" fmla="*/ 140970 h 140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5770" h="140970">
                  <a:moveTo>
                    <a:pt x="0" y="0"/>
                  </a:moveTo>
                  <a:cubicBezTo>
                    <a:pt x="48577" y="39687"/>
                    <a:pt x="97155" y="79375"/>
                    <a:pt x="171450" y="102870"/>
                  </a:cubicBezTo>
                  <a:cubicBezTo>
                    <a:pt x="245745" y="126365"/>
                    <a:pt x="345757" y="133667"/>
                    <a:pt x="445770" y="14097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2492026" y="2954135"/>
              <a:ext cx="502920" cy="255270"/>
            </a:xfrm>
            <a:custGeom>
              <a:avLst/>
              <a:gdLst>
                <a:gd name="connsiteX0" fmla="*/ 0 w 502920"/>
                <a:gd name="connsiteY0" fmla="*/ 255270 h 255270"/>
                <a:gd name="connsiteX1" fmla="*/ 323850 w 502920"/>
                <a:gd name="connsiteY1" fmla="*/ 137160 h 255270"/>
                <a:gd name="connsiteX2" fmla="*/ 502920 w 502920"/>
                <a:gd name="connsiteY2" fmla="*/ 0 h 25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2920" h="255270">
                  <a:moveTo>
                    <a:pt x="0" y="255270"/>
                  </a:moveTo>
                  <a:cubicBezTo>
                    <a:pt x="120015" y="217487"/>
                    <a:pt x="240030" y="179705"/>
                    <a:pt x="323850" y="137160"/>
                  </a:cubicBezTo>
                  <a:cubicBezTo>
                    <a:pt x="407670" y="94615"/>
                    <a:pt x="455295" y="47307"/>
                    <a:pt x="50292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3055906" y="2500745"/>
              <a:ext cx="118110" cy="361950"/>
            </a:xfrm>
            <a:custGeom>
              <a:avLst/>
              <a:gdLst>
                <a:gd name="connsiteX0" fmla="*/ 0 w 118110"/>
                <a:gd name="connsiteY0" fmla="*/ 361950 h 361950"/>
                <a:gd name="connsiteX1" fmla="*/ 83820 w 118110"/>
                <a:gd name="connsiteY1" fmla="*/ 224790 h 361950"/>
                <a:gd name="connsiteX2" fmla="*/ 118110 w 118110"/>
                <a:gd name="connsiteY2" fmla="*/ 0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8110" h="361950">
                  <a:moveTo>
                    <a:pt x="0" y="361950"/>
                  </a:moveTo>
                  <a:cubicBezTo>
                    <a:pt x="32067" y="323532"/>
                    <a:pt x="64135" y="285115"/>
                    <a:pt x="83820" y="224790"/>
                  </a:cubicBezTo>
                  <a:cubicBezTo>
                    <a:pt x="103505" y="164465"/>
                    <a:pt x="110807" y="82232"/>
                    <a:pt x="11811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2431066" y="2470265"/>
              <a:ext cx="693420" cy="171450"/>
            </a:xfrm>
            <a:custGeom>
              <a:avLst/>
              <a:gdLst>
                <a:gd name="connsiteX0" fmla="*/ 0 w 693420"/>
                <a:gd name="connsiteY0" fmla="*/ 171450 h 171450"/>
                <a:gd name="connsiteX1" fmla="*/ 289560 w 693420"/>
                <a:gd name="connsiteY1" fmla="*/ 38100 h 171450"/>
                <a:gd name="connsiteX2" fmla="*/ 693420 w 693420"/>
                <a:gd name="connsiteY2" fmla="*/ 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93420" h="171450">
                  <a:moveTo>
                    <a:pt x="0" y="171450"/>
                  </a:moveTo>
                  <a:cubicBezTo>
                    <a:pt x="86995" y="119062"/>
                    <a:pt x="173990" y="66675"/>
                    <a:pt x="289560" y="38100"/>
                  </a:cubicBezTo>
                  <a:cubicBezTo>
                    <a:pt x="405130" y="9525"/>
                    <a:pt x="549275" y="4762"/>
                    <a:pt x="69342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" name="Oval 34"/>
            <p:cNvSpPr>
              <a:spLocks noChangeAspect="1"/>
            </p:cNvSpPr>
            <p:nvPr/>
          </p:nvSpPr>
          <p:spPr>
            <a:xfrm>
              <a:off x="2765280" y="1913074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6" name="Oval 35"/>
            <p:cNvSpPr>
              <a:spLocks noChangeAspect="1"/>
            </p:cNvSpPr>
            <p:nvPr/>
          </p:nvSpPr>
          <p:spPr>
            <a:xfrm>
              <a:off x="3107336" y="2386176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" name="Oval 36"/>
            <p:cNvSpPr>
              <a:spLocks noChangeAspect="1"/>
            </p:cNvSpPr>
            <p:nvPr/>
          </p:nvSpPr>
          <p:spPr>
            <a:xfrm>
              <a:off x="2970818" y="2849575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" name="Oval 37"/>
            <p:cNvSpPr>
              <a:spLocks noChangeAspect="1"/>
            </p:cNvSpPr>
            <p:nvPr/>
          </p:nvSpPr>
          <p:spPr>
            <a:xfrm>
              <a:off x="2371056" y="3155931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" name="Oval 38"/>
            <p:cNvSpPr>
              <a:spLocks noChangeAspect="1"/>
            </p:cNvSpPr>
            <p:nvPr/>
          </p:nvSpPr>
          <p:spPr>
            <a:xfrm>
              <a:off x="2330480" y="2618721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2330480" y="2260580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1758686" y="2081190"/>
              <a:ext cx="191069" cy="368490"/>
            </a:xfrm>
            <a:custGeom>
              <a:avLst/>
              <a:gdLst>
                <a:gd name="connsiteX0" fmla="*/ 0 w 191069"/>
                <a:gd name="connsiteY0" fmla="*/ 368490 h 368490"/>
                <a:gd name="connsiteX1" fmla="*/ 95535 w 191069"/>
                <a:gd name="connsiteY1" fmla="*/ 116006 h 368490"/>
                <a:gd name="connsiteX2" fmla="*/ 191069 w 191069"/>
                <a:gd name="connsiteY2" fmla="*/ 0 h 368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069" h="368490">
                  <a:moveTo>
                    <a:pt x="0" y="368490"/>
                  </a:moveTo>
                  <a:cubicBezTo>
                    <a:pt x="31845" y="272955"/>
                    <a:pt x="63690" y="177421"/>
                    <a:pt x="95535" y="116006"/>
                  </a:cubicBezTo>
                  <a:cubicBezTo>
                    <a:pt x="127380" y="54591"/>
                    <a:pt x="159224" y="27295"/>
                    <a:pt x="191069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2058937" y="1894213"/>
              <a:ext cx="716508" cy="111914"/>
            </a:xfrm>
            <a:custGeom>
              <a:avLst/>
              <a:gdLst>
                <a:gd name="connsiteX0" fmla="*/ 0 w 716508"/>
                <a:gd name="connsiteY0" fmla="*/ 111914 h 111914"/>
                <a:gd name="connsiteX1" fmla="*/ 361666 w 716508"/>
                <a:gd name="connsiteY1" fmla="*/ 2732 h 111914"/>
                <a:gd name="connsiteX2" fmla="*/ 716508 w 716508"/>
                <a:gd name="connsiteY2" fmla="*/ 43676 h 111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16508" h="111914">
                  <a:moveTo>
                    <a:pt x="0" y="111914"/>
                  </a:moveTo>
                  <a:cubicBezTo>
                    <a:pt x="121124" y="63009"/>
                    <a:pt x="242248" y="14105"/>
                    <a:pt x="361666" y="2732"/>
                  </a:cubicBezTo>
                  <a:cubicBezTo>
                    <a:pt x="481084" y="-8641"/>
                    <a:pt x="598796" y="17517"/>
                    <a:pt x="716508" y="43676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2024818" y="2074366"/>
              <a:ext cx="327546" cy="191069"/>
            </a:xfrm>
            <a:custGeom>
              <a:avLst/>
              <a:gdLst>
                <a:gd name="connsiteX0" fmla="*/ 0 w 327546"/>
                <a:gd name="connsiteY0" fmla="*/ 0 h 191069"/>
                <a:gd name="connsiteX1" fmla="*/ 170597 w 327546"/>
                <a:gd name="connsiteY1" fmla="*/ 122830 h 191069"/>
                <a:gd name="connsiteX2" fmla="*/ 327546 w 327546"/>
                <a:gd name="connsiteY2" fmla="*/ 191069 h 191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7546" h="191069">
                  <a:moveTo>
                    <a:pt x="0" y="0"/>
                  </a:moveTo>
                  <a:cubicBezTo>
                    <a:pt x="58003" y="45492"/>
                    <a:pt x="116006" y="90985"/>
                    <a:pt x="170597" y="122830"/>
                  </a:cubicBezTo>
                  <a:cubicBezTo>
                    <a:pt x="225188" y="154675"/>
                    <a:pt x="276367" y="172872"/>
                    <a:pt x="327546" y="191069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1997522" y="2101662"/>
              <a:ext cx="341194" cy="545910"/>
            </a:xfrm>
            <a:custGeom>
              <a:avLst/>
              <a:gdLst>
                <a:gd name="connsiteX0" fmla="*/ 0 w 341194"/>
                <a:gd name="connsiteY0" fmla="*/ 0 h 545910"/>
                <a:gd name="connsiteX1" fmla="*/ 177421 w 341194"/>
                <a:gd name="connsiteY1" fmla="*/ 423080 h 545910"/>
                <a:gd name="connsiteX2" fmla="*/ 341194 w 341194"/>
                <a:gd name="connsiteY2" fmla="*/ 545910 h 545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1194" h="545910">
                  <a:moveTo>
                    <a:pt x="0" y="0"/>
                  </a:moveTo>
                  <a:cubicBezTo>
                    <a:pt x="60277" y="166047"/>
                    <a:pt x="120555" y="332095"/>
                    <a:pt x="177421" y="423080"/>
                  </a:cubicBezTo>
                  <a:cubicBezTo>
                    <a:pt x="234287" y="514065"/>
                    <a:pt x="287740" y="529987"/>
                    <a:pt x="341194" y="54591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676800" y="1836182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1947196" y="1974561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812592" y="1819210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124486" y="2391381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940952" y="2931900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431066" y="3163863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721098" y="3091124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407029" y="2356277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343436" y="2679681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257057" y="2027214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263040" y="3516161"/>
              <a:ext cx="486429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3978507" y="1980708"/>
            <a:ext cx="1296537" cy="1207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985331" y="1980708"/>
            <a:ext cx="1289713" cy="11968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3978507" y="1980708"/>
            <a:ext cx="1296537" cy="11968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84" idx="1"/>
          </p:cNvCxnSpPr>
          <p:nvPr/>
        </p:nvCxnSpPr>
        <p:spPr>
          <a:xfrm flipH="1" flipV="1">
            <a:off x="3985333" y="1980711"/>
            <a:ext cx="905059" cy="2845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95" idx="2"/>
            <a:endCxn id="45" idx="1"/>
          </p:cNvCxnSpPr>
          <p:nvPr/>
        </p:nvCxnSpPr>
        <p:spPr>
          <a:xfrm flipH="1">
            <a:off x="3978507" y="2580755"/>
            <a:ext cx="567736" cy="349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7" idx="7"/>
            <a:endCxn id="95" idx="4"/>
          </p:cNvCxnSpPr>
          <p:nvPr/>
        </p:nvCxnSpPr>
        <p:spPr>
          <a:xfrm flipV="1">
            <a:off x="4348131" y="2641715"/>
            <a:ext cx="259072" cy="4795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98" idx="0"/>
            <a:endCxn id="95" idx="4"/>
          </p:cNvCxnSpPr>
          <p:nvPr/>
        </p:nvCxnSpPr>
        <p:spPr>
          <a:xfrm flipH="1" flipV="1">
            <a:off x="4607203" y="2641715"/>
            <a:ext cx="17519" cy="45325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84" idx="5"/>
          </p:cNvCxnSpPr>
          <p:nvPr/>
        </p:nvCxnSpPr>
        <p:spPr>
          <a:xfrm flipH="1" flipV="1">
            <a:off x="4976602" y="2351445"/>
            <a:ext cx="298443" cy="83635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>
            <a:spLocks noChangeAspect="1"/>
          </p:cNvSpPr>
          <p:nvPr/>
        </p:nvSpPr>
        <p:spPr>
          <a:xfrm>
            <a:off x="4872537" y="224738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5" name="Oval 94"/>
          <p:cNvSpPr>
            <a:spLocks noChangeAspect="1"/>
          </p:cNvSpPr>
          <p:nvPr/>
        </p:nvSpPr>
        <p:spPr>
          <a:xfrm>
            <a:off x="4546243" y="251979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6" name="Oval 95"/>
          <p:cNvSpPr>
            <a:spLocks noChangeAspect="1"/>
          </p:cNvSpPr>
          <p:nvPr/>
        </p:nvSpPr>
        <p:spPr>
          <a:xfrm>
            <a:off x="3917547" y="310290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4244066" y="310341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4563762" y="309497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5214084" y="312683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5214084" y="192526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3917547" y="191974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917547" y="253652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3" name="Rectangle 102"/>
          <p:cNvSpPr/>
          <p:nvPr/>
        </p:nvSpPr>
        <p:spPr>
          <a:xfrm>
            <a:off x="4392092" y="3514857"/>
            <a:ext cx="486429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(b)</a:t>
            </a:r>
            <a:endParaRPr lang="en-C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655227" y="1789241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5236290" y="1793315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5220908" y="3154882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484538" y="3207159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4074043" y="3201907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3630489" y="3207158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3630489" y="2499815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4480291" y="2283653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4736863" y="1987674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51" name="Group 1050"/>
          <p:cNvGrpSpPr/>
          <p:nvPr/>
        </p:nvGrpSpPr>
        <p:grpSpPr>
          <a:xfrm>
            <a:off x="5985847" y="1846531"/>
            <a:ext cx="1963785" cy="1896953"/>
            <a:chOff x="5773187" y="1846531"/>
            <a:chExt cx="1963785" cy="1896953"/>
          </a:xfrm>
        </p:grpSpPr>
        <p:cxnSp>
          <p:nvCxnSpPr>
            <p:cNvPr id="125" name="Straight Connector 124"/>
            <p:cNvCxnSpPr/>
            <p:nvPr/>
          </p:nvCxnSpPr>
          <p:spPr>
            <a:xfrm flipV="1">
              <a:off x="6128029" y="1980708"/>
              <a:ext cx="641445" cy="119680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endCxn id="168" idx="5"/>
            </p:cNvCxnSpPr>
            <p:nvPr/>
          </p:nvCxnSpPr>
          <p:spPr>
            <a:xfrm flipH="1" flipV="1">
              <a:off x="6560373" y="2499589"/>
              <a:ext cx="836898" cy="6711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flipH="1" flipV="1">
              <a:off x="6564760" y="2464388"/>
              <a:ext cx="426491" cy="671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flipH="1" flipV="1">
              <a:off x="6447724" y="2674556"/>
              <a:ext cx="689432" cy="685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134" idx="6"/>
              <a:endCxn id="132" idx="3"/>
            </p:cNvCxnSpPr>
            <p:nvPr/>
          </p:nvCxnSpPr>
          <p:spPr>
            <a:xfrm flipV="1">
              <a:off x="6182165" y="2583049"/>
              <a:ext cx="812143" cy="57399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endCxn id="133" idx="0"/>
            </p:cNvCxnSpPr>
            <p:nvPr/>
          </p:nvCxnSpPr>
          <p:spPr>
            <a:xfrm>
              <a:off x="6776298" y="2062596"/>
              <a:ext cx="27524" cy="5848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flipH="1" flipV="1">
              <a:off x="6769474" y="1980708"/>
              <a:ext cx="648270" cy="120708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Oval 131"/>
            <p:cNvSpPr>
              <a:spLocks noChangeAspect="1"/>
            </p:cNvSpPr>
            <p:nvPr/>
          </p:nvSpPr>
          <p:spPr>
            <a:xfrm>
              <a:off x="6976453" y="2478984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3" name="Oval 132"/>
            <p:cNvSpPr>
              <a:spLocks noChangeAspect="1"/>
            </p:cNvSpPr>
            <p:nvPr/>
          </p:nvSpPr>
          <p:spPr>
            <a:xfrm>
              <a:off x="6742862" y="2647403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4" name="Oval 133"/>
            <p:cNvSpPr>
              <a:spLocks noChangeAspect="1"/>
            </p:cNvSpPr>
            <p:nvPr/>
          </p:nvSpPr>
          <p:spPr>
            <a:xfrm>
              <a:off x="6060245" y="3096079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7" name="Oval 136"/>
            <p:cNvSpPr>
              <a:spLocks noChangeAspect="1"/>
            </p:cNvSpPr>
            <p:nvPr/>
          </p:nvSpPr>
          <p:spPr>
            <a:xfrm>
              <a:off x="7356782" y="3140484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9" name="Oval 138"/>
            <p:cNvSpPr>
              <a:spLocks noChangeAspect="1"/>
            </p:cNvSpPr>
            <p:nvPr/>
          </p:nvSpPr>
          <p:spPr>
            <a:xfrm>
              <a:off x="6695550" y="1947640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6534790" y="3515509"/>
              <a:ext cx="486429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(c)</a:t>
              </a:r>
              <a:endPara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6293731" y="2147523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6740928" y="1846531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6962805" y="2270003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7143638" y="2637878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7388954" y="3063524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5773187" y="3042000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6073443" y="2499815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6643461" y="2795453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6705552" y="2233768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7" name="Oval 166"/>
            <p:cNvSpPr>
              <a:spLocks noChangeAspect="1"/>
            </p:cNvSpPr>
            <p:nvPr/>
          </p:nvSpPr>
          <p:spPr>
            <a:xfrm>
              <a:off x="7109418" y="2682042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8" name="Oval 167"/>
            <p:cNvSpPr>
              <a:spLocks noChangeAspect="1"/>
            </p:cNvSpPr>
            <p:nvPr/>
          </p:nvSpPr>
          <p:spPr>
            <a:xfrm>
              <a:off x="6456308" y="2395524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9" name="Oval 168"/>
            <p:cNvSpPr>
              <a:spLocks noChangeAspect="1"/>
            </p:cNvSpPr>
            <p:nvPr/>
          </p:nvSpPr>
          <p:spPr>
            <a:xfrm>
              <a:off x="6730693" y="2431690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0" name="Oval 169"/>
            <p:cNvSpPr>
              <a:spLocks noChangeAspect="1"/>
            </p:cNvSpPr>
            <p:nvPr/>
          </p:nvSpPr>
          <p:spPr>
            <a:xfrm>
              <a:off x="6345766" y="2622721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72" name="Straight Connector 171"/>
            <p:cNvCxnSpPr>
              <a:stCxn id="137" idx="2"/>
              <a:endCxn id="134" idx="5"/>
            </p:cNvCxnSpPr>
            <p:nvPr/>
          </p:nvCxnSpPr>
          <p:spPr>
            <a:xfrm flipH="1" flipV="1">
              <a:off x="6164310" y="3200144"/>
              <a:ext cx="1192472" cy="13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3" name="Rounded Rectangle 182"/>
          <p:cNvSpPr/>
          <p:nvPr/>
        </p:nvSpPr>
        <p:spPr>
          <a:xfrm>
            <a:off x="0" y="6445250"/>
            <a:ext cx="1407030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CCCG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310822" y="6445250"/>
            <a:ext cx="1833177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11,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49" name="Slide Number Placeholder 10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71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Rounded Rectangle 182"/>
          <p:cNvSpPr/>
          <p:nvPr/>
        </p:nvSpPr>
        <p:spPr>
          <a:xfrm>
            <a:off x="0" y="6445250"/>
            <a:ext cx="1407030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CCCG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310822" y="6445250"/>
            <a:ext cx="1833177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11,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49" name="Slide Number Placeholder 10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132927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Better Upper Bound for Triangulations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0419" y="979580"/>
            <a:ext cx="8025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Idea: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Nice Drawings of Trees 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Decomposition of a Triangulation into Trees </a:t>
            </a:r>
          </a:p>
        </p:txBody>
      </p:sp>
      <p:sp>
        <p:nvSpPr>
          <p:cNvPr id="2" name="Rectangle 1"/>
          <p:cNvSpPr/>
          <p:nvPr/>
        </p:nvSpPr>
        <p:spPr>
          <a:xfrm>
            <a:off x="1208408" y="1347297"/>
            <a:ext cx="5717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Draw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with at most 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spc="50" baseline="-2500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spc="50" baseline="-2500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segments</a:t>
            </a:r>
            <a:endParaRPr lang="en-US" spc="50" dirty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1507494" y="264561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601561" y="426275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1160361" y="365315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1228094" y="321288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1693760" y="328908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Freeform 14"/>
          <p:cNvSpPr/>
          <p:nvPr/>
        </p:nvSpPr>
        <p:spPr>
          <a:xfrm>
            <a:off x="645738" y="2714444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Freeform 15"/>
          <p:cNvSpPr/>
          <p:nvPr/>
        </p:nvSpPr>
        <p:spPr>
          <a:xfrm>
            <a:off x="1627871" y="2722910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Freeform 16"/>
          <p:cNvSpPr/>
          <p:nvPr/>
        </p:nvSpPr>
        <p:spPr>
          <a:xfrm>
            <a:off x="713471" y="4297710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Freeform 17"/>
          <p:cNvSpPr/>
          <p:nvPr/>
        </p:nvSpPr>
        <p:spPr>
          <a:xfrm>
            <a:off x="688071" y="3273244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Freeform 18"/>
          <p:cNvSpPr/>
          <p:nvPr/>
        </p:nvSpPr>
        <p:spPr>
          <a:xfrm>
            <a:off x="1323071" y="2748310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Freeform 19"/>
          <p:cNvSpPr/>
          <p:nvPr/>
        </p:nvSpPr>
        <p:spPr>
          <a:xfrm>
            <a:off x="1602471" y="2756777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Freeform 20"/>
          <p:cNvSpPr/>
          <p:nvPr/>
        </p:nvSpPr>
        <p:spPr>
          <a:xfrm>
            <a:off x="1348471" y="3273244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Freeform 21"/>
          <p:cNvSpPr/>
          <p:nvPr/>
        </p:nvSpPr>
        <p:spPr>
          <a:xfrm>
            <a:off x="1610938" y="2739844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Freeform 22"/>
          <p:cNvSpPr/>
          <p:nvPr/>
        </p:nvSpPr>
        <p:spPr>
          <a:xfrm>
            <a:off x="1771805" y="3400244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Freeform 23"/>
          <p:cNvSpPr/>
          <p:nvPr/>
        </p:nvSpPr>
        <p:spPr>
          <a:xfrm>
            <a:off x="1314605" y="3324044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1981627" y="358541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Freeform 25"/>
          <p:cNvSpPr/>
          <p:nvPr/>
        </p:nvSpPr>
        <p:spPr>
          <a:xfrm>
            <a:off x="2093538" y="3679644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Freeform 26"/>
          <p:cNvSpPr/>
          <p:nvPr/>
        </p:nvSpPr>
        <p:spPr>
          <a:xfrm>
            <a:off x="721938" y="4018310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Freeform 27"/>
          <p:cNvSpPr/>
          <p:nvPr/>
        </p:nvSpPr>
        <p:spPr>
          <a:xfrm>
            <a:off x="1619405" y="4009844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1507493" y="393255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Freeform 29"/>
          <p:cNvSpPr/>
          <p:nvPr/>
        </p:nvSpPr>
        <p:spPr>
          <a:xfrm>
            <a:off x="1636338" y="3688110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Freeform 30"/>
          <p:cNvSpPr/>
          <p:nvPr/>
        </p:nvSpPr>
        <p:spPr>
          <a:xfrm>
            <a:off x="1208932" y="3324044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Freeform 31"/>
          <p:cNvSpPr/>
          <p:nvPr/>
        </p:nvSpPr>
        <p:spPr>
          <a:xfrm>
            <a:off x="1263805" y="3705044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Freeform 32"/>
          <p:cNvSpPr/>
          <p:nvPr/>
        </p:nvSpPr>
        <p:spPr>
          <a:xfrm>
            <a:off x="1229938" y="3764310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Freeform 33"/>
          <p:cNvSpPr/>
          <p:nvPr/>
        </p:nvSpPr>
        <p:spPr>
          <a:xfrm>
            <a:off x="705005" y="3747377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Rectangle 34"/>
          <p:cNvSpPr/>
          <p:nvPr/>
        </p:nvSpPr>
        <p:spPr>
          <a:xfrm>
            <a:off x="239338" y="4234438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508405" y="4251371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433138" y="401430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06604" y="3548638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991937" y="3438571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933603" y="294750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670203" y="3108371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382336" y="2422571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2464227" y="421600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15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132927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Better Upper Bound for Triangulations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0419" y="979580"/>
            <a:ext cx="8025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Idea: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Nice Drawings of Trees 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Decomposition of a Triangulation into Trees </a:t>
            </a:r>
          </a:p>
        </p:txBody>
      </p:sp>
      <p:sp>
        <p:nvSpPr>
          <p:cNvPr id="2" name="Rectangle 1"/>
          <p:cNvSpPr/>
          <p:nvPr/>
        </p:nvSpPr>
        <p:spPr>
          <a:xfrm>
            <a:off x="1208408" y="1347297"/>
            <a:ext cx="5717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Draw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with at most 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spc="50" baseline="-2500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spc="50" baseline="-2500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segments</a:t>
            </a:r>
            <a:endParaRPr lang="en-US" spc="50" dirty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1461195" y="19742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555262" y="359141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1114062" y="298181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1181795" y="254155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1647461" y="261775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Freeform 14"/>
          <p:cNvSpPr/>
          <p:nvPr/>
        </p:nvSpPr>
        <p:spPr>
          <a:xfrm>
            <a:off x="599439" y="2043112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Freeform 15"/>
          <p:cNvSpPr/>
          <p:nvPr/>
        </p:nvSpPr>
        <p:spPr>
          <a:xfrm>
            <a:off x="1581572" y="2051578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Freeform 16"/>
          <p:cNvSpPr/>
          <p:nvPr/>
        </p:nvSpPr>
        <p:spPr>
          <a:xfrm>
            <a:off x="667172" y="3626378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Freeform 17"/>
          <p:cNvSpPr/>
          <p:nvPr/>
        </p:nvSpPr>
        <p:spPr>
          <a:xfrm>
            <a:off x="641772" y="2601912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Freeform 18"/>
          <p:cNvSpPr/>
          <p:nvPr/>
        </p:nvSpPr>
        <p:spPr>
          <a:xfrm>
            <a:off x="1276772" y="2076978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Freeform 19"/>
          <p:cNvSpPr/>
          <p:nvPr/>
        </p:nvSpPr>
        <p:spPr>
          <a:xfrm>
            <a:off x="1556172" y="2085445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Freeform 20"/>
          <p:cNvSpPr/>
          <p:nvPr/>
        </p:nvSpPr>
        <p:spPr>
          <a:xfrm>
            <a:off x="1302172" y="2601912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Freeform 21"/>
          <p:cNvSpPr/>
          <p:nvPr/>
        </p:nvSpPr>
        <p:spPr>
          <a:xfrm>
            <a:off x="1564639" y="2068512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Freeform 22"/>
          <p:cNvSpPr/>
          <p:nvPr/>
        </p:nvSpPr>
        <p:spPr>
          <a:xfrm>
            <a:off x="1725506" y="2728912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Freeform 23"/>
          <p:cNvSpPr/>
          <p:nvPr/>
        </p:nvSpPr>
        <p:spPr>
          <a:xfrm>
            <a:off x="1268306" y="2652712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1935328" y="29140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Freeform 25"/>
          <p:cNvSpPr/>
          <p:nvPr/>
        </p:nvSpPr>
        <p:spPr>
          <a:xfrm>
            <a:off x="2047239" y="3008312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Freeform 26"/>
          <p:cNvSpPr/>
          <p:nvPr/>
        </p:nvSpPr>
        <p:spPr>
          <a:xfrm>
            <a:off x="675639" y="3346978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Freeform 27"/>
          <p:cNvSpPr/>
          <p:nvPr/>
        </p:nvSpPr>
        <p:spPr>
          <a:xfrm>
            <a:off x="1573106" y="3338512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1461194" y="326121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Freeform 29"/>
          <p:cNvSpPr/>
          <p:nvPr/>
        </p:nvSpPr>
        <p:spPr>
          <a:xfrm>
            <a:off x="1590039" y="3016778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Freeform 30"/>
          <p:cNvSpPr/>
          <p:nvPr/>
        </p:nvSpPr>
        <p:spPr>
          <a:xfrm>
            <a:off x="1162633" y="2652712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Freeform 31"/>
          <p:cNvSpPr/>
          <p:nvPr/>
        </p:nvSpPr>
        <p:spPr>
          <a:xfrm>
            <a:off x="1217506" y="3033712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Freeform 32"/>
          <p:cNvSpPr/>
          <p:nvPr/>
        </p:nvSpPr>
        <p:spPr>
          <a:xfrm>
            <a:off x="1183639" y="3092978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Freeform 33"/>
          <p:cNvSpPr/>
          <p:nvPr/>
        </p:nvSpPr>
        <p:spPr>
          <a:xfrm>
            <a:off x="658706" y="3076045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Rectangle 34"/>
          <p:cNvSpPr/>
          <p:nvPr/>
        </p:nvSpPr>
        <p:spPr>
          <a:xfrm>
            <a:off x="193039" y="356310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462106" y="35800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386839" y="334297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60305" y="287730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945638" y="27672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87304" y="227617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623904" y="24370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336037" y="17512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2417928" y="354467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4" name="Rectangle 43"/>
          <p:cNvSpPr/>
          <p:nvPr/>
        </p:nvSpPr>
        <p:spPr>
          <a:xfrm>
            <a:off x="4116897" y="5920507"/>
            <a:ext cx="49039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Incremental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construction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canonical order</a:t>
            </a:r>
          </a:p>
          <a:p>
            <a:pPr algn="ctr"/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while maintaining nice drawings of the </a:t>
            </a:r>
            <a:r>
              <a:rPr lang="en-US" spc="50" dirty="0" err="1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err="1" smtClean="0">
                <a:ln w="11430"/>
                <a:latin typeface="Times New Roman" pitchFamily="18" charset="0"/>
                <a:cs typeface="Times New Roman" pitchFamily="18" charset="0"/>
              </a:rPr>
              <a:t>ubtrees</a:t>
            </a: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909793" y="551093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8545437" y="55130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3" name="Straight Connector 62"/>
          <p:cNvCxnSpPr>
            <a:stCxn id="61" idx="6"/>
            <a:endCxn id="62" idx="2"/>
          </p:cNvCxnSpPr>
          <p:nvPr/>
        </p:nvCxnSpPr>
        <p:spPr>
          <a:xfrm>
            <a:off x="5031713" y="5571898"/>
            <a:ext cx="3513724" cy="2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61" idx="6"/>
          </p:cNvCxnSpPr>
          <p:nvPr/>
        </p:nvCxnSpPr>
        <p:spPr>
          <a:xfrm flipV="1">
            <a:off x="5031713" y="5269691"/>
            <a:ext cx="1657216" cy="302207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8" idx="0"/>
            <a:endCxn id="62" idx="2"/>
          </p:cNvCxnSpPr>
          <p:nvPr/>
        </p:nvCxnSpPr>
        <p:spPr>
          <a:xfrm>
            <a:off x="6723747" y="5299095"/>
            <a:ext cx="1821690" cy="27495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4769123" y="563497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8346129" y="562875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495358" y="529909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Oval 68"/>
          <p:cNvSpPr>
            <a:spLocks noChangeAspect="1"/>
          </p:cNvSpPr>
          <p:nvPr/>
        </p:nvSpPr>
        <p:spPr>
          <a:xfrm>
            <a:off x="6659499" y="522349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936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132927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Better Upper Bound for Triangulations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0419" y="979580"/>
            <a:ext cx="8025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Idea: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Nice Drawings of Trees 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Decomposition of a Triangulation into Trees </a:t>
            </a:r>
          </a:p>
        </p:txBody>
      </p:sp>
      <p:sp>
        <p:nvSpPr>
          <p:cNvPr id="2" name="Rectangle 1"/>
          <p:cNvSpPr/>
          <p:nvPr/>
        </p:nvSpPr>
        <p:spPr>
          <a:xfrm>
            <a:off x="1208408" y="1347297"/>
            <a:ext cx="5717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Draw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with at most 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spc="50" baseline="-2500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spc="50" baseline="-2500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segments</a:t>
            </a:r>
            <a:endParaRPr lang="en-US" spc="50" dirty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1461195" y="19742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555262" y="359141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1114062" y="298181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1181795" y="254155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1647461" y="261775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Freeform 14"/>
          <p:cNvSpPr/>
          <p:nvPr/>
        </p:nvSpPr>
        <p:spPr>
          <a:xfrm>
            <a:off x="599439" y="2043112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Freeform 15"/>
          <p:cNvSpPr/>
          <p:nvPr/>
        </p:nvSpPr>
        <p:spPr>
          <a:xfrm>
            <a:off x="1581572" y="2051578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Freeform 16"/>
          <p:cNvSpPr/>
          <p:nvPr/>
        </p:nvSpPr>
        <p:spPr>
          <a:xfrm>
            <a:off x="667172" y="3626378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Freeform 17"/>
          <p:cNvSpPr/>
          <p:nvPr/>
        </p:nvSpPr>
        <p:spPr>
          <a:xfrm>
            <a:off x="641772" y="2601912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Freeform 18"/>
          <p:cNvSpPr/>
          <p:nvPr/>
        </p:nvSpPr>
        <p:spPr>
          <a:xfrm>
            <a:off x="1276772" y="2076978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Freeform 19"/>
          <p:cNvSpPr/>
          <p:nvPr/>
        </p:nvSpPr>
        <p:spPr>
          <a:xfrm>
            <a:off x="1556172" y="2085445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Freeform 20"/>
          <p:cNvSpPr/>
          <p:nvPr/>
        </p:nvSpPr>
        <p:spPr>
          <a:xfrm>
            <a:off x="1302172" y="2601912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Freeform 21"/>
          <p:cNvSpPr/>
          <p:nvPr/>
        </p:nvSpPr>
        <p:spPr>
          <a:xfrm>
            <a:off x="1564639" y="2068512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Freeform 22"/>
          <p:cNvSpPr/>
          <p:nvPr/>
        </p:nvSpPr>
        <p:spPr>
          <a:xfrm>
            <a:off x="1725506" y="2728912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Freeform 23"/>
          <p:cNvSpPr/>
          <p:nvPr/>
        </p:nvSpPr>
        <p:spPr>
          <a:xfrm>
            <a:off x="1268306" y="2652712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1935328" y="29140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Freeform 25"/>
          <p:cNvSpPr/>
          <p:nvPr/>
        </p:nvSpPr>
        <p:spPr>
          <a:xfrm>
            <a:off x="2047239" y="3008312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Freeform 26"/>
          <p:cNvSpPr/>
          <p:nvPr/>
        </p:nvSpPr>
        <p:spPr>
          <a:xfrm>
            <a:off x="675639" y="3346978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Freeform 27"/>
          <p:cNvSpPr/>
          <p:nvPr/>
        </p:nvSpPr>
        <p:spPr>
          <a:xfrm>
            <a:off x="1573106" y="3338512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1461194" y="326121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Freeform 29"/>
          <p:cNvSpPr/>
          <p:nvPr/>
        </p:nvSpPr>
        <p:spPr>
          <a:xfrm>
            <a:off x="1590039" y="3016778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Freeform 30"/>
          <p:cNvSpPr/>
          <p:nvPr/>
        </p:nvSpPr>
        <p:spPr>
          <a:xfrm>
            <a:off x="1162633" y="2652712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Freeform 31"/>
          <p:cNvSpPr/>
          <p:nvPr/>
        </p:nvSpPr>
        <p:spPr>
          <a:xfrm>
            <a:off x="1217506" y="3033712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Freeform 32"/>
          <p:cNvSpPr/>
          <p:nvPr/>
        </p:nvSpPr>
        <p:spPr>
          <a:xfrm>
            <a:off x="1183639" y="3092978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Freeform 33"/>
          <p:cNvSpPr/>
          <p:nvPr/>
        </p:nvSpPr>
        <p:spPr>
          <a:xfrm>
            <a:off x="658706" y="3076045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Rectangle 34"/>
          <p:cNvSpPr/>
          <p:nvPr/>
        </p:nvSpPr>
        <p:spPr>
          <a:xfrm>
            <a:off x="193039" y="356310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462106" y="35800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386839" y="334297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60305" y="287730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945638" y="27672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87304" y="227617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623904" y="24370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336037" y="17512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2417928" y="354467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7" name="Oval 46"/>
          <p:cNvSpPr>
            <a:spLocks noChangeAspect="1"/>
          </p:cNvSpPr>
          <p:nvPr/>
        </p:nvSpPr>
        <p:spPr>
          <a:xfrm>
            <a:off x="4909793" y="551093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8" name="Oval 47"/>
          <p:cNvSpPr>
            <a:spLocks noChangeAspect="1"/>
          </p:cNvSpPr>
          <p:nvPr/>
        </p:nvSpPr>
        <p:spPr>
          <a:xfrm>
            <a:off x="8545437" y="55130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" name="Straight Connector 3"/>
          <p:cNvCxnSpPr>
            <a:stCxn id="47" idx="6"/>
            <a:endCxn id="48" idx="2"/>
          </p:cNvCxnSpPr>
          <p:nvPr/>
        </p:nvCxnSpPr>
        <p:spPr>
          <a:xfrm>
            <a:off x="5031713" y="5571898"/>
            <a:ext cx="3513724" cy="2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7" idx="6"/>
          </p:cNvCxnSpPr>
          <p:nvPr/>
        </p:nvCxnSpPr>
        <p:spPr>
          <a:xfrm flipV="1">
            <a:off x="5031713" y="5269691"/>
            <a:ext cx="1657216" cy="302207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endCxn id="48" idx="2"/>
          </p:cNvCxnSpPr>
          <p:nvPr/>
        </p:nvCxnSpPr>
        <p:spPr>
          <a:xfrm>
            <a:off x="6030410" y="5150734"/>
            <a:ext cx="2515027" cy="42331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4769123" y="563497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346129" y="562875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495358" y="529909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395667" y="548778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4031311" y="548993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55" name="Straight Connector 54"/>
          <p:cNvCxnSpPr>
            <a:stCxn id="52" idx="6"/>
            <a:endCxn id="54" idx="2"/>
          </p:cNvCxnSpPr>
          <p:nvPr/>
        </p:nvCxnSpPr>
        <p:spPr>
          <a:xfrm>
            <a:off x="517587" y="5548749"/>
            <a:ext cx="3513724" cy="2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Oval 55"/>
          <p:cNvSpPr>
            <a:spLocks noChangeAspect="1"/>
          </p:cNvSpPr>
          <p:nvPr/>
        </p:nvSpPr>
        <p:spPr>
          <a:xfrm>
            <a:off x="2156948" y="514247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57" name="Straight Connector 56"/>
          <p:cNvCxnSpPr>
            <a:stCxn id="52" idx="6"/>
          </p:cNvCxnSpPr>
          <p:nvPr/>
        </p:nvCxnSpPr>
        <p:spPr>
          <a:xfrm flipV="1">
            <a:off x="517587" y="5258117"/>
            <a:ext cx="1680365" cy="29063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56" idx="5"/>
            <a:endCxn id="54" idx="2"/>
          </p:cNvCxnSpPr>
          <p:nvPr/>
        </p:nvCxnSpPr>
        <p:spPr>
          <a:xfrm>
            <a:off x="2261013" y="5246542"/>
            <a:ext cx="1770298" cy="30435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254997" y="561182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832003" y="560561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981232" y="5241221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Oval 64"/>
          <p:cNvSpPr>
            <a:spLocks noChangeAspect="1"/>
          </p:cNvSpPr>
          <p:nvPr/>
        </p:nvSpPr>
        <p:spPr>
          <a:xfrm>
            <a:off x="6659499" y="522349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6" name="Straight Connector 65"/>
          <p:cNvCxnSpPr>
            <a:stCxn id="47" idx="7"/>
          </p:cNvCxnSpPr>
          <p:nvPr/>
        </p:nvCxnSpPr>
        <p:spPr>
          <a:xfrm flipV="1">
            <a:off x="5013858" y="5162309"/>
            <a:ext cx="1028127" cy="366484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Oval 67"/>
          <p:cNvSpPr>
            <a:spLocks noChangeAspect="1"/>
          </p:cNvSpPr>
          <p:nvPr/>
        </p:nvSpPr>
        <p:spPr>
          <a:xfrm>
            <a:off x="5965018" y="509617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2" name="Rectangle 71"/>
          <p:cNvSpPr/>
          <p:nvPr/>
        </p:nvSpPr>
        <p:spPr>
          <a:xfrm>
            <a:off x="5737418" y="51343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116897" y="5920507"/>
            <a:ext cx="49039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Incremental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construction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canonical order</a:t>
            </a:r>
          </a:p>
          <a:p>
            <a:pPr algn="ctr"/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while maintaining nice drawings of the </a:t>
            </a:r>
            <a:r>
              <a:rPr lang="en-US" spc="50" dirty="0" err="1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err="1" smtClean="0">
                <a:ln w="11430"/>
                <a:latin typeface="Times New Roman" pitchFamily="18" charset="0"/>
                <a:cs typeface="Times New Roman" pitchFamily="18" charset="0"/>
              </a:rPr>
              <a:t>ubtrees</a:t>
            </a: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>
            <a:off x="385915" y="4910876"/>
            <a:ext cx="1770298" cy="304354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2300088" y="4945600"/>
            <a:ext cx="1680365" cy="290632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216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132927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Better Upper Bound for Triangulations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0419" y="979580"/>
            <a:ext cx="8025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Idea: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Nice Drawings of Trees 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Decomposition of a Triangulation into Trees </a:t>
            </a:r>
          </a:p>
        </p:txBody>
      </p:sp>
      <p:sp>
        <p:nvSpPr>
          <p:cNvPr id="2" name="Rectangle 1"/>
          <p:cNvSpPr/>
          <p:nvPr/>
        </p:nvSpPr>
        <p:spPr>
          <a:xfrm>
            <a:off x="1208408" y="1347297"/>
            <a:ext cx="5717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Draw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with at most 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spc="50" baseline="-2500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spc="50" baseline="-2500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segments</a:t>
            </a:r>
            <a:endParaRPr lang="en-US" spc="50" dirty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1461195" y="19742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555262" y="359141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1114062" y="298181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1181795" y="254155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1647461" y="261775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Freeform 14"/>
          <p:cNvSpPr/>
          <p:nvPr/>
        </p:nvSpPr>
        <p:spPr>
          <a:xfrm>
            <a:off x="599439" y="2043112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Freeform 15"/>
          <p:cNvSpPr/>
          <p:nvPr/>
        </p:nvSpPr>
        <p:spPr>
          <a:xfrm>
            <a:off x="1581572" y="2051578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Freeform 16"/>
          <p:cNvSpPr/>
          <p:nvPr/>
        </p:nvSpPr>
        <p:spPr>
          <a:xfrm>
            <a:off x="667172" y="3626378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Freeform 17"/>
          <p:cNvSpPr/>
          <p:nvPr/>
        </p:nvSpPr>
        <p:spPr>
          <a:xfrm>
            <a:off x="641772" y="2601912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Freeform 18"/>
          <p:cNvSpPr/>
          <p:nvPr/>
        </p:nvSpPr>
        <p:spPr>
          <a:xfrm>
            <a:off x="1276772" y="2076978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Freeform 19"/>
          <p:cNvSpPr/>
          <p:nvPr/>
        </p:nvSpPr>
        <p:spPr>
          <a:xfrm>
            <a:off x="1556172" y="2085445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Freeform 20"/>
          <p:cNvSpPr/>
          <p:nvPr/>
        </p:nvSpPr>
        <p:spPr>
          <a:xfrm>
            <a:off x="1302172" y="2601912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Freeform 21"/>
          <p:cNvSpPr/>
          <p:nvPr/>
        </p:nvSpPr>
        <p:spPr>
          <a:xfrm>
            <a:off x="1564639" y="2068512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Freeform 22"/>
          <p:cNvSpPr/>
          <p:nvPr/>
        </p:nvSpPr>
        <p:spPr>
          <a:xfrm>
            <a:off x="1725506" y="2728912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Freeform 23"/>
          <p:cNvSpPr/>
          <p:nvPr/>
        </p:nvSpPr>
        <p:spPr>
          <a:xfrm>
            <a:off x="1268306" y="2652712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1935328" y="29140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Freeform 25"/>
          <p:cNvSpPr/>
          <p:nvPr/>
        </p:nvSpPr>
        <p:spPr>
          <a:xfrm>
            <a:off x="2047239" y="3008312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Freeform 26"/>
          <p:cNvSpPr/>
          <p:nvPr/>
        </p:nvSpPr>
        <p:spPr>
          <a:xfrm>
            <a:off x="675639" y="3346978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Freeform 27"/>
          <p:cNvSpPr/>
          <p:nvPr/>
        </p:nvSpPr>
        <p:spPr>
          <a:xfrm>
            <a:off x="1573106" y="3338512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1461194" y="326121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Freeform 29"/>
          <p:cNvSpPr/>
          <p:nvPr/>
        </p:nvSpPr>
        <p:spPr>
          <a:xfrm>
            <a:off x="1590039" y="3016778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Freeform 30"/>
          <p:cNvSpPr/>
          <p:nvPr/>
        </p:nvSpPr>
        <p:spPr>
          <a:xfrm>
            <a:off x="1162633" y="2652712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Freeform 31"/>
          <p:cNvSpPr/>
          <p:nvPr/>
        </p:nvSpPr>
        <p:spPr>
          <a:xfrm>
            <a:off x="1217506" y="3033712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Freeform 32"/>
          <p:cNvSpPr/>
          <p:nvPr/>
        </p:nvSpPr>
        <p:spPr>
          <a:xfrm>
            <a:off x="1183639" y="3092978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Freeform 33"/>
          <p:cNvSpPr/>
          <p:nvPr/>
        </p:nvSpPr>
        <p:spPr>
          <a:xfrm>
            <a:off x="658706" y="3076045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Rectangle 34"/>
          <p:cNvSpPr/>
          <p:nvPr/>
        </p:nvSpPr>
        <p:spPr>
          <a:xfrm>
            <a:off x="193039" y="356310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462106" y="35800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386839" y="334297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60305" y="287730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945638" y="27672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87304" y="227617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623904" y="24370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336037" y="17512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2417928" y="354467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7" name="Oval 46"/>
          <p:cNvSpPr>
            <a:spLocks noChangeAspect="1"/>
          </p:cNvSpPr>
          <p:nvPr/>
        </p:nvSpPr>
        <p:spPr>
          <a:xfrm>
            <a:off x="4909793" y="551093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8" name="Oval 47"/>
          <p:cNvSpPr>
            <a:spLocks noChangeAspect="1"/>
          </p:cNvSpPr>
          <p:nvPr/>
        </p:nvSpPr>
        <p:spPr>
          <a:xfrm>
            <a:off x="8545437" y="55130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" name="Straight Connector 3"/>
          <p:cNvCxnSpPr>
            <a:stCxn id="47" idx="6"/>
            <a:endCxn id="48" idx="2"/>
          </p:cNvCxnSpPr>
          <p:nvPr/>
        </p:nvCxnSpPr>
        <p:spPr>
          <a:xfrm>
            <a:off x="5031713" y="5571898"/>
            <a:ext cx="3513724" cy="2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7" idx="6"/>
          </p:cNvCxnSpPr>
          <p:nvPr/>
        </p:nvCxnSpPr>
        <p:spPr>
          <a:xfrm flipV="1">
            <a:off x="5031713" y="5269691"/>
            <a:ext cx="1657216" cy="302207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endCxn id="48" idx="2"/>
          </p:cNvCxnSpPr>
          <p:nvPr/>
        </p:nvCxnSpPr>
        <p:spPr>
          <a:xfrm>
            <a:off x="6030410" y="5150734"/>
            <a:ext cx="2515027" cy="42331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4769123" y="563497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346129" y="562875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495358" y="529909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Oval 64"/>
          <p:cNvSpPr>
            <a:spLocks noChangeAspect="1"/>
          </p:cNvSpPr>
          <p:nvPr/>
        </p:nvSpPr>
        <p:spPr>
          <a:xfrm>
            <a:off x="6659499" y="522349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6" name="Straight Connector 65"/>
          <p:cNvCxnSpPr>
            <a:stCxn id="47" idx="7"/>
          </p:cNvCxnSpPr>
          <p:nvPr/>
        </p:nvCxnSpPr>
        <p:spPr>
          <a:xfrm flipV="1">
            <a:off x="5013858" y="4896091"/>
            <a:ext cx="1792056" cy="63270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Oval 67"/>
          <p:cNvSpPr>
            <a:spLocks noChangeAspect="1"/>
          </p:cNvSpPr>
          <p:nvPr/>
        </p:nvSpPr>
        <p:spPr>
          <a:xfrm>
            <a:off x="5965018" y="509617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2" name="Rectangle 71"/>
          <p:cNvSpPr/>
          <p:nvPr/>
        </p:nvSpPr>
        <p:spPr>
          <a:xfrm>
            <a:off x="5737418" y="51343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Oval 80"/>
          <p:cNvSpPr>
            <a:spLocks noChangeAspect="1"/>
          </p:cNvSpPr>
          <p:nvPr/>
        </p:nvSpPr>
        <p:spPr>
          <a:xfrm>
            <a:off x="395666" y="54993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2" name="Oval 81"/>
          <p:cNvSpPr>
            <a:spLocks noChangeAspect="1"/>
          </p:cNvSpPr>
          <p:nvPr/>
        </p:nvSpPr>
        <p:spPr>
          <a:xfrm>
            <a:off x="4031310" y="550151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3" name="Straight Connector 82"/>
          <p:cNvCxnSpPr>
            <a:stCxn id="81" idx="6"/>
            <a:endCxn id="82" idx="2"/>
          </p:cNvCxnSpPr>
          <p:nvPr/>
        </p:nvCxnSpPr>
        <p:spPr>
          <a:xfrm>
            <a:off x="517586" y="5560323"/>
            <a:ext cx="3513724" cy="2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81" idx="6"/>
          </p:cNvCxnSpPr>
          <p:nvPr/>
        </p:nvCxnSpPr>
        <p:spPr>
          <a:xfrm flipV="1">
            <a:off x="517586" y="5258116"/>
            <a:ext cx="1657216" cy="302207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endCxn id="82" idx="2"/>
          </p:cNvCxnSpPr>
          <p:nvPr/>
        </p:nvCxnSpPr>
        <p:spPr>
          <a:xfrm>
            <a:off x="1516283" y="5139159"/>
            <a:ext cx="2515027" cy="42331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254996" y="562339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832002" y="561718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981231" y="528752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Oval 88"/>
          <p:cNvSpPr>
            <a:spLocks noChangeAspect="1"/>
          </p:cNvSpPr>
          <p:nvPr/>
        </p:nvSpPr>
        <p:spPr>
          <a:xfrm>
            <a:off x="2145372" y="521192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0" name="Straight Connector 89"/>
          <p:cNvCxnSpPr>
            <a:stCxn id="81" idx="7"/>
          </p:cNvCxnSpPr>
          <p:nvPr/>
        </p:nvCxnSpPr>
        <p:spPr>
          <a:xfrm flipV="1">
            <a:off x="499731" y="5150734"/>
            <a:ext cx="1028127" cy="366484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>
            <a:spLocks noChangeAspect="1"/>
          </p:cNvSpPr>
          <p:nvPr/>
        </p:nvSpPr>
        <p:spPr>
          <a:xfrm>
            <a:off x="1450891" y="508460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2" name="Rectangle 91"/>
          <p:cNvSpPr/>
          <p:nvPr/>
        </p:nvSpPr>
        <p:spPr>
          <a:xfrm>
            <a:off x="1223291" y="512279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3" name="Straight Connector 92"/>
          <p:cNvCxnSpPr>
            <a:endCxn id="48" idx="1"/>
          </p:cNvCxnSpPr>
          <p:nvPr/>
        </p:nvCxnSpPr>
        <p:spPr>
          <a:xfrm>
            <a:off x="6759615" y="4896091"/>
            <a:ext cx="1803677" cy="634849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Oval 93"/>
          <p:cNvSpPr>
            <a:spLocks noChangeAspect="1"/>
          </p:cNvSpPr>
          <p:nvPr/>
        </p:nvSpPr>
        <p:spPr>
          <a:xfrm>
            <a:off x="6705798" y="484153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5" name="Rectangle 94"/>
          <p:cNvSpPr/>
          <p:nvPr/>
        </p:nvSpPr>
        <p:spPr>
          <a:xfrm>
            <a:off x="6714407" y="465391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4116897" y="5920507"/>
            <a:ext cx="49039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Incremental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construction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canonical order</a:t>
            </a:r>
          </a:p>
          <a:p>
            <a:pPr algn="ctr"/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while maintaining nice drawings of the </a:t>
            </a:r>
            <a:r>
              <a:rPr lang="en-US" spc="50" dirty="0" err="1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err="1" smtClean="0">
                <a:ln w="11430"/>
                <a:latin typeface="Times New Roman" pitchFamily="18" charset="0"/>
                <a:cs typeface="Times New Roman" pitchFamily="18" charset="0"/>
              </a:rPr>
              <a:t>ubtrees</a:t>
            </a: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0" y="4884516"/>
            <a:ext cx="1450158" cy="249691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2300088" y="4945600"/>
            <a:ext cx="1680365" cy="290632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1599326" y="4745620"/>
            <a:ext cx="1028127" cy="366484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721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132927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Better Upper Bound for Triangulations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0419" y="979580"/>
            <a:ext cx="8025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Idea: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Nice Drawings of Trees 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Decomposition of a Triangulation into Trees </a:t>
            </a:r>
          </a:p>
        </p:txBody>
      </p:sp>
      <p:sp>
        <p:nvSpPr>
          <p:cNvPr id="2" name="Rectangle 1"/>
          <p:cNvSpPr/>
          <p:nvPr/>
        </p:nvSpPr>
        <p:spPr>
          <a:xfrm>
            <a:off x="1208408" y="1347297"/>
            <a:ext cx="5717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Draw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with at most 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spc="50" baseline="-2500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spc="50" baseline="-2500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segments</a:t>
            </a:r>
            <a:endParaRPr lang="en-US" spc="50" dirty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1461195" y="19742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555262" y="359141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1114062" y="298181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1181795" y="254155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1647461" y="261775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Freeform 14"/>
          <p:cNvSpPr/>
          <p:nvPr/>
        </p:nvSpPr>
        <p:spPr>
          <a:xfrm>
            <a:off x="599439" y="2043112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Freeform 15"/>
          <p:cNvSpPr/>
          <p:nvPr/>
        </p:nvSpPr>
        <p:spPr>
          <a:xfrm>
            <a:off x="1581572" y="2051578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Freeform 16"/>
          <p:cNvSpPr/>
          <p:nvPr/>
        </p:nvSpPr>
        <p:spPr>
          <a:xfrm>
            <a:off x="667172" y="3626378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Freeform 17"/>
          <p:cNvSpPr/>
          <p:nvPr/>
        </p:nvSpPr>
        <p:spPr>
          <a:xfrm>
            <a:off x="641772" y="2601912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Freeform 18"/>
          <p:cNvSpPr/>
          <p:nvPr/>
        </p:nvSpPr>
        <p:spPr>
          <a:xfrm>
            <a:off x="1276772" y="2076978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Freeform 19"/>
          <p:cNvSpPr/>
          <p:nvPr/>
        </p:nvSpPr>
        <p:spPr>
          <a:xfrm>
            <a:off x="1556172" y="2085445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Freeform 20"/>
          <p:cNvSpPr/>
          <p:nvPr/>
        </p:nvSpPr>
        <p:spPr>
          <a:xfrm>
            <a:off x="1302172" y="2601912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Freeform 21"/>
          <p:cNvSpPr/>
          <p:nvPr/>
        </p:nvSpPr>
        <p:spPr>
          <a:xfrm>
            <a:off x="1564639" y="2068512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Freeform 22"/>
          <p:cNvSpPr/>
          <p:nvPr/>
        </p:nvSpPr>
        <p:spPr>
          <a:xfrm>
            <a:off x="1725506" y="2728912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Freeform 23"/>
          <p:cNvSpPr/>
          <p:nvPr/>
        </p:nvSpPr>
        <p:spPr>
          <a:xfrm>
            <a:off x="1268306" y="2652712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1935328" y="29140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Freeform 25"/>
          <p:cNvSpPr/>
          <p:nvPr/>
        </p:nvSpPr>
        <p:spPr>
          <a:xfrm>
            <a:off x="2047239" y="3008312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Freeform 26"/>
          <p:cNvSpPr/>
          <p:nvPr/>
        </p:nvSpPr>
        <p:spPr>
          <a:xfrm>
            <a:off x="675639" y="3346978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Freeform 27"/>
          <p:cNvSpPr/>
          <p:nvPr/>
        </p:nvSpPr>
        <p:spPr>
          <a:xfrm>
            <a:off x="1573106" y="3338512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1461194" y="326121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Freeform 29"/>
          <p:cNvSpPr/>
          <p:nvPr/>
        </p:nvSpPr>
        <p:spPr>
          <a:xfrm>
            <a:off x="1590039" y="3016778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Freeform 30"/>
          <p:cNvSpPr/>
          <p:nvPr/>
        </p:nvSpPr>
        <p:spPr>
          <a:xfrm>
            <a:off x="1162633" y="2652712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Freeform 31"/>
          <p:cNvSpPr/>
          <p:nvPr/>
        </p:nvSpPr>
        <p:spPr>
          <a:xfrm>
            <a:off x="1217506" y="3033712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Freeform 32"/>
          <p:cNvSpPr/>
          <p:nvPr/>
        </p:nvSpPr>
        <p:spPr>
          <a:xfrm>
            <a:off x="1183639" y="3092978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Freeform 33"/>
          <p:cNvSpPr/>
          <p:nvPr/>
        </p:nvSpPr>
        <p:spPr>
          <a:xfrm>
            <a:off x="658706" y="3076045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Rectangle 34"/>
          <p:cNvSpPr/>
          <p:nvPr/>
        </p:nvSpPr>
        <p:spPr>
          <a:xfrm>
            <a:off x="193039" y="356310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462106" y="35800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386839" y="334297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60305" y="287730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945638" y="27672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87304" y="227617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623904" y="24370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336037" y="17512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2417928" y="354467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7" name="Oval 46"/>
          <p:cNvSpPr>
            <a:spLocks noChangeAspect="1"/>
          </p:cNvSpPr>
          <p:nvPr/>
        </p:nvSpPr>
        <p:spPr>
          <a:xfrm>
            <a:off x="4909793" y="551093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8" name="Oval 47"/>
          <p:cNvSpPr>
            <a:spLocks noChangeAspect="1"/>
          </p:cNvSpPr>
          <p:nvPr/>
        </p:nvSpPr>
        <p:spPr>
          <a:xfrm>
            <a:off x="8545437" y="55130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" name="Straight Connector 3"/>
          <p:cNvCxnSpPr>
            <a:stCxn id="47" idx="6"/>
            <a:endCxn id="48" idx="2"/>
          </p:cNvCxnSpPr>
          <p:nvPr/>
        </p:nvCxnSpPr>
        <p:spPr>
          <a:xfrm>
            <a:off x="5031713" y="5571898"/>
            <a:ext cx="3513724" cy="2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7" idx="6"/>
          </p:cNvCxnSpPr>
          <p:nvPr/>
        </p:nvCxnSpPr>
        <p:spPr>
          <a:xfrm flipV="1">
            <a:off x="5031713" y="5269691"/>
            <a:ext cx="1657216" cy="302207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endCxn id="48" idx="2"/>
          </p:cNvCxnSpPr>
          <p:nvPr/>
        </p:nvCxnSpPr>
        <p:spPr>
          <a:xfrm>
            <a:off x="6030410" y="5150734"/>
            <a:ext cx="2515027" cy="42331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4769123" y="563497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346129" y="562875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495358" y="529909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Oval 64"/>
          <p:cNvSpPr>
            <a:spLocks noChangeAspect="1"/>
          </p:cNvSpPr>
          <p:nvPr/>
        </p:nvSpPr>
        <p:spPr>
          <a:xfrm>
            <a:off x="6659499" y="522349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6" name="Straight Connector 65"/>
          <p:cNvCxnSpPr>
            <a:stCxn id="47" idx="7"/>
          </p:cNvCxnSpPr>
          <p:nvPr/>
        </p:nvCxnSpPr>
        <p:spPr>
          <a:xfrm flipV="1">
            <a:off x="5013858" y="4896091"/>
            <a:ext cx="1792056" cy="63270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Oval 67"/>
          <p:cNvSpPr>
            <a:spLocks noChangeAspect="1"/>
          </p:cNvSpPr>
          <p:nvPr/>
        </p:nvSpPr>
        <p:spPr>
          <a:xfrm>
            <a:off x="5965018" y="509617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2" name="Rectangle 71"/>
          <p:cNvSpPr/>
          <p:nvPr/>
        </p:nvSpPr>
        <p:spPr>
          <a:xfrm>
            <a:off x="5737418" y="51343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3" name="Straight Connector 92"/>
          <p:cNvCxnSpPr>
            <a:endCxn id="48" idx="1"/>
          </p:cNvCxnSpPr>
          <p:nvPr/>
        </p:nvCxnSpPr>
        <p:spPr>
          <a:xfrm>
            <a:off x="6215605" y="4710896"/>
            <a:ext cx="2347687" cy="82004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Oval 93"/>
          <p:cNvSpPr>
            <a:spLocks noChangeAspect="1"/>
          </p:cNvSpPr>
          <p:nvPr/>
        </p:nvSpPr>
        <p:spPr>
          <a:xfrm>
            <a:off x="6705798" y="484153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5" name="Rectangle 94"/>
          <p:cNvSpPr/>
          <p:nvPr/>
        </p:nvSpPr>
        <p:spPr>
          <a:xfrm>
            <a:off x="6714407" y="465391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4116897" y="5920507"/>
            <a:ext cx="49039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Incremental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construction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canonical order</a:t>
            </a:r>
          </a:p>
          <a:p>
            <a:pPr algn="ctr"/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while maintaining nice drawings of the </a:t>
            </a:r>
            <a:r>
              <a:rPr lang="en-US" spc="50" dirty="0" err="1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err="1" smtClean="0">
                <a:ln w="11430"/>
                <a:latin typeface="Times New Roman" pitchFamily="18" charset="0"/>
                <a:cs typeface="Times New Roman" pitchFamily="18" charset="0"/>
              </a:rPr>
              <a:t>ubtrees</a:t>
            </a: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384092" y="54993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019736" y="550151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2" name="Straight Connector 101"/>
          <p:cNvCxnSpPr>
            <a:stCxn id="100" idx="6"/>
            <a:endCxn id="101" idx="2"/>
          </p:cNvCxnSpPr>
          <p:nvPr/>
        </p:nvCxnSpPr>
        <p:spPr>
          <a:xfrm>
            <a:off x="506012" y="5560323"/>
            <a:ext cx="3513724" cy="2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100" idx="6"/>
          </p:cNvCxnSpPr>
          <p:nvPr/>
        </p:nvCxnSpPr>
        <p:spPr>
          <a:xfrm flipV="1">
            <a:off x="506012" y="5258116"/>
            <a:ext cx="1657216" cy="302207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endCxn id="101" idx="2"/>
          </p:cNvCxnSpPr>
          <p:nvPr/>
        </p:nvCxnSpPr>
        <p:spPr>
          <a:xfrm>
            <a:off x="1504709" y="5139159"/>
            <a:ext cx="2515027" cy="42331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243422" y="562339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3820428" y="561718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1969657" y="528752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2133798" y="521192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9" name="Straight Connector 108"/>
          <p:cNvCxnSpPr>
            <a:stCxn id="100" idx="7"/>
          </p:cNvCxnSpPr>
          <p:nvPr/>
        </p:nvCxnSpPr>
        <p:spPr>
          <a:xfrm flipV="1">
            <a:off x="488157" y="4884516"/>
            <a:ext cx="1792056" cy="63270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0" name="Oval 109"/>
          <p:cNvSpPr>
            <a:spLocks noChangeAspect="1"/>
          </p:cNvSpPr>
          <p:nvPr/>
        </p:nvSpPr>
        <p:spPr>
          <a:xfrm>
            <a:off x="1439317" y="508460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1" name="Rectangle 110"/>
          <p:cNvSpPr/>
          <p:nvPr/>
        </p:nvSpPr>
        <p:spPr>
          <a:xfrm>
            <a:off x="1211717" y="512279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2" name="Straight Connector 111"/>
          <p:cNvCxnSpPr>
            <a:endCxn id="101" idx="1"/>
          </p:cNvCxnSpPr>
          <p:nvPr/>
        </p:nvCxnSpPr>
        <p:spPr>
          <a:xfrm>
            <a:off x="2233914" y="4884516"/>
            <a:ext cx="1803677" cy="634849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" name="Oval 112"/>
          <p:cNvSpPr>
            <a:spLocks noChangeAspect="1"/>
          </p:cNvSpPr>
          <p:nvPr/>
        </p:nvSpPr>
        <p:spPr>
          <a:xfrm>
            <a:off x="2180097" y="482996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4" name="Rectangle 113"/>
          <p:cNvSpPr/>
          <p:nvPr/>
        </p:nvSpPr>
        <p:spPr>
          <a:xfrm>
            <a:off x="1968787" y="454974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5" name="Straight Connector 114"/>
          <p:cNvCxnSpPr>
            <a:stCxn id="47" idx="0"/>
          </p:cNvCxnSpPr>
          <p:nvPr/>
        </p:nvCxnSpPr>
        <p:spPr>
          <a:xfrm flipV="1">
            <a:off x="4970753" y="4710896"/>
            <a:ext cx="1221703" cy="80004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Oval 115"/>
          <p:cNvSpPr>
            <a:spLocks noChangeAspect="1"/>
          </p:cNvSpPr>
          <p:nvPr/>
        </p:nvSpPr>
        <p:spPr>
          <a:xfrm>
            <a:off x="6127063" y="466791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7" name="Rectangle 116"/>
          <p:cNvSpPr/>
          <p:nvPr/>
        </p:nvSpPr>
        <p:spPr>
          <a:xfrm>
            <a:off x="5892604" y="437612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8" name="Straight Connector 117"/>
          <p:cNvCxnSpPr/>
          <p:nvPr/>
        </p:nvCxnSpPr>
        <p:spPr>
          <a:xfrm>
            <a:off x="0" y="4884516"/>
            <a:ext cx="1450158" cy="249691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V="1">
            <a:off x="2328531" y="4502552"/>
            <a:ext cx="1028127" cy="366484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1319514" y="4572000"/>
            <a:ext cx="889277" cy="31075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252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132927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Better Upper Bound for Triangulations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0419" y="979580"/>
            <a:ext cx="8025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Idea: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Nice Drawings of Trees 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Decomposition of a Triangulation into Trees </a:t>
            </a:r>
          </a:p>
        </p:txBody>
      </p:sp>
      <p:sp>
        <p:nvSpPr>
          <p:cNvPr id="2" name="Rectangle 1"/>
          <p:cNvSpPr/>
          <p:nvPr/>
        </p:nvSpPr>
        <p:spPr>
          <a:xfrm>
            <a:off x="1208408" y="1347297"/>
            <a:ext cx="5717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Draw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with at most 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spc="50" baseline="-2500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spc="50" baseline="-2500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segments</a:t>
            </a:r>
            <a:endParaRPr lang="en-US" spc="50" dirty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1461195" y="19742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555262" y="359141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1114062" y="298181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1181795" y="254155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1647461" y="261775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Freeform 14"/>
          <p:cNvSpPr/>
          <p:nvPr/>
        </p:nvSpPr>
        <p:spPr>
          <a:xfrm>
            <a:off x="599439" y="2043112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Freeform 15"/>
          <p:cNvSpPr/>
          <p:nvPr/>
        </p:nvSpPr>
        <p:spPr>
          <a:xfrm>
            <a:off x="1581572" y="2051578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Freeform 16"/>
          <p:cNvSpPr/>
          <p:nvPr/>
        </p:nvSpPr>
        <p:spPr>
          <a:xfrm>
            <a:off x="667172" y="3626378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Freeform 17"/>
          <p:cNvSpPr/>
          <p:nvPr/>
        </p:nvSpPr>
        <p:spPr>
          <a:xfrm>
            <a:off x="641772" y="2601912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Freeform 18"/>
          <p:cNvSpPr/>
          <p:nvPr/>
        </p:nvSpPr>
        <p:spPr>
          <a:xfrm>
            <a:off x="1276772" y="2076978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Freeform 19"/>
          <p:cNvSpPr/>
          <p:nvPr/>
        </p:nvSpPr>
        <p:spPr>
          <a:xfrm>
            <a:off x="1556172" y="2085445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Freeform 20"/>
          <p:cNvSpPr/>
          <p:nvPr/>
        </p:nvSpPr>
        <p:spPr>
          <a:xfrm>
            <a:off x="1302172" y="2601912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Freeform 21"/>
          <p:cNvSpPr/>
          <p:nvPr/>
        </p:nvSpPr>
        <p:spPr>
          <a:xfrm>
            <a:off x="1564639" y="2068512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Freeform 22"/>
          <p:cNvSpPr/>
          <p:nvPr/>
        </p:nvSpPr>
        <p:spPr>
          <a:xfrm>
            <a:off x="1725506" y="2728912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Freeform 23"/>
          <p:cNvSpPr/>
          <p:nvPr/>
        </p:nvSpPr>
        <p:spPr>
          <a:xfrm>
            <a:off x="1268306" y="2652712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1935328" y="29140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Freeform 25"/>
          <p:cNvSpPr/>
          <p:nvPr/>
        </p:nvSpPr>
        <p:spPr>
          <a:xfrm>
            <a:off x="2047239" y="3008312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Freeform 26"/>
          <p:cNvSpPr/>
          <p:nvPr/>
        </p:nvSpPr>
        <p:spPr>
          <a:xfrm>
            <a:off x="675639" y="3346978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Freeform 27"/>
          <p:cNvSpPr/>
          <p:nvPr/>
        </p:nvSpPr>
        <p:spPr>
          <a:xfrm>
            <a:off x="1573106" y="3338512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1461194" y="326121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Freeform 29"/>
          <p:cNvSpPr/>
          <p:nvPr/>
        </p:nvSpPr>
        <p:spPr>
          <a:xfrm>
            <a:off x="1590039" y="3016778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Freeform 30"/>
          <p:cNvSpPr/>
          <p:nvPr/>
        </p:nvSpPr>
        <p:spPr>
          <a:xfrm>
            <a:off x="1162633" y="2652712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Freeform 31"/>
          <p:cNvSpPr/>
          <p:nvPr/>
        </p:nvSpPr>
        <p:spPr>
          <a:xfrm>
            <a:off x="1217506" y="3033712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Freeform 32"/>
          <p:cNvSpPr/>
          <p:nvPr/>
        </p:nvSpPr>
        <p:spPr>
          <a:xfrm>
            <a:off x="1183639" y="3092978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Freeform 33"/>
          <p:cNvSpPr/>
          <p:nvPr/>
        </p:nvSpPr>
        <p:spPr>
          <a:xfrm>
            <a:off x="658706" y="3076045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Rectangle 34"/>
          <p:cNvSpPr/>
          <p:nvPr/>
        </p:nvSpPr>
        <p:spPr>
          <a:xfrm>
            <a:off x="193039" y="356310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462106" y="35800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386839" y="334297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60305" y="287730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945638" y="27672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87304" y="227617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623904" y="24370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336037" y="17512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2417928" y="354467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7" name="Oval 46"/>
          <p:cNvSpPr>
            <a:spLocks noChangeAspect="1"/>
          </p:cNvSpPr>
          <p:nvPr/>
        </p:nvSpPr>
        <p:spPr>
          <a:xfrm>
            <a:off x="4909793" y="551093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8" name="Oval 47"/>
          <p:cNvSpPr>
            <a:spLocks noChangeAspect="1"/>
          </p:cNvSpPr>
          <p:nvPr/>
        </p:nvSpPr>
        <p:spPr>
          <a:xfrm>
            <a:off x="8545437" y="55130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" name="Straight Connector 3"/>
          <p:cNvCxnSpPr>
            <a:stCxn id="47" idx="6"/>
            <a:endCxn id="48" idx="2"/>
          </p:cNvCxnSpPr>
          <p:nvPr/>
        </p:nvCxnSpPr>
        <p:spPr>
          <a:xfrm>
            <a:off x="5031713" y="5571898"/>
            <a:ext cx="3513724" cy="2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7" idx="6"/>
          </p:cNvCxnSpPr>
          <p:nvPr/>
        </p:nvCxnSpPr>
        <p:spPr>
          <a:xfrm flipV="1">
            <a:off x="5031713" y="5269691"/>
            <a:ext cx="1657216" cy="302207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endCxn id="48" idx="2"/>
          </p:cNvCxnSpPr>
          <p:nvPr/>
        </p:nvCxnSpPr>
        <p:spPr>
          <a:xfrm>
            <a:off x="6030410" y="5150734"/>
            <a:ext cx="2515027" cy="42331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4769123" y="563497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346129" y="562875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495358" y="529909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Oval 64"/>
          <p:cNvSpPr>
            <a:spLocks noChangeAspect="1"/>
          </p:cNvSpPr>
          <p:nvPr/>
        </p:nvSpPr>
        <p:spPr>
          <a:xfrm>
            <a:off x="6659499" y="522349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6" name="Straight Connector 65"/>
          <p:cNvCxnSpPr>
            <a:stCxn id="47" idx="7"/>
          </p:cNvCxnSpPr>
          <p:nvPr/>
        </p:nvCxnSpPr>
        <p:spPr>
          <a:xfrm flipV="1">
            <a:off x="5013858" y="4896091"/>
            <a:ext cx="1792056" cy="63270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Oval 67"/>
          <p:cNvSpPr>
            <a:spLocks noChangeAspect="1"/>
          </p:cNvSpPr>
          <p:nvPr/>
        </p:nvSpPr>
        <p:spPr>
          <a:xfrm>
            <a:off x="5965018" y="509617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2" name="Rectangle 71"/>
          <p:cNvSpPr/>
          <p:nvPr/>
        </p:nvSpPr>
        <p:spPr>
          <a:xfrm>
            <a:off x="5737418" y="51343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3" name="Straight Connector 92"/>
          <p:cNvCxnSpPr>
            <a:endCxn id="48" idx="1"/>
          </p:cNvCxnSpPr>
          <p:nvPr/>
        </p:nvCxnSpPr>
        <p:spPr>
          <a:xfrm>
            <a:off x="6215605" y="4710896"/>
            <a:ext cx="2347687" cy="82004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Oval 93"/>
          <p:cNvSpPr>
            <a:spLocks noChangeAspect="1"/>
          </p:cNvSpPr>
          <p:nvPr/>
        </p:nvSpPr>
        <p:spPr>
          <a:xfrm>
            <a:off x="6705798" y="484153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5" name="Rectangle 94"/>
          <p:cNvSpPr/>
          <p:nvPr/>
        </p:nvSpPr>
        <p:spPr>
          <a:xfrm>
            <a:off x="6714407" y="465391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4116897" y="5920507"/>
            <a:ext cx="49039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Incremental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construction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canonical order</a:t>
            </a:r>
          </a:p>
          <a:p>
            <a:pPr algn="ctr"/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while maintaining nice drawings of the </a:t>
            </a:r>
            <a:r>
              <a:rPr lang="en-US" spc="50" dirty="0" err="1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err="1" smtClean="0">
                <a:ln w="11430"/>
                <a:latin typeface="Times New Roman" pitchFamily="18" charset="0"/>
                <a:cs typeface="Times New Roman" pitchFamily="18" charset="0"/>
              </a:rPr>
              <a:t>ubtrees</a:t>
            </a: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43422" y="562339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5" name="Straight Connector 114"/>
          <p:cNvCxnSpPr>
            <a:stCxn id="47" idx="0"/>
          </p:cNvCxnSpPr>
          <p:nvPr/>
        </p:nvCxnSpPr>
        <p:spPr>
          <a:xfrm flipV="1">
            <a:off x="4970753" y="4537276"/>
            <a:ext cx="1487920" cy="97366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Oval 115"/>
          <p:cNvSpPr>
            <a:spLocks noChangeAspect="1"/>
          </p:cNvSpPr>
          <p:nvPr/>
        </p:nvSpPr>
        <p:spPr>
          <a:xfrm>
            <a:off x="6127063" y="466791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7" name="Rectangle 116"/>
          <p:cNvSpPr/>
          <p:nvPr/>
        </p:nvSpPr>
        <p:spPr>
          <a:xfrm>
            <a:off x="5730559" y="448029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384092" y="54993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4019736" y="550151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9" name="Straight Connector 98"/>
          <p:cNvCxnSpPr>
            <a:stCxn id="97" idx="6"/>
            <a:endCxn id="98" idx="2"/>
          </p:cNvCxnSpPr>
          <p:nvPr/>
        </p:nvCxnSpPr>
        <p:spPr>
          <a:xfrm>
            <a:off x="506012" y="5560323"/>
            <a:ext cx="3513724" cy="2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97" idx="6"/>
          </p:cNvCxnSpPr>
          <p:nvPr/>
        </p:nvCxnSpPr>
        <p:spPr>
          <a:xfrm flipV="1">
            <a:off x="506012" y="5258116"/>
            <a:ext cx="1657216" cy="302207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endCxn id="98" idx="2"/>
          </p:cNvCxnSpPr>
          <p:nvPr/>
        </p:nvCxnSpPr>
        <p:spPr>
          <a:xfrm>
            <a:off x="1504709" y="5139159"/>
            <a:ext cx="2515027" cy="42331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Rectangle 122"/>
          <p:cNvSpPr/>
          <p:nvPr/>
        </p:nvSpPr>
        <p:spPr>
          <a:xfrm>
            <a:off x="3820428" y="561718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1969657" y="528752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2133798" y="521192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26" name="Straight Connector 125"/>
          <p:cNvCxnSpPr>
            <a:stCxn id="97" idx="7"/>
          </p:cNvCxnSpPr>
          <p:nvPr/>
        </p:nvCxnSpPr>
        <p:spPr>
          <a:xfrm flipV="1">
            <a:off x="488157" y="4884516"/>
            <a:ext cx="1792056" cy="63270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7" name="Oval 126"/>
          <p:cNvSpPr>
            <a:spLocks noChangeAspect="1"/>
          </p:cNvSpPr>
          <p:nvPr/>
        </p:nvSpPr>
        <p:spPr>
          <a:xfrm>
            <a:off x="1439317" y="508460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8" name="Rectangle 127"/>
          <p:cNvSpPr/>
          <p:nvPr/>
        </p:nvSpPr>
        <p:spPr>
          <a:xfrm>
            <a:off x="1211717" y="512279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9" name="Straight Connector 128"/>
          <p:cNvCxnSpPr>
            <a:endCxn id="98" idx="1"/>
          </p:cNvCxnSpPr>
          <p:nvPr/>
        </p:nvCxnSpPr>
        <p:spPr>
          <a:xfrm>
            <a:off x="1689904" y="4699321"/>
            <a:ext cx="2347687" cy="82004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0" name="Oval 129"/>
          <p:cNvSpPr>
            <a:spLocks noChangeAspect="1"/>
          </p:cNvSpPr>
          <p:nvPr/>
        </p:nvSpPr>
        <p:spPr>
          <a:xfrm>
            <a:off x="2180097" y="482996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1" name="Rectangle 130"/>
          <p:cNvSpPr/>
          <p:nvPr/>
        </p:nvSpPr>
        <p:spPr>
          <a:xfrm>
            <a:off x="2096109" y="456131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2" name="Straight Connector 131"/>
          <p:cNvCxnSpPr>
            <a:stCxn id="97" idx="0"/>
          </p:cNvCxnSpPr>
          <p:nvPr/>
        </p:nvCxnSpPr>
        <p:spPr>
          <a:xfrm flipV="1">
            <a:off x="445052" y="4699321"/>
            <a:ext cx="1221703" cy="80004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3" name="Oval 132"/>
          <p:cNvSpPr>
            <a:spLocks noChangeAspect="1"/>
          </p:cNvSpPr>
          <p:nvPr/>
        </p:nvSpPr>
        <p:spPr>
          <a:xfrm>
            <a:off x="1601362" y="465633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4" name="Rectangle 133"/>
          <p:cNvSpPr/>
          <p:nvPr/>
        </p:nvSpPr>
        <p:spPr>
          <a:xfrm>
            <a:off x="1366903" y="436454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5" name="Straight Connector 134"/>
          <p:cNvCxnSpPr>
            <a:endCxn id="133" idx="1"/>
          </p:cNvCxnSpPr>
          <p:nvPr/>
        </p:nvCxnSpPr>
        <p:spPr>
          <a:xfrm>
            <a:off x="1018572" y="4456253"/>
            <a:ext cx="600645" cy="217941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flipV="1">
            <a:off x="2328531" y="4502552"/>
            <a:ext cx="1028127" cy="366484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endCxn id="94" idx="1"/>
          </p:cNvCxnSpPr>
          <p:nvPr/>
        </p:nvCxnSpPr>
        <p:spPr>
          <a:xfrm>
            <a:off x="6412375" y="4595149"/>
            <a:ext cx="311278" cy="26424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Oval 138"/>
          <p:cNvSpPr>
            <a:spLocks noChangeAspect="1"/>
          </p:cNvSpPr>
          <p:nvPr/>
        </p:nvSpPr>
        <p:spPr>
          <a:xfrm>
            <a:off x="6335408" y="448271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0" name="Rectangle 139"/>
          <p:cNvSpPr/>
          <p:nvPr/>
        </p:nvSpPr>
        <p:spPr>
          <a:xfrm>
            <a:off x="6367165" y="437612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62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132927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Better Upper Bound for Triangulations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0419" y="979580"/>
            <a:ext cx="8025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Idea: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Nice Drawings of Trees 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Decomposition of a Triangulation into Trees </a:t>
            </a:r>
          </a:p>
        </p:txBody>
      </p:sp>
      <p:sp>
        <p:nvSpPr>
          <p:cNvPr id="2" name="Rectangle 1"/>
          <p:cNvSpPr/>
          <p:nvPr/>
        </p:nvSpPr>
        <p:spPr>
          <a:xfrm>
            <a:off x="1208408" y="1347297"/>
            <a:ext cx="5717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Draw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with at most 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spc="50" baseline="-2500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spc="50" baseline="-2500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segments</a:t>
            </a:r>
            <a:endParaRPr lang="en-US" spc="50" dirty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1461195" y="19742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555262" y="359141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1114062" y="298181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1181795" y="254155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1647461" y="261775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Freeform 14"/>
          <p:cNvSpPr/>
          <p:nvPr/>
        </p:nvSpPr>
        <p:spPr>
          <a:xfrm>
            <a:off x="599439" y="2043112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Freeform 15"/>
          <p:cNvSpPr/>
          <p:nvPr/>
        </p:nvSpPr>
        <p:spPr>
          <a:xfrm>
            <a:off x="1581572" y="2051578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Freeform 16"/>
          <p:cNvSpPr/>
          <p:nvPr/>
        </p:nvSpPr>
        <p:spPr>
          <a:xfrm>
            <a:off x="667172" y="3626378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Freeform 17"/>
          <p:cNvSpPr/>
          <p:nvPr/>
        </p:nvSpPr>
        <p:spPr>
          <a:xfrm>
            <a:off x="641772" y="2601912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Freeform 18"/>
          <p:cNvSpPr/>
          <p:nvPr/>
        </p:nvSpPr>
        <p:spPr>
          <a:xfrm>
            <a:off x="1276772" y="2076978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Freeform 19"/>
          <p:cNvSpPr/>
          <p:nvPr/>
        </p:nvSpPr>
        <p:spPr>
          <a:xfrm>
            <a:off x="1556172" y="2085445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Freeform 20"/>
          <p:cNvSpPr/>
          <p:nvPr/>
        </p:nvSpPr>
        <p:spPr>
          <a:xfrm>
            <a:off x="1302172" y="2601912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Freeform 21"/>
          <p:cNvSpPr/>
          <p:nvPr/>
        </p:nvSpPr>
        <p:spPr>
          <a:xfrm>
            <a:off x="1564639" y="2068512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Freeform 22"/>
          <p:cNvSpPr/>
          <p:nvPr/>
        </p:nvSpPr>
        <p:spPr>
          <a:xfrm>
            <a:off x="1725506" y="2728912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Freeform 23"/>
          <p:cNvSpPr/>
          <p:nvPr/>
        </p:nvSpPr>
        <p:spPr>
          <a:xfrm>
            <a:off x="1268306" y="2652712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1935328" y="29140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Freeform 25"/>
          <p:cNvSpPr/>
          <p:nvPr/>
        </p:nvSpPr>
        <p:spPr>
          <a:xfrm>
            <a:off x="2047239" y="3008312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Freeform 26"/>
          <p:cNvSpPr/>
          <p:nvPr/>
        </p:nvSpPr>
        <p:spPr>
          <a:xfrm>
            <a:off x="675639" y="3346978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Freeform 27"/>
          <p:cNvSpPr/>
          <p:nvPr/>
        </p:nvSpPr>
        <p:spPr>
          <a:xfrm>
            <a:off x="1573106" y="3338512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1461194" y="326121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Freeform 29"/>
          <p:cNvSpPr/>
          <p:nvPr/>
        </p:nvSpPr>
        <p:spPr>
          <a:xfrm>
            <a:off x="1590039" y="3016778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Freeform 30"/>
          <p:cNvSpPr/>
          <p:nvPr/>
        </p:nvSpPr>
        <p:spPr>
          <a:xfrm>
            <a:off x="1162633" y="2652712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Freeform 31"/>
          <p:cNvSpPr/>
          <p:nvPr/>
        </p:nvSpPr>
        <p:spPr>
          <a:xfrm>
            <a:off x="1217506" y="3033712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Freeform 32"/>
          <p:cNvSpPr/>
          <p:nvPr/>
        </p:nvSpPr>
        <p:spPr>
          <a:xfrm>
            <a:off x="1183639" y="3092978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Freeform 33"/>
          <p:cNvSpPr/>
          <p:nvPr/>
        </p:nvSpPr>
        <p:spPr>
          <a:xfrm>
            <a:off x="658706" y="3076045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Rectangle 34"/>
          <p:cNvSpPr/>
          <p:nvPr/>
        </p:nvSpPr>
        <p:spPr>
          <a:xfrm>
            <a:off x="193039" y="356310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462106" y="35800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386839" y="334297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60305" y="287730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945638" y="27672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87304" y="227617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623904" y="24370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336037" y="17512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2417928" y="354467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7" name="Oval 46"/>
          <p:cNvSpPr>
            <a:spLocks noChangeAspect="1"/>
          </p:cNvSpPr>
          <p:nvPr/>
        </p:nvSpPr>
        <p:spPr>
          <a:xfrm>
            <a:off x="4909793" y="551093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8" name="Oval 47"/>
          <p:cNvSpPr>
            <a:spLocks noChangeAspect="1"/>
          </p:cNvSpPr>
          <p:nvPr/>
        </p:nvSpPr>
        <p:spPr>
          <a:xfrm>
            <a:off x="8545437" y="55130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" name="Straight Connector 3"/>
          <p:cNvCxnSpPr>
            <a:stCxn id="47" idx="6"/>
            <a:endCxn id="48" idx="2"/>
          </p:cNvCxnSpPr>
          <p:nvPr/>
        </p:nvCxnSpPr>
        <p:spPr>
          <a:xfrm>
            <a:off x="5031713" y="5571898"/>
            <a:ext cx="3513724" cy="2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7" idx="6"/>
          </p:cNvCxnSpPr>
          <p:nvPr/>
        </p:nvCxnSpPr>
        <p:spPr>
          <a:xfrm flipV="1">
            <a:off x="5031713" y="5269691"/>
            <a:ext cx="1657216" cy="302207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endCxn id="48" idx="2"/>
          </p:cNvCxnSpPr>
          <p:nvPr/>
        </p:nvCxnSpPr>
        <p:spPr>
          <a:xfrm>
            <a:off x="6030410" y="5150734"/>
            <a:ext cx="2515027" cy="42331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4769123" y="563497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346129" y="562875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495358" y="529909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Oval 64"/>
          <p:cNvSpPr>
            <a:spLocks noChangeAspect="1"/>
          </p:cNvSpPr>
          <p:nvPr/>
        </p:nvSpPr>
        <p:spPr>
          <a:xfrm>
            <a:off x="6659499" y="522349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6" name="Straight Connector 65"/>
          <p:cNvCxnSpPr>
            <a:stCxn id="47" idx="7"/>
          </p:cNvCxnSpPr>
          <p:nvPr/>
        </p:nvCxnSpPr>
        <p:spPr>
          <a:xfrm flipV="1">
            <a:off x="5013858" y="4896091"/>
            <a:ext cx="1792056" cy="63270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Oval 67"/>
          <p:cNvSpPr>
            <a:spLocks noChangeAspect="1"/>
          </p:cNvSpPr>
          <p:nvPr/>
        </p:nvSpPr>
        <p:spPr>
          <a:xfrm>
            <a:off x="5965018" y="509617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2" name="Rectangle 71"/>
          <p:cNvSpPr/>
          <p:nvPr/>
        </p:nvSpPr>
        <p:spPr>
          <a:xfrm>
            <a:off x="5737418" y="51343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3" name="Straight Connector 92"/>
          <p:cNvCxnSpPr>
            <a:endCxn id="48" idx="1"/>
          </p:cNvCxnSpPr>
          <p:nvPr/>
        </p:nvCxnSpPr>
        <p:spPr>
          <a:xfrm>
            <a:off x="6215605" y="4710896"/>
            <a:ext cx="2347687" cy="82004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Oval 93"/>
          <p:cNvSpPr>
            <a:spLocks noChangeAspect="1"/>
          </p:cNvSpPr>
          <p:nvPr/>
        </p:nvSpPr>
        <p:spPr>
          <a:xfrm>
            <a:off x="6705798" y="484153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5" name="Rectangle 94"/>
          <p:cNvSpPr/>
          <p:nvPr/>
        </p:nvSpPr>
        <p:spPr>
          <a:xfrm>
            <a:off x="6714407" y="465391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4116897" y="5920507"/>
            <a:ext cx="49039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Incremental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construction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canonical order</a:t>
            </a:r>
          </a:p>
          <a:p>
            <a:pPr algn="ctr"/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while maintaining nice drawings of the </a:t>
            </a:r>
            <a:r>
              <a:rPr lang="en-US" spc="50" dirty="0" err="1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err="1" smtClean="0">
                <a:ln w="11430"/>
                <a:latin typeface="Times New Roman" pitchFamily="18" charset="0"/>
                <a:cs typeface="Times New Roman" pitchFamily="18" charset="0"/>
              </a:rPr>
              <a:t>ubtrees</a:t>
            </a: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5" name="Straight Connector 114"/>
          <p:cNvCxnSpPr>
            <a:stCxn id="47" idx="0"/>
          </p:cNvCxnSpPr>
          <p:nvPr/>
        </p:nvCxnSpPr>
        <p:spPr>
          <a:xfrm flipV="1">
            <a:off x="4970753" y="4537276"/>
            <a:ext cx="1487920" cy="97366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Oval 115"/>
          <p:cNvSpPr>
            <a:spLocks noChangeAspect="1"/>
          </p:cNvSpPr>
          <p:nvPr/>
        </p:nvSpPr>
        <p:spPr>
          <a:xfrm>
            <a:off x="6127063" y="466791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7" name="Rectangle 116"/>
          <p:cNvSpPr/>
          <p:nvPr/>
        </p:nvSpPr>
        <p:spPr>
          <a:xfrm>
            <a:off x="5730559" y="448029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8" name="Straight Connector 137"/>
          <p:cNvCxnSpPr>
            <a:endCxn id="94" idx="1"/>
          </p:cNvCxnSpPr>
          <p:nvPr/>
        </p:nvCxnSpPr>
        <p:spPr>
          <a:xfrm>
            <a:off x="6412375" y="4595149"/>
            <a:ext cx="311278" cy="26424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Oval 138"/>
          <p:cNvSpPr>
            <a:spLocks noChangeAspect="1"/>
          </p:cNvSpPr>
          <p:nvPr/>
        </p:nvSpPr>
        <p:spPr>
          <a:xfrm>
            <a:off x="6335408" y="448271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0" name="Rectangle 139"/>
          <p:cNvSpPr/>
          <p:nvPr/>
        </p:nvSpPr>
        <p:spPr>
          <a:xfrm>
            <a:off x="6367165" y="437612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384092" y="54993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4019736" y="550151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12" name="Straight Connector 111"/>
          <p:cNvCxnSpPr>
            <a:stCxn id="110" idx="6"/>
            <a:endCxn id="111" idx="2"/>
          </p:cNvCxnSpPr>
          <p:nvPr/>
        </p:nvCxnSpPr>
        <p:spPr>
          <a:xfrm>
            <a:off x="506012" y="5560323"/>
            <a:ext cx="3513724" cy="2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110" idx="6"/>
          </p:cNvCxnSpPr>
          <p:nvPr/>
        </p:nvCxnSpPr>
        <p:spPr>
          <a:xfrm flipV="1">
            <a:off x="506012" y="5258116"/>
            <a:ext cx="1657216" cy="302207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endCxn id="111" idx="2"/>
          </p:cNvCxnSpPr>
          <p:nvPr/>
        </p:nvCxnSpPr>
        <p:spPr>
          <a:xfrm>
            <a:off x="1504709" y="5139159"/>
            <a:ext cx="2515027" cy="42331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243422" y="562339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3820428" y="561718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1969657" y="528752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2133798" y="521192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41" name="Straight Connector 140"/>
          <p:cNvCxnSpPr>
            <a:stCxn id="110" idx="7"/>
          </p:cNvCxnSpPr>
          <p:nvPr/>
        </p:nvCxnSpPr>
        <p:spPr>
          <a:xfrm flipV="1">
            <a:off x="488157" y="4884516"/>
            <a:ext cx="1792056" cy="63270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2" name="Oval 141"/>
          <p:cNvSpPr>
            <a:spLocks noChangeAspect="1"/>
          </p:cNvSpPr>
          <p:nvPr/>
        </p:nvSpPr>
        <p:spPr>
          <a:xfrm>
            <a:off x="1439317" y="508460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3" name="Rectangle 142"/>
          <p:cNvSpPr/>
          <p:nvPr/>
        </p:nvSpPr>
        <p:spPr>
          <a:xfrm>
            <a:off x="1211717" y="512279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4" name="Straight Connector 143"/>
          <p:cNvCxnSpPr>
            <a:endCxn id="111" idx="1"/>
          </p:cNvCxnSpPr>
          <p:nvPr/>
        </p:nvCxnSpPr>
        <p:spPr>
          <a:xfrm>
            <a:off x="1689904" y="4699321"/>
            <a:ext cx="2347687" cy="82004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5" name="Oval 144"/>
          <p:cNvSpPr>
            <a:spLocks noChangeAspect="1"/>
          </p:cNvSpPr>
          <p:nvPr/>
        </p:nvSpPr>
        <p:spPr>
          <a:xfrm>
            <a:off x="2180097" y="482996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6" name="Rectangle 145"/>
          <p:cNvSpPr/>
          <p:nvPr/>
        </p:nvSpPr>
        <p:spPr>
          <a:xfrm>
            <a:off x="2119256" y="458446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7" name="Straight Connector 146"/>
          <p:cNvCxnSpPr>
            <a:stCxn id="110" idx="0"/>
          </p:cNvCxnSpPr>
          <p:nvPr/>
        </p:nvCxnSpPr>
        <p:spPr>
          <a:xfrm flipV="1">
            <a:off x="445052" y="4525701"/>
            <a:ext cx="1487920" cy="97366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8" name="Oval 147"/>
          <p:cNvSpPr>
            <a:spLocks noChangeAspect="1"/>
          </p:cNvSpPr>
          <p:nvPr/>
        </p:nvSpPr>
        <p:spPr>
          <a:xfrm>
            <a:off x="1601362" y="465633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9" name="Rectangle 148"/>
          <p:cNvSpPr/>
          <p:nvPr/>
        </p:nvSpPr>
        <p:spPr>
          <a:xfrm>
            <a:off x="1309033" y="437611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0" name="Straight Connector 149"/>
          <p:cNvCxnSpPr>
            <a:endCxn id="145" idx="1"/>
          </p:cNvCxnSpPr>
          <p:nvPr/>
        </p:nvCxnSpPr>
        <p:spPr>
          <a:xfrm>
            <a:off x="1886674" y="4583574"/>
            <a:ext cx="311278" cy="26424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>
            <a:spLocks noChangeAspect="1"/>
          </p:cNvSpPr>
          <p:nvPr/>
        </p:nvSpPr>
        <p:spPr>
          <a:xfrm>
            <a:off x="1809707" y="447114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2" name="Rectangle 151"/>
          <p:cNvSpPr/>
          <p:nvPr/>
        </p:nvSpPr>
        <p:spPr>
          <a:xfrm>
            <a:off x="1690989" y="417934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3" name="Straight Connector 152"/>
          <p:cNvCxnSpPr/>
          <p:nvPr/>
        </p:nvCxnSpPr>
        <p:spPr>
          <a:xfrm>
            <a:off x="1018572" y="4456253"/>
            <a:ext cx="600645" cy="217941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1504709" y="4201610"/>
            <a:ext cx="357576" cy="33368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flipV="1">
            <a:off x="2328531" y="4502552"/>
            <a:ext cx="1028127" cy="366484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V="1">
            <a:off x="1958140" y="3981692"/>
            <a:ext cx="773485" cy="50538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7" name="Oval 156"/>
          <p:cNvSpPr>
            <a:spLocks noChangeAspect="1"/>
          </p:cNvSpPr>
          <p:nvPr/>
        </p:nvSpPr>
        <p:spPr>
          <a:xfrm>
            <a:off x="6694229" y="349886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58" name="Straight Connector 157"/>
          <p:cNvCxnSpPr>
            <a:stCxn id="47" idx="1"/>
            <a:endCxn id="157" idx="3"/>
          </p:cNvCxnSpPr>
          <p:nvPr/>
        </p:nvCxnSpPr>
        <p:spPr>
          <a:xfrm flipV="1">
            <a:off x="4927648" y="3602932"/>
            <a:ext cx="1784436" cy="192586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7" idx="5"/>
            <a:endCxn id="48" idx="7"/>
          </p:cNvCxnSpPr>
          <p:nvPr/>
        </p:nvCxnSpPr>
        <p:spPr>
          <a:xfrm>
            <a:off x="6798294" y="3602932"/>
            <a:ext cx="1851208" cy="192800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0" name="Rectangle 159"/>
          <p:cNvSpPr/>
          <p:nvPr/>
        </p:nvSpPr>
        <p:spPr>
          <a:xfrm>
            <a:off x="6587086" y="323022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Rectangular Callout 161"/>
          <p:cNvSpPr/>
          <p:nvPr/>
        </p:nvSpPr>
        <p:spPr>
          <a:xfrm>
            <a:off x="5185459" y="2546431"/>
            <a:ext cx="3275634" cy="578734"/>
          </a:xfrm>
          <a:prstGeom prst="wedgeRectCallout">
            <a:avLst>
              <a:gd name="adj1" fmla="val -15151"/>
              <a:gd name="adj2" fmla="val 41206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C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1600" i="1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CA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C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1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1600" i="1" baseline="-2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CA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+ 3 segments</a:t>
            </a:r>
            <a:endParaRPr lang="en-CA" sz="16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15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132927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Better Upper Bound for Triangulations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0419" y="979580"/>
            <a:ext cx="8025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Idea: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Nice Drawings of Trees 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Decomposition of a Triangulation into Trees </a:t>
            </a:r>
          </a:p>
        </p:txBody>
      </p:sp>
      <p:sp>
        <p:nvSpPr>
          <p:cNvPr id="2" name="Rectangle 1"/>
          <p:cNvSpPr/>
          <p:nvPr/>
        </p:nvSpPr>
        <p:spPr>
          <a:xfrm>
            <a:off x="1208408" y="1347297"/>
            <a:ext cx="5717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Draw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with at most 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spc="50" baseline="-2500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spc="50" baseline="-2500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segments</a:t>
            </a:r>
            <a:endParaRPr lang="en-US" spc="50" dirty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1461195" y="19742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555262" y="359141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1114062" y="298181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1181795" y="254155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1647461" y="261775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Freeform 14"/>
          <p:cNvSpPr/>
          <p:nvPr/>
        </p:nvSpPr>
        <p:spPr>
          <a:xfrm>
            <a:off x="599439" y="2043112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Freeform 15"/>
          <p:cNvSpPr/>
          <p:nvPr/>
        </p:nvSpPr>
        <p:spPr>
          <a:xfrm>
            <a:off x="1581572" y="2051578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Freeform 16"/>
          <p:cNvSpPr/>
          <p:nvPr/>
        </p:nvSpPr>
        <p:spPr>
          <a:xfrm>
            <a:off x="667172" y="3626378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Freeform 17"/>
          <p:cNvSpPr/>
          <p:nvPr/>
        </p:nvSpPr>
        <p:spPr>
          <a:xfrm>
            <a:off x="641772" y="2601912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Freeform 18"/>
          <p:cNvSpPr/>
          <p:nvPr/>
        </p:nvSpPr>
        <p:spPr>
          <a:xfrm>
            <a:off x="1276772" y="2076978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Freeform 19"/>
          <p:cNvSpPr/>
          <p:nvPr/>
        </p:nvSpPr>
        <p:spPr>
          <a:xfrm>
            <a:off x="1556172" y="2085445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Freeform 20"/>
          <p:cNvSpPr/>
          <p:nvPr/>
        </p:nvSpPr>
        <p:spPr>
          <a:xfrm>
            <a:off x="1302172" y="2601912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Freeform 21"/>
          <p:cNvSpPr/>
          <p:nvPr/>
        </p:nvSpPr>
        <p:spPr>
          <a:xfrm>
            <a:off x="1564639" y="2068512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Freeform 22"/>
          <p:cNvSpPr/>
          <p:nvPr/>
        </p:nvSpPr>
        <p:spPr>
          <a:xfrm>
            <a:off x="1725506" y="2728912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Freeform 23"/>
          <p:cNvSpPr/>
          <p:nvPr/>
        </p:nvSpPr>
        <p:spPr>
          <a:xfrm>
            <a:off x="1268306" y="2652712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1935328" y="29140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Freeform 25"/>
          <p:cNvSpPr/>
          <p:nvPr/>
        </p:nvSpPr>
        <p:spPr>
          <a:xfrm>
            <a:off x="2047239" y="3008312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Freeform 26"/>
          <p:cNvSpPr/>
          <p:nvPr/>
        </p:nvSpPr>
        <p:spPr>
          <a:xfrm>
            <a:off x="675639" y="3346978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Freeform 27"/>
          <p:cNvSpPr/>
          <p:nvPr/>
        </p:nvSpPr>
        <p:spPr>
          <a:xfrm>
            <a:off x="1573106" y="3338512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1461194" y="326121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Freeform 29"/>
          <p:cNvSpPr/>
          <p:nvPr/>
        </p:nvSpPr>
        <p:spPr>
          <a:xfrm>
            <a:off x="1590039" y="3016778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Freeform 30"/>
          <p:cNvSpPr/>
          <p:nvPr/>
        </p:nvSpPr>
        <p:spPr>
          <a:xfrm>
            <a:off x="1162633" y="2652712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Freeform 31"/>
          <p:cNvSpPr/>
          <p:nvPr/>
        </p:nvSpPr>
        <p:spPr>
          <a:xfrm>
            <a:off x="1217506" y="3033712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Freeform 32"/>
          <p:cNvSpPr/>
          <p:nvPr/>
        </p:nvSpPr>
        <p:spPr>
          <a:xfrm>
            <a:off x="1183639" y="3092978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Freeform 33"/>
          <p:cNvSpPr/>
          <p:nvPr/>
        </p:nvSpPr>
        <p:spPr>
          <a:xfrm>
            <a:off x="658706" y="3076045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Rectangle 34"/>
          <p:cNvSpPr/>
          <p:nvPr/>
        </p:nvSpPr>
        <p:spPr>
          <a:xfrm>
            <a:off x="193039" y="356310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462106" y="35800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386839" y="334297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60305" y="2877306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945638" y="27672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87304" y="227617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623904" y="24370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336037" y="175123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2417928" y="354467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7" name="Oval 46"/>
          <p:cNvSpPr>
            <a:spLocks noChangeAspect="1"/>
          </p:cNvSpPr>
          <p:nvPr/>
        </p:nvSpPr>
        <p:spPr>
          <a:xfrm>
            <a:off x="4909793" y="551093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8" name="Oval 47"/>
          <p:cNvSpPr>
            <a:spLocks noChangeAspect="1"/>
          </p:cNvSpPr>
          <p:nvPr/>
        </p:nvSpPr>
        <p:spPr>
          <a:xfrm>
            <a:off x="8545437" y="551308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" name="Straight Connector 3"/>
          <p:cNvCxnSpPr>
            <a:stCxn id="47" idx="6"/>
            <a:endCxn id="48" idx="2"/>
          </p:cNvCxnSpPr>
          <p:nvPr/>
        </p:nvCxnSpPr>
        <p:spPr>
          <a:xfrm>
            <a:off x="5031713" y="5571898"/>
            <a:ext cx="3513724" cy="2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7" idx="6"/>
          </p:cNvCxnSpPr>
          <p:nvPr/>
        </p:nvCxnSpPr>
        <p:spPr>
          <a:xfrm flipV="1">
            <a:off x="5031713" y="5269691"/>
            <a:ext cx="1657216" cy="302207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endCxn id="48" idx="2"/>
          </p:cNvCxnSpPr>
          <p:nvPr/>
        </p:nvCxnSpPr>
        <p:spPr>
          <a:xfrm>
            <a:off x="6030410" y="5150734"/>
            <a:ext cx="2515027" cy="42331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4769123" y="563497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346129" y="562875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495358" y="529909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Oval 64"/>
          <p:cNvSpPr>
            <a:spLocks noChangeAspect="1"/>
          </p:cNvSpPr>
          <p:nvPr/>
        </p:nvSpPr>
        <p:spPr>
          <a:xfrm>
            <a:off x="6659499" y="522349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6" name="Straight Connector 65"/>
          <p:cNvCxnSpPr>
            <a:stCxn id="47" idx="7"/>
          </p:cNvCxnSpPr>
          <p:nvPr/>
        </p:nvCxnSpPr>
        <p:spPr>
          <a:xfrm flipV="1">
            <a:off x="5013858" y="4896091"/>
            <a:ext cx="1792056" cy="63270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Oval 67"/>
          <p:cNvSpPr>
            <a:spLocks noChangeAspect="1"/>
          </p:cNvSpPr>
          <p:nvPr/>
        </p:nvSpPr>
        <p:spPr>
          <a:xfrm>
            <a:off x="5965018" y="509617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2" name="Rectangle 71"/>
          <p:cNvSpPr/>
          <p:nvPr/>
        </p:nvSpPr>
        <p:spPr>
          <a:xfrm>
            <a:off x="5737418" y="51343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3" name="Straight Connector 92"/>
          <p:cNvCxnSpPr>
            <a:endCxn id="48" idx="1"/>
          </p:cNvCxnSpPr>
          <p:nvPr/>
        </p:nvCxnSpPr>
        <p:spPr>
          <a:xfrm>
            <a:off x="6215605" y="4710896"/>
            <a:ext cx="2347687" cy="82004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Oval 93"/>
          <p:cNvSpPr>
            <a:spLocks noChangeAspect="1"/>
          </p:cNvSpPr>
          <p:nvPr/>
        </p:nvSpPr>
        <p:spPr>
          <a:xfrm>
            <a:off x="6705798" y="484153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5" name="Rectangle 94"/>
          <p:cNvSpPr/>
          <p:nvPr/>
        </p:nvSpPr>
        <p:spPr>
          <a:xfrm>
            <a:off x="6714407" y="465391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4116897" y="5920507"/>
            <a:ext cx="49039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Incremental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construction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canonical order</a:t>
            </a:r>
          </a:p>
          <a:p>
            <a:pPr algn="ctr"/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while maintaining nice drawings of the </a:t>
            </a:r>
            <a:r>
              <a:rPr lang="en-US" spc="50" dirty="0" err="1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err="1" smtClean="0">
                <a:ln w="11430"/>
                <a:latin typeface="Times New Roman" pitchFamily="18" charset="0"/>
                <a:cs typeface="Times New Roman" pitchFamily="18" charset="0"/>
              </a:rPr>
              <a:t>ubtrees</a:t>
            </a: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5" name="Straight Connector 114"/>
          <p:cNvCxnSpPr>
            <a:stCxn id="47" idx="0"/>
          </p:cNvCxnSpPr>
          <p:nvPr/>
        </p:nvCxnSpPr>
        <p:spPr>
          <a:xfrm flipV="1">
            <a:off x="4970753" y="4537276"/>
            <a:ext cx="1487920" cy="97366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Oval 115"/>
          <p:cNvSpPr>
            <a:spLocks noChangeAspect="1"/>
          </p:cNvSpPr>
          <p:nvPr/>
        </p:nvSpPr>
        <p:spPr>
          <a:xfrm>
            <a:off x="6127063" y="466791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7" name="Rectangle 116"/>
          <p:cNvSpPr/>
          <p:nvPr/>
        </p:nvSpPr>
        <p:spPr>
          <a:xfrm>
            <a:off x="5730559" y="448029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8" name="Straight Connector 137"/>
          <p:cNvCxnSpPr>
            <a:endCxn id="94" idx="1"/>
          </p:cNvCxnSpPr>
          <p:nvPr/>
        </p:nvCxnSpPr>
        <p:spPr>
          <a:xfrm>
            <a:off x="6412375" y="4595149"/>
            <a:ext cx="311278" cy="26424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Oval 138"/>
          <p:cNvSpPr>
            <a:spLocks noChangeAspect="1"/>
          </p:cNvSpPr>
          <p:nvPr/>
        </p:nvSpPr>
        <p:spPr>
          <a:xfrm>
            <a:off x="6335408" y="448271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0" name="Rectangle 139"/>
          <p:cNvSpPr/>
          <p:nvPr/>
        </p:nvSpPr>
        <p:spPr>
          <a:xfrm>
            <a:off x="6367165" y="437612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384092" y="54993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4019736" y="550151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12" name="Straight Connector 111"/>
          <p:cNvCxnSpPr>
            <a:stCxn id="110" idx="6"/>
            <a:endCxn id="111" idx="2"/>
          </p:cNvCxnSpPr>
          <p:nvPr/>
        </p:nvCxnSpPr>
        <p:spPr>
          <a:xfrm>
            <a:off x="506012" y="5560323"/>
            <a:ext cx="3513724" cy="2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110" idx="6"/>
          </p:cNvCxnSpPr>
          <p:nvPr/>
        </p:nvCxnSpPr>
        <p:spPr>
          <a:xfrm flipV="1">
            <a:off x="506012" y="5258116"/>
            <a:ext cx="1657216" cy="302207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endCxn id="111" idx="2"/>
          </p:cNvCxnSpPr>
          <p:nvPr/>
        </p:nvCxnSpPr>
        <p:spPr>
          <a:xfrm>
            <a:off x="1504709" y="5139159"/>
            <a:ext cx="2515027" cy="42331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243422" y="562339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3820428" y="561718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1969657" y="528752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2133798" y="521192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41" name="Straight Connector 140"/>
          <p:cNvCxnSpPr>
            <a:stCxn id="110" idx="7"/>
          </p:cNvCxnSpPr>
          <p:nvPr/>
        </p:nvCxnSpPr>
        <p:spPr>
          <a:xfrm flipV="1">
            <a:off x="488157" y="4884516"/>
            <a:ext cx="1792056" cy="63270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2" name="Oval 141"/>
          <p:cNvSpPr>
            <a:spLocks noChangeAspect="1"/>
          </p:cNvSpPr>
          <p:nvPr/>
        </p:nvSpPr>
        <p:spPr>
          <a:xfrm>
            <a:off x="1439317" y="508460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3" name="Rectangle 142"/>
          <p:cNvSpPr/>
          <p:nvPr/>
        </p:nvSpPr>
        <p:spPr>
          <a:xfrm>
            <a:off x="1211717" y="512279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4" name="Straight Connector 143"/>
          <p:cNvCxnSpPr>
            <a:endCxn id="111" idx="1"/>
          </p:cNvCxnSpPr>
          <p:nvPr/>
        </p:nvCxnSpPr>
        <p:spPr>
          <a:xfrm>
            <a:off x="1689904" y="4699321"/>
            <a:ext cx="2347687" cy="82004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5" name="Oval 144"/>
          <p:cNvSpPr>
            <a:spLocks noChangeAspect="1"/>
          </p:cNvSpPr>
          <p:nvPr/>
        </p:nvSpPr>
        <p:spPr>
          <a:xfrm>
            <a:off x="2180097" y="482996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6" name="Rectangle 145"/>
          <p:cNvSpPr/>
          <p:nvPr/>
        </p:nvSpPr>
        <p:spPr>
          <a:xfrm>
            <a:off x="2119256" y="458446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7" name="Straight Connector 146"/>
          <p:cNvCxnSpPr>
            <a:stCxn id="110" idx="0"/>
          </p:cNvCxnSpPr>
          <p:nvPr/>
        </p:nvCxnSpPr>
        <p:spPr>
          <a:xfrm flipV="1">
            <a:off x="445052" y="4525701"/>
            <a:ext cx="1487920" cy="97366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8" name="Oval 147"/>
          <p:cNvSpPr>
            <a:spLocks noChangeAspect="1"/>
          </p:cNvSpPr>
          <p:nvPr/>
        </p:nvSpPr>
        <p:spPr>
          <a:xfrm>
            <a:off x="1601362" y="465633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9" name="Rectangle 148"/>
          <p:cNvSpPr/>
          <p:nvPr/>
        </p:nvSpPr>
        <p:spPr>
          <a:xfrm>
            <a:off x="1309033" y="437611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0" name="Straight Connector 149"/>
          <p:cNvCxnSpPr>
            <a:endCxn id="145" idx="1"/>
          </p:cNvCxnSpPr>
          <p:nvPr/>
        </p:nvCxnSpPr>
        <p:spPr>
          <a:xfrm>
            <a:off x="1886674" y="4583574"/>
            <a:ext cx="311278" cy="26424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>
            <a:spLocks noChangeAspect="1"/>
          </p:cNvSpPr>
          <p:nvPr/>
        </p:nvSpPr>
        <p:spPr>
          <a:xfrm>
            <a:off x="1809707" y="447114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2" name="Rectangle 151"/>
          <p:cNvSpPr/>
          <p:nvPr/>
        </p:nvSpPr>
        <p:spPr>
          <a:xfrm>
            <a:off x="1690989" y="417934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3" name="Straight Connector 152"/>
          <p:cNvCxnSpPr/>
          <p:nvPr/>
        </p:nvCxnSpPr>
        <p:spPr>
          <a:xfrm>
            <a:off x="1018572" y="4456253"/>
            <a:ext cx="600645" cy="217941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1504709" y="4201610"/>
            <a:ext cx="357576" cy="33368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flipV="1">
            <a:off x="2328531" y="4502552"/>
            <a:ext cx="1028127" cy="366484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V="1">
            <a:off x="1958140" y="3981692"/>
            <a:ext cx="773485" cy="50538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7" name="Oval 156"/>
          <p:cNvSpPr>
            <a:spLocks noChangeAspect="1"/>
          </p:cNvSpPr>
          <p:nvPr/>
        </p:nvSpPr>
        <p:spPr>
          <a:xfrm>
            <a:off x="6694229" y="349886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58" name="Straight Connector 157"/>
          <p:cNvCxnSpPr>
            <a:stCxn id="47" idx="1"/>
            <a:endCxn id="157" idx="3"/>
          </p:cNvCxnSpPr>
          <p:nvPr/>
        </p:nvCxnSpPr>
        <p:spPr>
          <a:xfrm flipV="1">
            <a:off x="4927648" y="3602932"/>
            <a:ext cx="1784436" cy="192586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7" idx="5"/>
            <a:endCxn id="48" idx="7"/>
          </p:cNvCxnSpPr>
          <p:nvPr/>
        </p:nvCxnSpPr>
        <p:spPr>
          <a:xfrm>
            <a:off x="6798294" y="3602932"/>
            <a:ext cx="1851208" cy="192800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0" name="Rectangle 159"/>
          <p:cNvSpPr/>
          <p:nvPr/>
        </p:nvSpPr>
        <p:spPr>
          <a:xfrm>
            <a:off x="6587086" y="323022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Rectangular Callout 161"/>
          <p:cNvSpPr/>
          <p:nvPr/>
        </p:nvSpPr>
        <p:spPr>
          <a:xfrm>
            <a:off x="5185459" y="2233914"/>
            <a:ext cx="3275634" cy="891251"/>
          </a:xfrm>
          <a:prstGeom prst="wedgeRectCallout">
            <a:avLst>
              <a:gd name="adj1" fmla="val -15151"/>
              <a:gd name="adj2" fmla="val 41206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C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1600" i="1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CA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C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1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1600" i="1" baseline="-2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CA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+ 3 segments</a:t>
            </a:r>
          </a:p>
          <a:p>
            <a:pPr algn="ctr"/>
            <a:r>
              <a:rPr lang="en-CA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at most (</a:t>
            </a:r>
            <a:r>
              <a:rPr lang="en-CA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-3) segments</a:t>
            </a:r>
          </a:p>
          <a:p>
            <a:pPr algn="ctr"/>
            <a:endParaRPr lang="en-CA" sz="16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>
            <a:stCxn id="116" idx="0"/>
            <a:endCxn id="157" idx="3"/>
          </p:cNvCxnSpPr>
          <p:nvPr/>
        </p:nvCxnSpPr>
        <p:spPr>
          <a:xfrm flipV="1">
            <a:off x="6188023" y="3602932"/>
            <a:ext cx="524061" cy="1064982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139" idx="7"/>
            <a:endCxn id="157" idx="4"/>
          </p:cNvCxnSpPr>
          <p:nvPr/>
        </p:nvCxnSpPr>
        <p:spPr>
          <a:xfrm flipV="1">
            <a:off x="6439473" y="3620787"/>
            <a:ext cx="315716" cy="87978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94" idx="0"/>
            <a:endCxn id="157" idx="4"/>
          </p:cNvCxnSpPr>
          <p:nvPr/>
        </p:nvCxnSpPr>
        <p:spPr>
          <a:xfrm flipH="1" flipV="1">
            <a:off x="6755189" y="3620787"/>
            <a:ext cx="11569" cy="1220748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65" idx="7"/>
            <a:endCxn id="94" idx="4"/>
          </p:cNvCxnSpPr>
          <p:nvPr/>
        </p:nvCxnSpPr>
        <p:spPr>
          <a:xfrm flipV="1">
            <a:off x="6763564" y="4963455"/>
            <a:ext cx="3194" cy="27789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68" idx="7"/>
            <a:endCxn id="116" idx="4"/>
          </p:cNvCxnSpPr>
          <p:nvPr/>
        </p:nvCxnSpPr>
        <p:spPr>
          <a:xfrm flipV="1">
            <a:off x="6069083" y="4789834"/>
            <a:ext cx="118940" cy="32419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46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Freeform 102"/>
          <p:cNvSpPr/>
          <p:nvPr/>
        </p:nvSpPr>
        <p:spPr>
          <a:xfrm>
            <a:off x="0" y="5065063"/>
            <a:ext cx="4351283" cy="772510"/>
          </a:xfrm>
          <a:custGeom>
            <a:avLst/>
            <a:gdLst>
              <a:gd name="connsiteX0" fmla="*/ 15766 w 4351283"/>
              <a:gd name="connsiteY0" fmla="*/ 772510 h 772510"/>
              <a:gd name="connsiteX1" fmla="*/ 31531 w 4351283"/>
              <a:gd name="connsiteY1" fmla="*/ 520262 h 772510"/>
              <a:gd name="connsiteX2" fmla="*/ 536028 w 4351283"/>
              <a:gd name="connsiteY2" fmla="*/ 47296 h 772510"/>
              <a:gd name="connsiteX3" fmla="*/ 1387366 w 4351283"/>
              <a:gd name="connsiteY3" fmla="*/ 252248 h 772510"/>
              <a:gd name="connsiteX4" fmla="*/ 1828800 w 4351283"/>
              <a:gd name="connsiteY4" fmla="*/ 78827 h 772510"/>
              <a:gd name="connsiteX5" fmla="*/ 1891862 w 4351283"/>
              <a:gd name="connsiteY5" fmla="*/ 63062 h 772510"/>
              <a:gd name="connsiteX6" fmla="*/ 2632842 w 4351283"/>
              <a:gd name="connsiteY6" fmla="*/ 268013 h 772510"/>
              <a:gd name="connsiteX7" fmla="*/ 3421117 w 4351283"/>
              <a:gd name="connsiteY7" fmla="*/ 0 h 772510"/>
              <a:gd name="connsiteX8" fmla="*/ 4351283 w 4351283"/>
              <a:gd name="connsiteY8" fmla="*/ 472965 h 772510"/>
              <a:gd name="connsiteX9" fmla="*/ 4351283 w 4351283"/>
              <a:gd name="connsiteY9" fmla="*/ 693682 h 772510"/>
              <a:gd name="connsiteX10" fmla="*/ 0 w 4351283"/>
              <a:gd name="connsiteY10" fmla="*/ 677917 h 772510"/>
              <a:gd name="connsiteX11" fmla="*/ 0 w 4351283"/>
              <a:gd name="connsiteY11" fmla="*/ 677917 h 772510"/>
              <a:gd name="connsiteX12" fmla="*/ 0 w 4351283"/>
              <a:gd name="connsiteY12" fmla="*/ 677917 h 772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51283" h="772510">
                <a:moveTo>
                  <a:pt x="15766" y="772510"/>
                </a:moveTo>
                <a:lnTo>
                  <a:pt x="31531" y="520262"/>
                </a:lnTo>
                <a:lnTo>
                  <a:pt x="536028" y="47296"/>
                </a:lnTo>
                <a:lnTo>
                  <a:pt x="1387366" y="252248"/>
                </a:lnTo>
                <a:lnTo>
                  <a:pt x="1828800" y="78827"/>
                </a:lnTo>
                <a:lnTo>
                  <a:pt x="1891862" y="63062"/>
                </a:lnTo>
                <a:lnTo>
                  <a:pt x="2632842" y="268013"/>
                </a:lnTo>
                <a:lnTo>
                  <a:pt x="3421117" y="0"/>
                </a:lnTo>
                <a:lnTo>
                  <a:pt x="4351283" y="472965"/>
                </a:lnTo>
                <a:lnTo>
                  <a:pt x="4351283" y="693682"/>
                </a:lnTo>
                <a:lnTo>
                  <a:pt x="0" y="677917"/>
                </a:lnTo>
                <a:lnTo>
                  <a:pt x="0" y="677917"/>
                </a:lnTo>
                <a:lnTo>
                  <a:pt x="0" y="677917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3" name="Rounded Rectangle 182"/>
          <p:cNvSpPr/>
          <p:nvPr/>
        </p:nvSpPr>
        <p:spPr>
          <a:xfrm>
            <a:off x="0" y="6445250"/>
            <a:ext cx="1407030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CCCG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310822" y="6445250"/>
            <a:ext cx="1833177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11,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49" name="Slide Number Placeholder 10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132927"/>
            <a:ext cx="9144000" cy="1015663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Why Does this Work</a:t>
            </a:r>
            <a:r>
              <a:rPr lang="en-CA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1461195" y="109141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555262" y="270854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1114062" y="209895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1181795" y="165868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1647461" y="173488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Freeform 12"/>
          <p:cNvSpPr/>
          <p:nvPr/>
        </p:nvSpPr>
        <p:spPr>
          <a:xfrm>
            <a:off x="599439" y="1160243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Freeform 13"/>
          <p:cNvSpPr/>
          <p:nvPr/>
        </p:nvSpPr>
        <p:spPr>
          <a:xfrm>
            <a:off x="1581572" y="1168709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Freeform 14"/>
          <p:cNvSpPr/>
          <p:nvPr/>
        </p:nvSpPr>
        <p:spPr>
          <a:xfrm>
            <a:off x="667172" y="2743509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Freeform 15"/>
          <p:cNvSpPr/>
          <p:nvPr/>
        </p:nvSpPr>
        <p:spPr>
          <a:xfrm>
            <a:off x="641772" y="1719043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Freeform 16"/>
          <p:cNvSpPr/>
          <p:nvPr/>
        </p:nvSpPr>
        <p:spPr>
          <a:xfrm>
            <a:off x="1276772" y="1194109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Freeform 17"/>
          <p:cNvSpPr/>
          <p:nvPr/>
        </p:nvSpPr>
        <p:spPr>
          <a:xfrm>
            <a:off x="1556172" y="1202576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Freeform 18"/>
          <p:cNvSpPr/>
          <p:nvPr/>
        </p:nvSpPr>
        <p:spPr>
          <a:xfrm>
            <a:off x="1302172" y="1719043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Freeform 19"/>
          <p:cNvSpPr/>
          <p:nvPr/>
        </p:nvSpPr>
        <p:spPr>
          <a:xfrm>
            <a:off x="1564639" y="1185643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Freeform 20"/>
          <p:cNvSpPr/>
          <p:nvPr/>
        </p:nvSpPr>
        <p:spPr>
          <a:xfrm>
            <a:off x="1725506" y="1846043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Freeform 21"/>
          <p:cNvSpPr/>
          <p:nvPr/>
        </p:nvSpPr>
        <p:spPr>
          <a:xfrm>
            <a:off x="1268306" y="1769843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1935328" y="203121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Freeform 23"/>
          <p:cNvSpPr/>
          <p:nvPr/>
        </p:nvSpPr>
        <p:spPr>
          <a:xfrm>
            <a:off x="2047239" y="2125443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Freeform 24"/>
          <p:cNvSpPr/>
          <p:nvPr/>
        </p:nvSpPr>
        <p:spPr>
          <a:xfrm>
            <a:off x="675639" y="2464109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Freeform 25"/>
          <p:cNvSpPr/>
          <p:nvPr/>
        </p:nvSpPr>
        <p:spPr>
          <a:xfrm>
            <a:off x="1573106" y="2455643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1461194" y="237835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Freeform 27"/>
          <p:cNvSpPr/>
          <p:nvPr/>
        </p:nvSpPr>
        <p:spPr>
          <a:xfrm>
            <a:off x="1590039" y="2133909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Freeform 28"/>
          <p:cNvSpPr/>
          <p:nvPr/>
        </p:nvSpPr>
        <p:spPr>
          <a:xfrm>
            <a:off x="1162633" y="1769843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Freeform 29"/>
          <p:cNvSpPr/>
          <p:nvPr/>
        </p:nvSpPr>
        <p:spPr>
          <a:xfrm>
            <a:off x="1217506" y="2150843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Freeform 30"/>
          <p:cNvSpPr/>
          <p:nvPr/>
        </p:nvSpPr>
        <p:spPr>
          <a:xfrm>
            <a:off x="1183639" y="2210109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Freeform 31"/>
          <p:cNvSpPr/>
          <p:nvPr/>
        </p:nvSpPr>
        <p:spPr>
          <a:xfrm>
            <a:off x="658706" y="2193176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Rectangle 32"/>
          <p:cNvSpPr/>
          <p:nvPr/>
        </p:nvSpPr>
        <p:spPr>
          <a:xfrm>
            <a:off x="193039" y="268023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462106" y="26971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386839" y="2460103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60305" y="199443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945638" y="18843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87304" y="1393303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623904" y="15541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336037" y="8683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2417928" y="266180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>
            <a:off x="5095386" y="262405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8731030" y="262620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4" name="Straight Connector 43"/>
          <p:cNvCxnSpPr>
            <a:stCxn id="42" idx="6"/>
            <a:endCxn id="43" idx="2"/>
          </p:cNvCxnSpPr>
          <p:nvPr/>
        </p:nvCxnSpPr>
        <p:spPr>
          <a:xfrm>
            <a:off x="5217306" y="2685013"/>
            <a:ext cx="3513724" cy="2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42" idx="6"/>
          </p:cNvCxnSpPr>
          <p:nvPr/>
        </p:nvCxnSpPr>
        <p:spPr>
          <a:xfrm flipV="1">
            <a:off x="5217306" y="2382806"/>
            <a:ext cx="1657216" cy="302207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endCxn id="43" idx="2"/>
          </p:cNvCxnSpPr>
          <p:nvPr/>
        </p:nvCxnSpPr>
        <p:spPr>
          <a:xfrm>
            <a:off x="6216003" y="2263849"/>
            <a:ext cx="2515027" cy="42331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4954716" y="274808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531722" y="274187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680951" y="241221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>
          <a:xfrm>
            <a:off x="6845092" y="233661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51" name="Straight Connector 50"/>
          <p:cNvCxnSpPr>
            <a:stCxn id="42" idx="7"/>
          </p:cNvCxnSpPr>
          <p:nvPr/>
        </p:nvCxnSpPr>
        <p:spPr>
          <a:xfrm flipV="1">
            <a:off x="5199451" y="2009206"/>
            <a:ext cx="1792056" cy="63270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Oval 51"/>
          <p:cNvSpPr>
            <a:spLocks noChangeAspect="1"/>
          </p:cNvSpPr>
          <p:nvPr/>
        </p:nvSpPr>
        <p:spPr>
          <a:xfrm>
            <a:off x="6150611" y="220929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3" name="Rectangle 52"/>
          <p:cNvSpPr/>
          <p:nvPr/>
        </p:nvSpPr>
        <p:spPr>
          <a:xfrm>
            <a:off x="5923011" y="224748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6401198" y="1824011"/>
            <a:ext cx="2347687" cy="82004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Oval 54"/>
          <p:cNvSpPr>
            <a:spLocks noChangeAspect="1"/>
          </p:cNvSpPr>
          <p:nvPr/>
        </p:nvSpPr>
        <p:spPr>
          <a:xfrm>
            <a:off x="6891391" y="195465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6" name="Rectangle 55"/>
          <p:cNvSpPr/>
          <p:nvPr/>
        </p:nvSpPr>
        <p:spPr>
          <a:xfrm>
            <a:off x="6900000" y="176702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Straight Connector 56"/>
          <p:cNvCxnSpPr>
            <a:stCxn id="42" idx="0"/>
          </p:cNvCxnSpPr>
          <p:nvPr/>
        </p:nvCxnSpPr>
        <p:spPr>
          <a:xfrm flipV="1">
            <a:off x="5156346" y="1650391"/>
            <a:ext cx="1487920" cy="97366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Oval 57"/>
          <p:cNvSpPr>
            <a:spLocks noChangeAspect="1"/>
          </p:cNvSpPr>
          <p:nvPr/>
        </p:nvSpPr>
        <p:spPr>
          <a:xfrm>
            <a:off x="6312656" y="178102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9" name="Rectangle 58"/>
          <p:cNvSpPr/>
          <p:nvPr/>
        </p:nvSpPr>
        <p:spPr>
          <a:xfrm>
            <a:off x="5916152" y="159340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0" name="Straight Connector 59"/>
          <p:cNvCxnSpPr>
            <a:endCxn id="55" idx="1"/>
          </p:cNvCxnSpPr>
          <p:nvPr/>
        </p:nvCxnSpPr>
        <p:spPr>
          <a:xfrm>
            <a:off x="6597968" y="1708264"/>
            <a:ext cx="311278" cy="26424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Oval 60"/>
          <p:cNvSpPr>
            <a:spLocks noChangeAspect="1"/>
          </p:cNvSpPr>
          <p:nvPr/>
        </p:nvSpPr>
        <p:spPr>
          <a:xfrm>
            <a:off x="6521001" y="159583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2" name="Rectangle 61"/>
          <p:cNvSpPr/>
          <p:nvPr/>
        </p:nvSpPr>
        <p:spPr>
          <a:xfrm>
            <a:off x="6552758" y="148923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6879822" y="61198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4" name="Straight Connector 63"/>
          <p:cNvCxnSpPr>
            <a:stCxn id="42" idx="1"/>
            <a:endCxn id="63" idx="3"/>
          </p:cNvCxnSpPr>
          <p:nvPr/>
        </p:nvCxnSpPr>
        <p:spPr>
          <a:xfrm flipV="1">
            <a:off x="5113241" y="716047"/>
            <a:ext cx="1784436" cy="192586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3" idx="5"/>
            <a:endCxn id="43" idx="7"/>
          </p:cNvCxnSpPr>
          <p:nvPr/>
        </p:nvCxnSpPr>
        <p:spPr>
          <a:xfrm>
            <a:off x="6983887" y="716047"/>
            <a:ext cx="1851208" cy="192800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6772679" y="34334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7" name="Straight Connector 66"/>
          <p:cNvCxnSpPr>
            <a:stCxn id="58" idx="0"/>
            <a:endCxn id="63" idx="3"/>
          </p:cNvCxnSpPr>
          <p:nvPr/>
        </p:nvCxnSpPr>
        <p:spPr>
          <a:xfrm flipV="1">
            <a:off x="6373616" y="716047"/>
            <a:ext cx="524061" cy="1064982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1" idx="7"/>
            <a:endCxn id="63" idx="4"/>
          </p:cNvCxnSpPr>
          <p:nvPr/>
        </p:nvCxnSpPr>
        <p:spPr>
          <a:xfrm flipV="1">
            <a:off x="6625066" y="733902"/>
            <a:ext cx="315716" cy="87978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55" idx="0"/>
            <a:endCxn id="63" idx="4"/>
          </p:cNvCxnSpPr>
          <p:nvPr/>
        </p:nvCxnSpPr>
        <p:spPr>
          <a:xfrm flipH="1" flipV="1">
            <a:off x="6940782" y="733902"/>
            <a:ext cx="11569" cy="1220748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50" idx="7"/>
            <a:endCxn id="55" idx="4"/>
          </p:cNvCxnSpPr>
          <p:nvPr/>
        </p:nvCxnSpPr>
        <p:spPr>
          <a:xfrm flipV="1">
            <a:off x="6949157" y="2076570"/>
            <a:ext cx="3194" cy="27789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52" idx="7"/>
            <a:endCxn id="58" idx="4"/>
          </p:cNvCxnSpPr>
          <p:nvPr/>
        </p:nvCxnSpPr>
        <p:spPr>
          <a:xfrm flipV="1">
            <a:off x="6254676" y="1902949"/>
            <a:ext cx="118940" cy="32419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82538" y="3617531"/>
            <a:ext cx="7964681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Question 1. What makes it possible to maintain nice drawings of the </a:t>
            </a:r>
            <a:r>
              <a:rPr lang="en-US" spc="5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subtrees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pc="50" dirty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We can always create a new segment satisfying the ‘divergence’ property. 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52247" y="3105835"/>
            <a:ext cx="86710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A triangulation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 and  A drawing of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 with at most 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err="1">
                <a:ln w="11430"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spc="50" baseline="-25000" dirty="0" err="1">
                <a:ln w="11430"/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err="1">
                <a:ln w="11430"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spc="50" baseline="-25000" dirty="0" err="1">
                <a:ln w="11430"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 segments</a:t>
            </a:r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31531" y="5080828"/>
            <a:ext cx="504497" cy="488731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1166648" y="5112359"/>
            <a:ext cx="693684" cy="31531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1876097" y="5065065"/>
            <a:ext cx="1576552" cy="504494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3116716" y="5212687"/>
            <a:ext cx="871960" cy="325342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1860331" y="5128125"/>
            <a:ext cx="1686911" cy="44143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3442536" y="5065541"/>
            <a:ext cx="892982" cy="472487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536027" y="5096594"/>
            <a:ext cx="1198180" cy="283779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173421" y="5191188"/>
            <a:ext cx="756745" cy="504495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Freeform 103"/>
          <p:cNvSpPr/>
          <p:nvPr/>
        </p:nvSpPr>
        <p:spPr>
          <a:xfrm>
            <a:off x="914400" y="4402911"/>
            <a:ext cx="961697" cy="788276"/>
          </a:xfrm>
          <a:custGeom>
            <a:avLst/>
            <a:gdLst>
              <a:gd name="connsiteX0" fmla="*/ 0 w 961697"/>
              <a:gd name="connsiteY0" fmla="*/ 788276 h 788276"/>
              <a:gd name="connsiteX1" fmla="*/ 331076 w 961697"/>
              <a:gd name="connsiteY1" fmla="*/ 346841 h 788276"/>
              <a:gd name="connsiteX2" fmla="*/ 961697 w 961697"/>
              <a:gd name="connsiteY2" fmla="*/ 0 h 788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1697" h="788276">
                <a:moveTo>
                  <a:pt x="0" y="788276"/>
                </a:moveTo>
                <a:cubicBezTo>
                  <a:pt x="85396" y="633248"/>
                  <a:pt x="170793" y="478220"/>
                  <a:pt x="331076" y="346841"/>
                </a:cubicBezTo>
                <a:cubicBezTo>
                  <a:pt x="491359" y="215462"/>
                  <a:pt x="726528" y="107731"/>
                  <a:pt x="961697" y="0"/>
                </a:cubicBezTo>
              </a:path>
            </a:pathLst>
          </a:cu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5" name="Rectangle 104"/>
          <p:cNvSpPr/>
          <p:nvPr/>
        </p:nvSpPr>
        <p:spPr>
          <a:xfrm>
            <a:off x="1559047" y="4068473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>
                <a:latin typeface="Times New Roman" pitchFamily="18" charset="0"/>
                <a:cs typeface="Times New Roman" pitchFamily="18" charset="0"/>
              </a:rPr>
              <a:t>v</a:t>
            </a:r>
            <a:endParaRPr lang="en-CA" dirty="0"/>
          </a:p>
        </p:txBody>
      </p:sp>
      <p:sp>
        <p:nvSpPr>
          <p:cNvPr id="106" name="Freeform 105"/>
          <p:cNvSpPr/>
          <p:nvPr/>
        </p:nvSpPr>
        <p:spPr>
          <a:xfrm>
            <a:off x="1939159" y="4418676"/>
            <a:ext cx="693683" cy="898635"/>
          </a:xfrm>
          <a:custGeom>
            <a:avLst/>
            <a:gdLst>
              <a:gd name="connsiteX0" fmla="*/ 0 w 693683"/>
              <a:gd name="connsiteY0" fmla="*/ 0 h 898635"/>
              <a:gd name="connsiteX1" fmla="*/ 551793 w 693683"/>
              <a:gd name="connsiteY1" fmla="*/ 409904 h 898635"/>
              <a:gd name="connsiteX2" fmla="*/ 693683 w 693683"/>
              <a:gd name="connsiteY2" fmla="*/ 898635 h 898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3683" h="898635">
                <a:moveTo>
                  <a:pt x="0" y="0"/>
                </a:moveTo>
                <a:cubicBezTo>
                  <a:pt x="218089" y="130066"/>
                  <a:pt x="436179" y="260132"/>
                  <a:pt x="551793" y="409904"/>
                </a:cubicBezTo>
                <a:cubicBezTo>
                  <a:pt x="667407" y="559676"/>
                  <a:pt x="680545" y="729155"/>
                  <a:pt x="693683" y="898635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1850369" y="432151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465053" y="504389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2817" y="513533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1356593" y="525877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1781789" y="506217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2536169" y="526334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2997941" y="513075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3372845" y="501188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2" name="Rectangle 91"/>
          <p:cNvSpPr/>
          <p:nvPr/>
        </p:nvSpPr>
        <p:spPr>
          <a:xfrm>
            <a:off x="691943" y="479368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CA" dirty="0"/>
          </a:p>
        </p:txBody>
      </p:sp>
      <p:sp>
        <p:nvSpPr>
          <p:cNvPr id="93" name="Rectangle 92"/>
          <p:cNvSpPr/>
          <p:nvPr/>
        </p:nvSpPr>
        <p:spPr>
          <a:xfrm>
            <a:off x="2568038" y="491981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0308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Rounded Rectangle 182"/>
          <p:cNvSpPr/>
          <p:nvPr/>
        </p:nvSpPr>
        <p:spPr>
          <a:xfrm>
            <a:off x="0" y="6445250"/>
            <a:ext cx="1407030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CCCG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310822" y="6445250"/>
            <a:ext cx="1833177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11,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49" name="Slide Number Placeholder 10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132927"/>
            <a:ext cx="9144000" cy="1015663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Why Does this Work</a:t>
            </a:r>
            <a:r>
              <a:rPr lang="en-CA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1461195" y="109141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555262" y="270854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1114062" y="209895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1181795" y="165868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1647461" y="173488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Freeform 12"/>
          <p:cNvSpPr/>
          <p:nvPr/>
        </p:nvSpPr>
        <p:spPr>
          <a:xfrm>
            <a:off x="599439" y="1160243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Freeform 13"/>
          <p:cNvSpPr/>
          <p:nvPr/>
        </p:nvSpPr>
        <p:spPr>
          <a:xfrm>
            <a:off x="1581572" y="1168709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Freeform 14"/>
          <p:cNvSpPr/>
          <p:nvPr/>
        </p:nvSpPr>
        <p:spPr>
          <a:xfrm>
            <a:off x="667172" y="2743509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Freeform 15"/>
          <p:cNvSpPr/>
          <p:nvPr/>
        </p:nvSpPr>
        <p:spPr>
          <a:xfrm>
            <a:off x="641772" y="1719043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Freeform 16"/>
          <p:cNvSpPr/>
          <p:nvPr/>
        </p:nvSpPr>
        <p:spPr>
          <a:xfrm>
            <a:off x="1276772" y="1194109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Freeform 17"/>
          <p:cNvSpPr/>
          <p:nvPr/>
        </p:nvSpPr>
        <p:spPr>
          <a:xfrm>
            <a:off x="1556172" y="1202576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Freeform 18"/>
          <p:cNvSpPr/>
          <p:nvPr/>
        </p:nvSpPr>
        <p:spPr>
          <a:xfrm>
            <a:off x="1302172" y="1719043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Freeform 19"/>
          <p:cNvSpPr/>
          <p:nvPr/>
        </p:nvSpPr>
        <p:spPr>
          <a:xfrm>
            <a:off x="1564639" y="1185643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Freeform 20"/>
          <p:cNvSpPr/>
          <p:nvPr/>
        </p:nvSpPr>
        <p:spPr>
          <a:xfrm>
            <a:off x="1725506" y="1846043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Freeform 21"/>
          <p:cNvSpPr/>
          <p:nvPr/>
        </p:nvSpPr>
        <p:spPr>
          <a:xfrm>
            <a:off x="1268306" y="1769843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1935328" y="203121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Freeform 23"/>
          <p:cNvSpPr/>
          <p:nvPr/>
        </p:nvSpPr>
        <p:spPr>
          <a:xfrm>
            <a:off x="2047239" y="2125443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Freeform 24"/>
          <p:cNvSpPr/>
          <p:nvPr/>
        </p:nvSpPr>
        <p:spPr>
          <a:xfrm>
            <a:off x="675639" y="2464109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Freeform 25"/>
          <p:cNvSpPr/>
          <p:nvPr/>
        </p:nvSpPr>
        <p:spPr>
          <a:xfrm>
            <a:off x="1573106" y="2455643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1461194" y="237835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Freeform 27"/>
          <p:cNvSpPr/>
          <p:nvPr/>
        </p:nvSpPr>
        <p:spPr>
          <a:xfrm>
            <a:off x="1590039" y="2133909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Freeform 28"/>
          <p:cNvSpPr/>
          <p:nvPr/>
        </p:nvSpPr>
        <p:spPr>
          <a:xfrm>
            <a:off x="1162633" y="1769843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Freeform 29"/>
          <p:cNvSpPr/>
          <p:nvPr/>
        </p:nvSpPr>
        <p:spPr>
          <a:xfrm>
            <a:off x="1217506" y="2150843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Freeform 30"/>
          <p:cNvSpPr/>
          <p:nvPr/>
        </p:nvSpPr>
        <p:spPr>
          <a:xfrm>
            <a:off x="1183639" y="2210109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Freeform 31"/>
          <p:cNvSpPr/>
          <p:nvPr/>
        </p:nvSpPr>
        <p:spPr>
          <a:xfrm>
            <a:off x="658706" y="2193176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Rectangle 32"/>
          <p:cNvSpPr/>
          <p:nvPr/>
        </p:nvSpPr>
        <p:spPr>
          <a:xfrm>
            <a:off x="193039" y="268023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462106" y="26971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386839" y="2460103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60305" y="199443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945638" y="18843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87304" y="1393303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623904" y="15541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336037" y="8683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2417928" y="266180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>
            <a:off x="5095386" y="262405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8731030" y="262620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4" name="Straight Connector 43"/>
          <p:cNvCxnSpPr>
            <a:stCxn id="42" idx="6"/>
            <a:endCxn id="43" idx="2"/>
          </p:cNvCxnSpPr>
          <p:nvPr/>
        </p:nvCxnSpPr>
        <p:spPr>
          <a:xfrm>
            <a:off x="5217306" y="2685013"/>
            <a:ext cx="3513724" cy="2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42" idx="6"/>
          </p:cNvCxnSpPr>
          <p:nvPr/>
        </p:nvCxnSpPr>
        <p:spPr>
          <a:xfrm flipV="1">
            <a:off x="5217306" y="2382806"/>
            <a:ext cx="1657216" cy="302207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endCxn id="43" idx="2"/>
          </p:cNvCxnSpPr>
          <p:nvPr/>
        </p:nvCxnSpPr>
        <p:spPr>
          <a:xfrm>
            <a:off x="6216003" y="2263849"/>
            <a:ext cx="2515027" cy="42331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4954716" y="274808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531722" y="274187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680951" y="241221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>
          <a:xfrm>
            <a:off x="6845092" y="233661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51" name="Straight Connector 50"/>
          <p:cNvCxnSpPr>
            <a:stCxn id="42" idx="7"/>
          </p:cNvCxnSpPr>
          <p:nvPr/>
        </p:nvCxnSpPr>
        <p:spPr>
          <a:xfrm flipV="1">
            <a:off x="5199451" y="2009206"/>
            <a:ext cx="1792056" cy="63270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Oval 51"/>
          <p:cNvSpPr>
            <a:spLocks noChangeAspect="1"/>
          </p:cNvSpPr>
          <p:nvPr/>
        </p:nvSpPr>
        <p:spPr>
          <a:xfrm>
            <a:off x="6150611" y="220929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3" name="Rectangle 52"/>
          <p:cNvSpPr/>
          <p:nvPr/>
        </p:nvSpPr>
        <p:spPr>
          <a:xfrm>
            <a:off x="5923011" y="224748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6401198" y="1824011"/>
            <a:ext cx="2347687" cy="82004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Oval 54"/>
          <p:cNvSpPr>
            <a:spLocks noChangeAspect="1"/>
          </p:cNvSpPr>
          <p:nvPr/>
        </p:nvSpPr>
        <p:spPr>
          <a:xfrm>
            <a:off x="6891391" y="195465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6" name="Rectangle 55"/>
          <p:cNvSpPr/>
          <p:nvPr/>
        </p:nvSpPr>
        <p:spPr>
          <a:xfrm>
            <a:off x="6900000" y="176702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Straight Connector 56"/>
          <p:cNvCxnSpPr>
            <a:stCxn id="42" idx="0"/>
          </p:cNvCxnSpPr>
          <p:nvPr/>
        </p:nvCxnSpPr>
        <p:spPr>
          <a:xfrm flipV="1">
            <a:off x="5156346" y="1650391"/>
            <a:ext cx="1487920" cy="97366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Oval 57"/>
          <p:cNvSpPr>
            <a:spLocks noChangeAspect="1"/>
          </p:cNvSpPr>
          <p:nvPr/>
        </p:nvSpPr>
        <p:spPr>
          <a:xfrm>
            <a:off x="6312656" y="178102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9" name="Rectangle 58"/>
          <p:cNvSpPr/>
          <p:nvPr/>
        </p:nvSpPr>
        <p:spPr>
          <a:xfrm>
            <a:off x="5916152" y="159340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0" name="Straight Connector 59"/>
          <p:cNvCxnSpPr>
            <a:endCxn id="55" idx="1"/>
          </p:cNvCxnSpPr>
          <p:nvPr/>
        </p:nvCxnSpPr>
        <p:spPr>
          <a:xfrm>
            <a:off x="6597968" y="1708264"/>
            <a:ext cx="311278" cy="26424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Oval 60"/>
          <p:cNvSpPr>
            <a:spLocks noChangeAspect="1"/>
          </p:cNvSpPr>
          <p:nvPr/>
        </p:nvSpPr>
        <p:spPr>
          <a:xfrm>
            <a:off x="6521001" y="159583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2" name="Rectangle 61"/>
          <p:cNvSpPr/>
          <p:nvPr/>
        </p:nvSpPr>
        <p:spPr>
          <a:xfrm>
            <a:off x="6552758" y="148923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6879822" y="61198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4" name="Straight Connector 63"/>
          <p:cNvCxnSpPr>
            <a:stCxn id="42" idx="1"/>
            <a:endCxn id="63" idx="3"/>
          </p:cNvCxnSpPr>
          <p:nvPr/>
        </p:nvCxnSpPr>
        <p:spPr>
          <a:xfrm flipV="1">
            <a:off x="5113241" y="716047"/>
            <a:ext cx="1784436" cy="192586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3" idx="5"/>
            <a:endCxn id="43" idx="7"/>
          </p:cNvCxnSpPr>
          <p:nvPr/>
        </p:nvCxnSpPr>
        <p:spPr>
          <a:xfrm>
            <a:off x="6983887" y="716047"/>
            <a:ext cx="1851208" cy="192800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6772679" y="34334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7" name="Straight Connector 66"/>
          <p:cNvCxnSpPr>
            <a:stCxn id="58" idx="0"/>
            <a:endCxn id="63" idx="3"/>
          </p:cNvCxnSpPr>
          <p:nvPr/>
        </p:nvCxnSpPr>
        <p:spPr>
          <a:xfrm flipV="1">
            <a:off x="6373616" y="716047"/>
            <a:ext cx="524061" cy="1064982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1" idx="7"/>
            <a:endCxn id="63" idx="4"/>
          </p:cNvCxnSpPr>
          <p:nvPr/>
        </p:nvCxnSpPr>
        <p:spPr>
          <a:xfrm flipV="1">
            <a:off x="6625066" y="733902"/>
            <a:ext cx="315716" cy="87978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55" idx="0"/>
            <a:endCxn id="63" idx="4"/>
          </p:cNvCxnSpPr>
          <p:nvPr/>
        </p:nvCxnSpPr>
        <p:spPr>
          <a:xfrm flipH="1" flipV="1">
            <a:off x="6940782" y="733902"/>
            <a:ext cx="11569" cy="1220748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50" idx="7"/>
            <a:endCxn id="55" idx="4"/>
          </p:cNvCxnSpPr>
          <p:nvPr/>
        </p:nvCxnSpPr>
        <p:spPr>
          <a:xfrm flipV="1">
            <a:off x="6949157" y="2076570"/>
            <a:ext cx="3194" cy="27789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52" idx="7"/>
            <a:endCxn id="58" idx="4"/>
          </p:cNvCxnSpPr>
          <p:nvPr/>
        </p:nvCxnSpPr>
        <p:spPr>
          <a:xfrm flipV="1">
            <a:off x="6254676" y="1902949"/>
            <a:ext cx="118940" cy="32419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252247" y="3105835"/>
            <a:ext cx="86710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A triangulation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 and  A drawing of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 with at most 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err="1">
                <a:ln w="11430"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spc="50" baseline="-25000" dirty="0" err="1">
                <a:ln w="11430"/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err="1">
                <a:ln w="11430"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spc="50" baseline="-25000" dirty="0" err="1">
                <a:ln w="11430"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 segments</a:t>
            </a:r>
          </a:p>
        </p:txBody>
      </p:sp>
      <p:sp>
        <p:nvSpPr>
          <p:cNvPr id="92" name="Freeform 91"/>
          <p:cNvSpPr/>
          <p:nvPr/>
        </p:nvSpPr>
        <p:spPr>
          <a:xfrm>
            <a:off x="0" y="5065063"/>
            <a:ext cx="4351283" cy="772510"/>
          </a:xfrm>
          <a:custGeom>
            <a:avLst/>
            <a:gdLst>
              <a:gd name="connsiteX0" fmla="*/ 15766 w 4351283"/>
              <a:gd name="connsiteY0" fmla="*/ 772510 h 772510"/>
              <a:gd name="connsiteX1" fmla="*/ 31531 w 4351283"/>
              <a:gd name="connsiteY1" fmla="*/ 520262 h 772510"/>
              <a:gd name="connsiteX2" fmla="*/ 536028 w 4351283"/>
              <a:gd name="connsiteY2" fmla="*/ 47296 h 772510"/>
              <a:gd name="connsiteX3" fmla="*/ 1387366 w 4351283"/>
              <a:gd name="connsiteY3" fmla="*/ 252248 h 772510"/>
              <a:gd name="connsiteX4" fmla="*/ 1828800 w 4351283"/>
              <a:gd name="connsiteY4" fmla="*/ 78827 h 772510"/>
              <a:gd name="connsiteX5" fmla="*/ 1891862 w 4351283"/>
              <a:gd name="connsiteY5" fmla="*/ 63062 h 772510"/>
              <a:gd name="connsiteX6" fmla="*/ 2632842 w 4351283"/>
              <a:gd name="connsiteY6" fmla="*/ 268013 h 772510"/>
              <a:gd name="connsiteX7" fmla="*/ 3421117 w 4351283"/>
              <a:gd name="connsiteY7" fmla="*/ 0 h 772510"/>
              <a:gd name="connsiteX8" fmla="*/ 4351283 w 4351283"/>
              <a:gd name="connsiteY8" fmla="*/ 472965 h 772510"/>
              <a:gd name="connsiteX9" fmla="*/ 4351283 w 4351283"/>
              <a:gd name="connsiteY9" fmla="*/ 693682 h 772510"/>
              <a:gd name="connsiteX10" fmla="*/ 0 w 4351283"/>
              <a:gd name="connsiteY10" fmla="*/ 677917 h 772510"/>
              <a:gd name="connsiteX11" fmla="*/ 0 w 4351283"/>
              <a:gd name="connsiteY11" fmla="*/ 677917 h 772510"/>
              <a:gd name="connsiteX12" fmla="*/ 0 w 4351283"/>
              <a:gd name="connsiteY12" fmla="*/ 677917 h 772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51283" h="772510">
                <a:moveTo>
                  <a:pt x="15766" y="772510"/>
                </a:moveTo>
                <a:lnTo>
                  <a:pt x="31531" y="520262"/>
                </a:lnTo>
                <a:lnTo>
                  <a:pt x="536028" y="47296"/>
                </a:lnTo>
                <a:lnTo>
                  <a:pt x="1387366" y="252248"/>
                </a:lnTo>
                <a:lnTo>
                  <a:pt x="1828800" y="78827"/>
                </a:lnTo>
                <a:lnTo>
                  <a:pt x="1891862" y="63062"/>
                </a:lnTo>
                <a:lnTo>
                  <a:pt x="2632842" y="268013"/>
                </a:lnTo>
                <a:lnTo>
                  <a:pt x="3421117" y="0"/>
                </a:lnTo>
                <a:lnTo>
                  <a:pt x="4351283" y="472965"/>
                </a:lnTo>
                <a:lnTo>
                  <a:pt x="4351283" y="693682"/>
                </a:lnTo>
                <a:lnTo>
                  <a:pt x="0" y="677917"/>
                </a:lnTo>
                <a:lnTo>
                  <a:pt x="0" y="677917"/>
                </a:lnTo>
                <a:lnTo>
                  <a:pt x="0" y="677917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3" name="Straight Connector 92"/>
          <p:cNvCxnSpPr/>
          <p:nvPr/>
        </p:nvCxnSpPr>
        <p:spPr>
          <a:xfrm flipV="1">
            <a:off x="31531" y="5080828"/>
            <a:ext cx="504497" cy="488731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1166648" y="5112359"/>
            <a:ext cx="693684" cy="31531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1876097" y="5065065"/>
            <a:ext cx="1576552" cy="504494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3116716" y="5212687"/>
            <a:ext cx="871960" cy="325342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1860331" y="5128125"/>
            <a:ext cx="1686911" cy="441434"/>
          </a:xfrm>
          <a:prstGeom prst="line">
            <a:avLst/>
          </a:prstGeom>
          <a:ln w="25400">
            <a:solidFill>
              <a:srgbClr val="4747FB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3442536" y="5065541"/>
            <a:ext cx="892982" cy="472487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536027" y="5096594"/>
            <a:ext cx="1198180" cy="283779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173421" y="5191188"/>
            <a:ext cx="756745" cy="504495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Freeform 101"/>
          <p:cNvSpPr/>
          <p:nvPr/>
        </p:nvSpPr>
        <p:spPr>
          <a:xfrm>
            <a:off x="914400" y="4402911"/>
            <a:ext cx="961697" cy="788276"/>
          </a:xfrm>
          <a:custGeom>
            <a:avLst/>
            <a:gdLst>
              <a:gd name="connsiteX0" fmla="*/ 0 w 961697"/>
              <a:gd name="connsiteY0" fmla="*/ 788276 h 788276"/>
              <a:gd name="connsiteX1" fmla="*/ 331076 w 961697"/>
              <a:gd name="connsiteY1" fmla="*/ 346841 h 788276"/>
              <a:gd name="connsiteX2" fmla="*/ 961697 w 961697"/>
              <a:gd name="connsiteY2" fmla="*/ 0 h 788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1697" h="788276">
                <a:moveTo>
                  <a:pt x="0" y="788276"/>
                </a:moveTo>
                <a:cubicBezTo>
                  <a:pt x="85396" y="633248"/>
                  <a:pt x="170793" y="478220"/>
                  <a:pt x="331076" y="346841"/>
                </a:cubicBezTo>
                <a:cubicBezTo>
                  <a:pt x="491359" y="215462"/>
                  <a:pt x="726528" y="107731"/>
                  <a:pt x="961697" y="0"/>
                </a:cubicBezTo>
              </a:path>
            </a:pathLst>
          </a:cu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7" name="Rectangle 106"/>
          <p:cNvSpPr/>
          <p:nvPr/>
        </p:nvSpPr>
        <p:spPr>
          <a:xfrm>
            <a:off x="1559047" y="4068473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>
                <a:latin typeface="Times New Roman" pitchFamily="18" charset="0"/>
                <a:cs typeface="Times New Roman" pitchFamily="18" charset="0"/>
              </a:rPr>
              <a:t>v</a:t>
            </a:r>
            <a:endParaRPr lang="en-CA" dirty="0"/>
          </a:p>
        </p:txBody>
      </p:sp>
      <p:sp>
        <p:nvSpPr>
          <p:cNvPr id="108" name="Freeform 107"/>
          <p:cNvSpPr/>
          <p:nvPr/>
        </p:nvSpPr>
        <p:spPr>
          <a:xfrm>
            <a:off x="1939159" y="4418676"/>
            <a:ext cx="693683" cy="898635"/>
          </a:xfrm>
          <a:custGeom>
            <a:avLst/>
            <a:gdLst>
              <a:gd name="connsiteX0" fmla="*/ 0 w 693683"/>
              <a:gd name="connsiteY0" fmla="*/ 0 h 898635"/>
              <a:gd name="connsiteX1" fmla="*/ 551793 w 693683"/>
              <a:gd name="connsiteY1" fmla="*/ 409904 h 898635"/>
              <a:gd name="connsiteX2" fmla="*/ 693683 w 693683"/>
              <a:gd name="connsiteY2" fmla="*/ 898635 h 898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3683" h="898635">
                <a:moveTo>
                  <a:pt x="0" y="0"/>
                </a:moveTo>
                <a:cubicBezTo>
                  <a:pt x="218089" y="130066"/>
                  <a:pt x="436179" y="260132"/>
                  <a:pt x="551793" y="409904"/>
                </a:cubicBezTo>
                <a:cubicBezTo>
                  <a:pt x="667407" y="559676"/>
                  <a:pt x="680545" y="729155"/>
                  <a:pt x="693683" y="898635"/>
                </a:cubicBezTo>
              </a:path>
            </a:pathLst>
          </a:custGeom>
          <a:ln w="254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1850369" y="4321515"/>
            <a:ext cx="121920" cy="12192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465053" y="504389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862817" y="513533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1356593" y="525877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1781789" y="506217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2536169" y="526334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2997941" y="513075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3372845" y="501188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5" name="Freeform 124"/>
          <p:cNvSpPr/>
          <p:nvPr/>
        </p:nvSpPr>
        <p:spPr>
          <a:xfrm>
            <a:off x="4792717" y="5055015"/>
            <a:ext cx="4351283" cy="772510"/>
          </a:xfrm>
          <a:custGeom>
            <a:avLst/>
            <a:gdLst>
              <a:gd name="connsiteX0" fmla="*/ 15766 w 4351283"/>
              <a:gd name="connsiteY0" fmla="*/ 772510 h 772510"/>
              <a:gd name="connsiteX1" fmla="*/ 31531 w 4351283"/>
              <a:gd name="connsiteY1" fmla="*/ 520262 h 772510"/>
              <a:gd name="connsiteX2" fmla="*/ 536028 w 4351283"/>
              <a:gd name="connsiteY2" fmla="*/ 47296 h 772510"/>
              <a:gd name="connsiteX3" fmla="*/ 1387366 w 4351283"/>
              <a:gd name="connsiteY3" fmla="*/ 252248 h 772510"/>
              <a:gd name="connsiteX4" fmla="*/ 1828800 w 4351283"/>
              <a:gd name="connsiteY4" fmla="*/ 78827 h 772510"/>
              <a:gd name="connsiteX5" fmla="*/ 1891862 w 4351283"/>
              <a:gd name="connsiteY5" fmla="*/ 63062 h 772510"/>
              <a:gd name="connsiteX6" fmla="*/ 2632842 w 4351283"/>
              <a:gd name="connsiteY6" fmla="*/ 268013 h 772510"/>
              <a:gd name="connsiteX7" fmla="*/ 3421117 w 4351283"/>
              <a:gd name="connsiteY7" fmla="*/ 0 h 772510"/>
              <a:gd name="connsiteX8" fmla="*/ 4351283 w 4351283"/>
              <a:gd name="connsiteY8" fmla="*/ 472965 h 772510"/>
              <a:gd name="connsiteX9" fmla="*/ 4351283 w 4351283"/>
              <a:gd name="connsiteY9" fmla="*/ 693682 h 772510"/>
              <a:gd name="connsiteX10" fmla="*/ 0 w 4351283"/>
              <a:gd name="connsiteY10" fmla="*/ 677917 h 772510"/>
              <a:gd name="connsiteX11" fmla="*/ 0 w 4351283"/>
              <a:gd name="connsiteY11" fmla="*/ 677917 h 772510"/>
              <a:gd name="connsiteX12" fmla="*/ 0 w 4351283"/>
              <a:gd name="connsiteY12" fmla="*/ 677917 h 772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51283" h="772510">
                <a:moveTo>
                  <a:pt x="15766" y="772510"/>
                </a:moveTo>
                <a:lnTo>
                  <a:pt x="31531" y="520262"/>
                </a:lnTo>
                <a:lnTo>
                  <a:pt x="536028" y="47296"/>
                </a:lnTo>
                <a:lnTo>
                  <a:pt x="1387366" y="252248"/>
                </a:lnTo>
                <a:lnTo>
                  <a:pt x="1828800" y="78827"/>
                </a:lnTo>
                <a:lnTo>
                  <a:pt x="1891862" y="63062"/>
                </a:lnTo>
                <a:lnTo>
                  <a:pt x="2632842" y="268013"/>
                </a:lnTo>
                <a:lnTo>
                  <a:pt x="3421117" y="0"/>
                </a:lnTo>
                <a:lnTo>
                  <a:pt x="4351283" y="472965"/>
                </a:lnTo>
                <a:lnTo>
                  <a:pt x="4351283" y="693682"/>
                </a:lnTo>
                <a:lnTo>
                  <a:pt x="0" y="677917"/>
                </a:lnTo>
                <a:lnTo>
                  <a:pt x="0" y="677917"/>
                </a:lnTo>
                <a:lnTo>
                  <a:pt x="0" y="677917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26" name="Straight Connector 125"/>
          <p:cNvCxnSpPr/>
          <p:nvPr/>
        </p:nvCxnSpPr>
        <p:spPr>
          <a:xfrm flipV="1">
            <a:off x="4824248" y="5070780"/>
            <a:ext cx="504497" cy="488731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V="1">
            <a:off x="5959365" y="5102311"/>
            <a:ext cx="693684" cy="31531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V="1">
            <a:off x="6668814" y="5055017"/>
            <a:ext cx="1576552" cy="504494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909433" y="5202639"/>
            <a:ext cx="871960" cy="325342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6653048" y="5118077"/>
            <a:ext cx="1686911" cy="441434"/>
          </a:xfrm>
          <a:prstGeom prst="line">
            <a:avLst/>
          </a:prstGeom>
          <a:ln w="25400">
            <a:solidFill>
              <a:srgbClr val="4747FB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8235253" y="5055493"/>
            <a:ext cx="892982" cy="472487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5328744" y="5086546"/>
            <a:ext cx="1198180" cy="283779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flipV="1">
            <a:off x="4966138" y="5181140"/>
            <a:ext cx="756745" cy="504495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8" name="Oval 137"/>
          <p:cNvSpPr>
            <a:spLocks noChangeAspect="1"/>
          </p:cNvSpPr>
          <p:nvPr/>
        </p:nvSpPr>
        <p:spPr>
          <a:xfrm>
            <a:off x="5257770" y="503384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5655534" y="512528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49310" y="524872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574506" y="506217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2" name="Oval 141"/>
          <p:cNvSpPr>
            <a:spLocks noChangeAspect="1"/>
          </p:cNvSpPr>
          <p:nvPr/>
        </p:nvSpPr>
        <p:spPr>
          <a:xfrm>
            <a:off x="7328886" y="525329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3" name="Oval 142"/>
          <p:cNvSpPr>
            <a:spLocks noChangeAspect="1"/>
          </p:cNvSpPr>
          <p:nvPr/>
        </p:nvSpPr>
        <p:spPr>
          <a:xfrm>
            <a:off x="7790658" y="512071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4" name="Oval 143"/>
          <p:cNvSpPr>
            <a:spLocks noChangeAspect="1"/>
          </p:cNvSpPr>
          <p:nvPr/>
        </p:nvSpPr>
        <p:spPr>
          <a:xfrm>
            <a:off x="8165562" y="500183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45" name="Straight Connector 144"/>
          <p:cNvCxnSpPr/>
          <p:nvPr/>
        </p:nvCxnSpPr>
        <p:spPr>
          <a:xfrm flipV="1">
            <a:off x="5790103" y="4270549"/>
            <a:ext cx="1304033" cy="862428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4884538" y="4665901"/>
            <a:ext cx="1686911" cy="441434"/>
          </a:xfrm>
          <a:prstGeom prst="line">
            <a:avLst/>
          </a:prstGeom>
          <a:ln w="25400">
            <a:solidFill>
              <a:srgbClr val="4747FB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4501662" y="4300695"/>
            <a:ext cx="2813538" cy="964641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5315578" y="4481565"/>
            <a:ext cx="2048997" cy="775111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5" name="Rectangle 164"/>
          <p:cNvSpPr/>
          <p:nvPr/>
        </p:nvSpPr>
        <p:spPr>
          <a:xfrm>
            <a:off x="281354" y="3547192"/>
            <a:ext cx="862616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Question 1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What makes it possible to maintain nice drawings of the </a:t>
            </a:r>
            <a:r>
              <a:rPr lang="en-US" spc="50" dirty="0" err="1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subtrees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pc="50" dirty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We can always create a new segment satisfying the ‘divergence’ property. </a:t>
            </a:r>
          </a:p>
        </p:txBody>
      </p:sp>
      <p:sp>
        <p:nvSpPr>
          <p:cNvPr id="89" name="Arc 88"/>
          <p:cNvSpPr/>
          <p:nvPr/>
        </p:nvSpPr>
        <p:spPr>
          <a:xfrm>
            <a:off x="5174905" y="4461468"/>
            <a:ext cx="331596" cy="371791"/>
          </a:xfrm>
          <a:prstGeom prst="arc">
            <a:avLst>
              <a:gd name="adj1" fmla="val 8852915"/>
              <a:gd name="adj2" fmla="val 15526192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7" name="Oval 166"/>
          <p:cNvSpPr>
            <a:spLocks noChangeAspect="1"/>
          </p:cNvSpPr>
          <p:nvPr/>
        </p:nvSpPr>
        <p:spPr>
          <a:xfrm>
            <a:off x="6129383" y="4843795"/>
            <a:ext cx="72774" cy="72774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8" name="Rectangle 167"/>
          <p:cNvSpPr/>
          <p:nvPr/>
        </p:nvSpPr>
        <p:spPr>
          <a:xfrm>
            <a:off x="691943" y="479368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CA" dirty="0"/>
          </a:p>
        </p:txBody>
      </p:sp>
      <p:sp>
        <p:nvSpPr>
          <p:cNvPr id="169" name="Rectangle 168"/>
          <p:cNvSpPr/>
          <p:nvPr/>
        </p:nvSpPr>
        <p:spPr>
          <a:xfrm>
            <a:off x="2568038" y="491981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CA" dirty="0"/>
          </a:p>
        </p:txBody>
      </p:sp>
      <p:sp>
        <p:nvSpPr>
          <p:cNvPr id="117" name="Rectangle 116"/>
          <p:cNvSpPr/>
          <p:nvPr/>
        </p:nvSpPr>
        <p:spPr>
          <a:xfrm>
            <a:off x="5542611" y="513527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CA" dirty="0"/>
          </a:p>
        </p:txBody>
      </p:sp>
      <p:sp>
        <p:nvSpPr>
          <p:cNvPr id="118" name="Rectangle 117"/>
          <p:cNvSpPr/>
          <p:nvPr/>
        </p:nvSpPr>
        <p:spPr>
          <a:xfrm>
            <a:off x="7287377" y="528767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2607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132927"/>
            <a:ext cx="9144000" cy="646331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i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-Segment Drawings</a:t>
            </a:r>
            <a:endParaRPr lang="en-US" sz="36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50" name="Group 1049"/>
          <p:cNvGrpSpPr/>
          <p:nvPr/>
        </p:nvGrpSpPr>
        <p:grpSpPr>
          <a:xfrm>
            <a:off x="1194369" y="1340725"/>
            <a:ext cx="2065475" cy="1924926"/>
            <a:chOff x="1407029" y="1819210"/>
            <a:chExt cx="2065475" cy="1924926"/>
          </a:xfrm>
        </p:grpSpPr>
        <p:sp>
          <p:nvSpPr>
            <p:cNvPr id="10" name="Oval 9"/>
            <p:cNvSpPr>
              <a:spLocks noChangeAspect="1"/>
            </p:cNvSpPr>
            <p:nvPr/>
          </p:nvSpPr>
          <p:spPr>
            <a:xfrm>
              <a:off x="1685816" y="2438855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1840516" y="2961487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5" name="Straight Connector 14"/>
            <p:cNvCxnSpPr/>
            <p:nvPr/>
          </p:nvCxnSpPr>
          <p:spPr>
            <a:xfrm flipV="1">
              <a:off x="2434545" y="2010315"/>
              <a:ext cx="348590" cy="2681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2450116" y="2342978"/>
              <a:ext cx="674370" cy="96807"/>
            </a:xfrm>
            <a:custGeom>
              <a:avLst/>
              <a:gdLst>
                <a:gd name="connsiteX0" fmla="*/ 0 w 674370"/>
                <a:gd name="connsiteY0" fmla="*/ 1557 h 96807"/>
                <a:gd name="connsiteX1" fmla="*/ 373380 w 674370"/>
                <a:gd name="connsiteY1" fmla="*/ 12987 h 96807"/>
                <a:gd name="connsiteX2" fmla="*/ 674370 w 674370"/>
                <a:gd name="connsiteY2" fmla="*/ 96807 h 96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96807">
                  <a:moveTo>
                    <a:pt x="0" y="1557"/>
                  </a:moveTo>
                  <a:cubicBezTo>
                    <a:pt x="130492" y="-666"/>
                    <a:pt x="260985" y="-2888"/>
                    <a:pt x="373380" y="12987"/>
                  </a:cubicBezTo>
                  <a:cubicBezTo>
                    <a:pt x="485775" y="28862"/>
                    <a:pt x="580072" y="62834"/>
                    <a:pt x="674370" y="96807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2880646" y="2013065"/>
              <a:ext cx="289560" cy="384810"/>
            </a:xfrm>
            <a:custGeom>
              <a:avLst/>
              <a:gdLst>
                <a:gd name="connsiteX0" fmla="*/ 0 w 289560"/>
                <a:gd name="connsiteY0" fmla="*/ 0 h 384810"/>
                <a:gd name="connsiteX1" fmla="*/ 201930 w 289560"/>
                <a:gd name="connsiteY1" fmla="*/ 152400 h 384810"/>
                <a:gd name="connsiteX2" fmla="*/ 289560 w 289560"/>
                <a:gd name="connsiteY2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9560" h="384810">
                  <a:moveTo>
                    <a:pt x="0" y="0"/>
                  </a:moveTo>
                  <a:cubicBezTo>
                    <a:pt x="76835" y="44132"/>
                    <a:pt x="153670" y="88265"/>
                    <a:pt x="201930" y="152400"/>
                  </a:cubicBezTo>
                  <a:cubicBezTo>
                    <a:pt x="250190" y="216535"/>
                    <a:pt x="269875" y="300672"/>
                    <a:pt x="289560" y="38481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2377726" y="2371205"/>
              <a:ext cx="34484" cy="255270"/>
            </a:xfrm>
            <a:custGeom>
              <a:avLst/>
              <a:gdLst>
                <a:gd name="connsiteX0" fmla="*/ 11430 w 34484"/>
                <a:gd name="connsiteY0" fmla="*/ 255270 h 255270"/>
                <a:gd name="connsiteX1" fmla="*/ 34290 w 34484"/>
                <a:gd name="connsiteY1" fmla="*/ 140970 h 255270"/>
                <a:gd name="connsiteX2" fmla="*/ 0 w 34484"/>
                <a:gd name="connsiteY2" fmla="*/ 0 h 25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484" h="255270">
                  <a:moveTo>
                    <a:pt x="11430" y="255270"/>
                  </a:moveTo>
                  <a:cubicBezTo>
                    <a:pt x="23812" y="219392"/>
                    <a:pt x="36195" y="183515"/>
                    <a:pt x="34290" y="140970"/>
                  </a:cubicBezTo>
                  <a:cubicBezTo>
                    <a:pt x="32385" y="98425"/>
                    <a:pt x="16192" y="49212"/>
                    <a:pt x="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1741456" y="2542655"/>
              <a:ext cx="601980" cy="140970"/>
            </a:xfrm>
            <a:custGeom>
              <a:avLst/>
              <a:gdLst>
                <a:gd name="connsiteX0" fmla="*/ 0 w 601980"/>
                <a:gd name="connsiteY0" fmla="*/ 0 h 140970"/>
                <a:gd name="connsiteX1" fmla="*/ 327660 w 601980"/>
                <a:gd name="connsiteY1" fmla="*/ 114300 h 140970"/>
                <a:gd name="connsiteX2" fmla="*/ 601980 w 601980"/>
                <a:gd name="connsiteY2" fmla="*/ 140970 h 140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01980" h="140970">
                  <a:moveTo>
                    <a:pt x="0" y="0"/>
                  </a:moveTo>
                  <a:cubicBezTo>
                    <a:pt x="113665" y="45402"/>
                    <a:pt x="227330" y="90805"/>
                    <a:pt x="327660" y="114300"/>
                  </a:cubicBezTo>
                  <a:cubicBezTo>
                    <a:pt x="427990" y="137795"/>
                    <a:pt x="514985" y="139382"/>
                    <a:pt x="601980" y="14097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1962436" y="2740775"/>
              <a:ext cx="392430" cy="259080"/>
            </a:xfrm>
            <a:custGeom>
              <a:avLst/>
              <a:gdLst>
                <a:gd name="connsiteX0" fmla="*/ 0 w 392430"/>
                <a:gd name="connsiteY0" fmla="*/ 259080 h 259080"/>
                <a:gd name="connsiteX1" fmla="*/ 220980 w 392430"/>
                <a:gd name="connsiteY1" fmla="*/ 190500 h 259080"/>
                <a:gd name="connsiteX2" fmla="*/ 392430 w 392430"/>
                <a:gd name="connsiteY2" fmla="*/ 0 h 259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2430" h="259080">
                  <a:moveTo>
                    <a:pt x="0" y="259080"/>
                  </a:moveTo>
                  <a:cubicBezTo>
                    <a:pt x="77787" y="246380"/>
                    <a:pt x="155575" y="233680"/>
                    <a:pt x="220980" y="190500"/>
                  </a:cubicBezTo>
                  <a:cubicBezTo>
                    <a:pt x="286385" y="147320"/>
                    <a:pt x="339407" y="73660"/>
                    <a:pt x="39243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1700645" y="2557895"/>
              <a:ext cx="147491" cy="434340"/>
            </a:xfrm>
            <a:custGeom>
              <a:avLst/>
              <a:gdLst>
                <a:gd name="connsiteX0" fmla="*/ 10331 w 147491"/>
                <a:gd name="connsiteY0" fmla="*/ 0 h 434340"/>
                <a:gd name="connsiteX1" fmla="*/ 14141 w 147491"/>
                <a:gd name="connsiteY1" fmla="*/ 224790 h 434340"/>
                <a:gd name="connsiteX2" fmla="*/ 147491 w 147491"/>
                <a:gd name="connsiteY2" fmla="*/ 434340 h 434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7491" h="434340">
                  <a:moveTo>
                    <a:pt x="10331" y="0"/>
                  </a:moveTo>
                  <a:cubicBezTo>
                    <a:pt x="806" y="76200"/>
                    <a:pt x="-8719" y="152400"/>
                    <a:pt x="14141" y="224790"/>
                  </a:cubicBezTo>
                  <a:cubicBezTo>
                    <a:pt x="37001" y="297180"/>
                    <a:pt x="92246" y="365760"/>
                    <a:pt x="147491" y="43434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2415826" y="2729345"/>
              <a:ext cx="45720" cy="430530"/>
            </a:xfrm>
            <a:custGeom>
              <a:avLst/>
              <a:gdLst>
                <a:gd name="connsiteX0" fmla="*/ 45720 w 45720"/>
                <a:gd name="connsiteY0" fmla="*/ 430530 h 430530"/>
                <a:gd name="connsiteX1" fmla="*/ 11430 w 45720"/>
                <a:gd name="connsiteY1" fmla="*/ 156210 h 430530"/>
                <a:gd name="connsiteX2" fmla="*/ 0 w 45720"/>
                <a:gd name="connsiteY2" fmla="*/ 0 h 430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720" h="430530">
                  <a:moveTo>
                    <a:pt x="45720" y="430530"/>
                  </a:moveTo>
                  <a:cubicBezTo>
                    <a:pt x="32385" y="329247"/>
                    <a:pt x="19050" y="227965"/>
                    <a:pt x="11430" y="156210"/>
                  </a:cubicBezTo>
                  <a:cubicBezTo>
                    <a:pt x="3810" y="84455"/>
                    <a:pt x="1905" y="42227"/>
                    <a:pt x="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2453926" y="2658446"/>
              <a:ext cx="579120" cy="215679"/>
            </a:xfrm>
            <a:custGeom>
              <a:avLst/>
              <a:gdLst>
                <a:gd name="connsiteX0" fmla="*/ 0 w 579120"/>
                <a:gd name="connsiteY0" fmla="*/ 13749 h 215679"/>
                <a:gd name="connsiteX1" fmla="*/ 247650 w 579120"/>
                <a:gd name="connsiteY1" fmla="*/ 21369 h 215679"/>
                <a:gd name="connsiteX2" fmla="*/ 579120 w 579120"/>
                <a:gd name="connsiteY2" fmla="*/ 215679 h 215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79120" h="215679">
                  <a:moveTo>
                    <a:pt x="0" y="13749"/>
                  </a:moveTo>
                  <a:cubicBezTo>
                    <a:pt x="75565" y="731"/>
                    <a:pt x="151130" y="-12286"/>
                    <a:pt x="247650" y="21369"/>
                  </a:cubicBezTo>
                  <a:cubicBezTo>
                    <a:pt x="344170" y="55024"/>
                    <a:pt x="461645" y="135351"/>
                    <a:pt x="579120" y="215679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1947196" y="3072245"/>
              <a:ext cx="445770" cy="140970"/>
            </a:xfrm>
            <a:custGeom>
              <a:avLst/>
              <a:gdLst>
                <a:gd name="connsiteX0" fmla="*/ 0 w 445770"/>
                <a:gd name="connsiteY0" fmla="*/ 0 h 140970"/>
                <a:gd name="connsiteX1" fmla="*/ 171450 w 445770"/>
                <a:gd name="connsiteY1" fmla="*/ 102870 h 140970"/>
                <a:gd name="connsiteX2" fmla="*/ 445770 w 445770"/>
                <a:gd name="connsiteY2" fmla="*/ 140970 h 140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5770" h="140970">
                  <a:moveTo>
                    <a:pt x="0" y="0"/>
                  </a:moveTo>
                  <a:cubicBezTo>
                    <a:pt x="48577" y="39687"/>
                    <a:pt x="97155" y="79375"/>
                    <a:pt x="171450" y="102870"/>
                  </a:cubicBezTo>
                  <a:cubicBezTo>
                    <a:pt x="245745" y="126365"/>
                    <a:pt x="345757" y="133667"/>
                    <a:pt x="445770" y="14097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2492026" y="2954135"/>
              <a:ext cx="502920" cy="255270"/>
            </a:xfrm>
            <a:custGeom>
              <a:avLst/>
              <a:gdLst>
                <a:gd name="connsiteX0" fmla="*/ 0 w 502920"/>
                <a:gd name="connsiteY0" fmla="*/ 255270 h 255270"/>
                <a:gd name="connsiteX1" fmla="*/ 323850 w 502920"/>
                <a:gd name="connsiteY1" fmla="*/ 137160 h 255270"/>
                <a:gd name="connsiteX2" fmla="*/ 502920 w 502920"/>
                <a:gd name="connsiteY2" fmla="*/ 0 h 25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2920" h="255270">
                  <a:moveTo>
                    <a:pt x="0" y="255270"/>
                  </a:moveTo>
                  <a:cubicBezTo>
                    <a:pt x="120015" y="217487"/>
                    <a:pt x="240030" y="179705"/>
                    <a:pt x="323850" y="137160"/>
                  </a:cubicBezTo>
                  <a:cubicBezTo>
                    <a:pt x="407670" y="94615"/>
                    <a:pt x="455295" y="47307"/>
                    <a:pt x="50292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3055906" y="2500745"/>
              <a:ext cx="118110" cy="361950"/>
            </a:xfrm>
            <a:custGeom>
              <a:avLst/>
              <a:gdLst>
                <a:gd name="connsiteX0" fmla="*/ 0 w 118110"/>
                <a:gd name="connsiteY0" fmla="*/ 361950 h 361950"/>
                <a:gd name="connsiteX1" fmla="*/ 83820 w 118110"/>
                <a:gd name="connsiteY1" fmla="*/ 224790 h 361950"/>
                <a:gd name="connsiteX2" fmla="*/ 118110 w 118110"/>
                <a:gd name="connsiteY2" fmla="*/ 0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8110" h="361950">
                  <a:moveTo>
                    <a:pt x="0" y="361950"/>
                  </a:moveTo>
                  <a:cubicBezTo>
                    <a:pt x="32067" y="323532"/>
                    <a:pt x="64135" y="285115"/>
                    <a:pt x="83820" y="224790"/>
                  </a:cubicBezTo>
                  <a:cubicBezTo>
                    <a:pt x="103505" y="164465"/>
                    <a:pt x="110807" y="82232"/>
                    <a:pt x="11811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2431066" y="2470265"/>
              <a:ext cx="693420" cy="171450"/>
            </a:xfrm>
            <a:custGeom>
              <a:avLst/>
              <a:gdLst>
                <a:gd name="connsiteX0" fmla="*/ 0 w 693420"/>
                <a:gd name="connsiteY0" fmla="*/ 171450 h 171450"/>
                <a:gd name="connsiteX1" fmla="*/ 289560 w 693420"/>
                <a:gd name="connsiteY1" fmla="*/ 38100 h 171450"/>
                <a:gd name="connsiteX2" fmla="*/ 693420 w 693420"/>
                <a:gd name="connsiteY2" fmla="*/ 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93420" h="171450">
                  <a:moveTo>
                    <a:pt x="0" y="171450"/>
                  </a:moveTo>
                  <a:cubicBezTo>
                    <a:pt x="86995" y="119062"/>
                    <a:pt x="173990" y="66675"/>
                    <a:pt x="289560" y="38100"/>
                  </a:cubicBezTo>
                  <a:cubicBezTo>
                    <a:pt x="405130" y="9525"/>
                    <a:pt x="549275" y="4762"/>
                    <a:pt x="69342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" name="Oval 34"/>
            <p:cNvSpPr>
              <a:spLocks noChangeAspect="1"/>
            </p:cNvSpPr>
            <p:nvPr/>
          </p:nvSpPr>
          <p:spPr>
            <a:xfrm>
              <a:off x="2765280" y="1913074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6" name="Oval 35"/>
            <p:cNvSpPr>
              <a:spLocks noChangeAspect="1"/>
            </p:cNvSpPr>
            <p:nvPr/>
          </p:nvSpPr>
          <p:spPr>
            <a:xfrm>
              <a:off x="3107336" y="2386176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" name="Oval 36"/>
            <p:cNvSpPr>
              <a:spLocks noChangeAspect="1"/>
            </p:cNvSpPr>
            <p:nvPr/>
          </p:nvSpPr>
          <p:spPr>
            <a:xfrm>
              <a:off x="2970818" y="2849575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" name="Oval 37"/>
            <p:cNvSpPr>
              <a:spLocks noChangeAspect="1"/>
            </p:cNvSpPr>
            <p:nvPr/>
          </p:nvSpPr>
          <p:spPr>
            <a:xfrm>
              <a:off x="2371056" y="3155931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" name="Oval 38"/>
            <p:cNvSpPr>
              <a:spLocks noChangeAspect="1"/>
            </p:cNvSpPr>
            <p:nvPr/>
          </p:nvSpPr>
          <p:spPr>
            <a:xfrm>
              <a:off x="2330480" y="2618721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2330480" y="2260580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1758686" y="2081190"/>
              <a:ext cx="191069" cy="368490"/>
            </a:xfrm>
            <a:custGeom>
              <a:avLst/>
              <a:gdLst>
                <a:gd name="connsiteX0" fmla="*/ 0 w 191069"/>
                <a:gd name="connsiteY0" fmla="*/ 368490 h 368490"/>
                <a:gd name="connsiteX1" fmla="*/ 95535 w 191069"/>
                <a:gd name="connsiteY1" fmla="*/ 116006 h 368490"/>
                <a:gd name="connsiteX2" fmla="*/ 191069 w 191069"/>
                <a:gd name="connsiteY2" fmla="*/ 0 h 368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069" h="368490">
                  <a:moveTo>
                    <a:pt x="0" y="368490"/>
                  </a:moveTo>
                  <a:cubicBezTo>
                    <a:pt x="31845" y="272955"/>
                    <a:pt x="63690" y="177421"/>
                    <a:pt x="95535" y="116006"/>
                  </a:cubicBezTo>
                  <a:cubicBezTo>
                    <a:pt x="127380" y="54591"/>
                    <a:pt x="159224" y="27295"/>
                    <a:pt x="191069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2058937" y="1894213"/>
              <a:ext cx="716508" cy="111914"/>
            </a:xfrm>
            <a:custGeom>
              <a:avLst/>
              <a:gdLst>
                <a:gd name="connsiteX0" fmla="*/ 0 w 716508"/>
                <a:gd name="connsiteY0" fmla="*/ 111914 h 111914"/>
                <a:gd name="connsiteX1" fmla="*/ 361666 w 716508"/>
                <a:gd name="connsiteY1" fmla="*/ 2732 h 111914"/>
                <a:gd name="connsiteX2" fmla="*/ 716508 w 716508"/>
                <a:gd name="connsiteY2" fmla="*/ 43676 h 111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16508" h="111914">
                  <a:moveTo>
                    <a:pt x="0" y="111914"/>
                  </a:moveTo>
                  <a:cubicBezTo>
                    <a:pt x="121124" y="63009"/>
                    <a:pt x="242248" y="14105"/>
                    <a:pt x="361666" y="2732"/>
                  </a:cubicBezTo>
                  <a:cubicBezTo>
                    <a:pt x="481084" y="-8641"/>
                    <a:pt x="598796" y="17517"/>
                    <a:pt x="716508" y="43676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2024818" y="2074366"/>
              <a:ext cx="327546" cy="191069"/>
            </a:xfrm>
            <a:custGeom>
              <a:avLst/>
              <a:gdLst>
                <a:gd name="connsiteX0" fmla="*/ 0 w 327546"/>
                <a:gd name="connsiteY0" fmla="*/ 0 h 191069"/>
                <a:gd name="connsiteX1" fmla="*/ 170597 w 327546"/>
                <a:gd name="connsiteY1" fmla="*/ 122830 h 191069"/>
                <a:gd name="connsiteX2" fmla="*/ 327546 w 327546"/>
                <a:gd name="connsiteY2" fmla="*/ 191069 h 191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7546" h="191069">
                  <a:moveTo>
                    <a:pt x="0" y="0"/>
                  </a:moveTo>
                  <a:cubicBezTo>
                    <a:pt x="58003" y="45492"/>
                    <a:pt x="116006" y="90985"/>
                    <a:pt x="170597" y="122830"/>
                  </a:cubicBezTo>
                  <a:cubicBezTo>
                    <a:pt x="225188" y="154675"/>
                    <a:pt x="276367" y="172872"/>
                    <a:pt x="327546" y="191069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1997522" y="2101662"/>
              <a:ext cx="341194" cy="545910"/>
            </a:xfrm>
            <a:custGeom>
              <a:avLst/>
              <a:gdLst>
                <a:gd name="connsiteX0" fmla="*/ 0 w 341194"/>
                <a:gd name="connsiteY0" fmla="*/ 0 h 545910"/>
                <a:gd name="connsiteX1" fmla="*/ 177421 w 341194"/>
                <a:gd name="connsiteY1" fmla="*/ 423080 h 545910"/>
                <a:gd name="connsiteX2" fmla="*/ 341194 w 341194"/>
                <a:gd name="connsiteY2" fmla="*/ 545910 h 545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1194" h="545910">
                  <a:moveTo>
                    <a:pt x="0" y="0"/>
                  </a:moveTo>
                  <a:cubicBezTo>
                    <a:pt x="60277" y="166047"/>
                    <a:pt x="120555" y="332095"/>
                    <a:pt x="177421" y="423080"/>
                  </a:cubicBezTo>
                  <a:cubicBezTo>
                    <a:pt x="234287" y="514065"/>
                    <a:pt x="287740" y="529987"/>
                    <a:pt x="341194" y="54591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676800" y="1836182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1947196" y="1974561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812592" y="1819210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124486" y="2391381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940952" y="2931900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431066" y="3163863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721098" y="3091124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407029" y="2356277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343436" y="2679681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257057" y="2027214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263040" y="3516161"/>
              <a:ext cx="486429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3978507" y="1502223"/>
            <a:ext cx="1296537" cy="1207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985331" y="1502223"/>
            <a:ext cx="1289713" cy="11968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3978507" y="1502223"/>
            <a:ext cx="1296537" cy="11968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84" idx="1"/>
          </p:cNvCxnSpPr>
          <p:nvPr/>
        </p:nvCxnSpPr>
        <p:spPr>
          <a:xfrm flipH="1" flipV="1">
            <a:off x="3985333" y="1502226"/>
            <a:ext cx="905059" cy="2845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95" idx="2"/>
            <a:endCxn id="45" idx="1"/>
          </p:cNvCxnSpPr>
          <p:nvPr/>
        </p:nvCxnSpPr>
        <p:spPr>
          <a:xfrm flipH="1">
            <a:off x="3978507" y="2102270"/>
            <a:ext cx="567736" cy="349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7" idx="7"/>
            <a:endCxn id="95" idx="4"/>
          </p:cNvCxnSpPr>
          <p:nvPr/>
        </p:nvCxnSpPr>
        <p:spPr>
          <a:xfrm flipV="1">
            <a:off x="4348131" y="2163230"/>
            <a:ext cx="259072" cy="4795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98" idx="0"/>
            <a:endCxn id="95" idx="4"/>
          </p:cNvCxnSpPr>
          <p:nvPr/>
        </p:nvCxnSpPr>
        <p:spPr>
          <a:xfrm flipH="1" flipV="1">
            <a:off x="4607203" y="2163230"/>
            <a:ext cx="17519" cy="45325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84" idx="5"/>
          </p:cNvCxnSpPr>
          <p:nvPr/>
        </p:nvCxnSpPr>
        <p:spPr>
          <a:xfrm flipH="1" flipV="1">
            <a:off x="4976602" y="1872960"/>
            <a:ext cx="298443" cy="83635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>
            <a:spLocks noChangeAspect="1"/>
          </p:cNvSpPr>
          <p:nvPr/>
        </p:nvSpPr>
        <p:spPr>
          <a:xfrm>
            <a:off x="4872537" y="176889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5" name="Oval 94"/>
          <p:cNvSpPr>
            <a:spLocks noChangeAspect="1"/>
          </p:cNvSpPr>
          <p:nvPr/>
        </p:nvSpPr>
        <p:spPr>
          <a:xfrm>
            <a:off x="4546243" y="204131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6" name="Oval 95"/>
          <p:cNvSpPr>
            <a:spLocks noChangeAspect="1"/>
          </p:cNvSpPr>
          <p:nvPr/>
        </p:nvSpPr>
        <p:spPr>
          <a:xfrm>
            <a:off x="3917547" y="262441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4244066" y="262493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4563762" y="261648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5214084" y="264835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5214084" y="144678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3917547" y="14412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917547" y="205804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3" name="Rectangle 102"/>
          <p:cNvSpPr/>
          <p:nvPr/>
        </p:nvSpPr>
        <p:spPr>
          <a:xfrm>
            <a:off x="4392092" y="3036372"/>
            <a:ext cx="486429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(b)</a:t>
            </a:r>
            <a:endParaRPr lang="en-C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655227" y="1310756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5236290" y="1314830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5220908" y="2676397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484538" y="2728674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4074043" y="2723422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3630489" y="2728673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3630489" y="2021330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4480291" y="1805168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4736863" y="1509189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51" name="Group 1050"/>
          <p:cNvGrpSpPr/>
          <p:nvPr/>
        </p:nvGrpSpPr>
        <p:grpSpPr>
          <a:xfrm>
            <a:off x="5985847" y="1368046"/>
            <a:ext cx="1963785" cy="1896953"/>
            <a:chOff x="5773187" y="1846531"/>
            <a:chExt cx="1963785" cy="1896953"/>
          </a:xfrm>
        </p:grpSpPr>
        <p:cxnSp>
          <p:nvCxnSpPr>
            <p:cNvPr id="125" name="Straight Connector 124"/>
            <p:cNvCxnSpPr/>
            <p:nvPr/>
          </p:nvCxnSpPr>
          <p:spPr>
            <a:xfrm flipV="1">
              <a:off x="6128029" y="1980708"/>
              <a:ext cx="641445" cy="119680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endCxn id="168" idx="5"/>
            </p:cNvCxnSpPr>
            <p:nvPr/>
          </p:nvCxnSpPr>
          <p:spPr>
            <a:xfrm flipH="1" flipV="1">
              <a:off x="6560373" y="2499589"/>
              <a:ext cx="836898" cy="6711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flipH="1" flipV="1">
              <a:off x="6564760" y="2464388"/>
              <a:ext cx="426491" cy="671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flipH="1" flipV="1">
              <a:off x="6447724" y="2674556"/>
              <a:ext cx="689432" cy="685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134" idx="6"/>
              <a:endCxn id="132" idx="3"/>
            </p:cNvCxnSpPr>
            <p:nvPr/>
          </p:nvCxnSpPr>
          <p:spPr>
            <a:xfrm flipV="1">
              <a:off x="6182165" y="2583049"/>
              <a:ext cx="812143" cy="57399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endCxn id="133" idx="0"/>
            </p:cNvCxnSpPr>
            <p:nvPr/>
          </p:nvCxnSpPr>
          <p:spPr>
            <a:xfrm>
              <a:off x="6776298" y="2062596"/>
              <a:ext cx="27524" cy="5848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flipH="1" flipV="1">
              <a:off x="6769474" y="1980708"/>
              <a:ext cx="648270" cy="120708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Oval 131"/>
            <p:cNvSpPr>
              <a:spLocks noChangeAspect="1"/>
            </p:cNvSpPr>
            <p:nvPr/>
          </p:nvSpPr>
          <p:spPr>
            <a:xfrm>
              <a:off x="6976453" y="2478984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3" name="Oval 132"/>
            <p:cNvSpPr>
              <a:spLocks noChangeAspect="1"/>
            </p:cNvSpPr>
            <p:nvPr/>
          </p:nvSpPr>
          <p:spPr>
            <a:xfrm>
              <a:off x="6742862" y="2647403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4" name="Oval 133"/>
            <p:cNvSpPr>
              <a:spLocks noChangeAspect="1"/>
            </p:cNvSpPr>
            <p:nvPr/>
          </p:nvSpPr>
          <p:spPr>
            <a:xfrm>
              <a:off x="6060245" y="3096079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7" name="Oval 136"/>
            <p:cNvSpPr>
              <a:spLocks noChangeAspect="1"/>
            </p:cNvSpPr>
            <p:nvPr/>
          </p:nvSpPr>
          <p:spPr>
            <a:xfrm>
              <a:off x="7356782" y="3140484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9" name="Oval 138"/>
            <p:cNvSpPr>
              <a:spLocks noChangeAspect="1"/>
            </p:cNvSpPr>
            <p:nvPr/>
          </p:nvSpPr>
          <p:spPr>
            <a:xfrm>
              <a:off x="6695550" y="1947640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6534790" y="3515509"/>
              <a:ext cx="486429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(c)</a:t>
              </a:r>
              <a:endPara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6293731" y="2147523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6740928" y="1846531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6962805" y="2270003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7143638" y="2637878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7388954" y="3063524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5773187" y="3042000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6073443" y="2499815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6643461" y="2795453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6705552" y="2233768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7" name="Oval 166"/>
            <p:cNvSpPr>
              <a:spLocks noChangeAspect="1"/>
            </p:cNvSpPr>
            <p:nvPr/>
          </p:nvSpPr>
          <p:spPr>
            <a:xfrm>
              <a:off x="7109418" y="2682042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8" name="Oval 167"/>
            <p:cNvSpPr>
              <a:spLocks noChangeAspect="1"/>
            </p:cNvSpPr>
            <p:nvPr/>
          </p:nvSpPr>
          <p:spPr>
            <a:xfrm>
              <a:off x="6456308" y="2395524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9" name="Oval 168"/>
            <p:cNvSpPr>
              <a:spLocks noChangeAspect="1"/>
            </p:cNvSpPr>
            <p:nvPr/>
          </p:nvSpPr>
          <p:spPr>
            <a:xfrm>
              <a:off x="6730693" y="2431690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0" name="Oval 169"/>
            <p:cNvSpPr>
              <a:spLocks noChangeAspect="1"/>
            </p:cNvSpPr>
            <p:nvPr/>
          </p:nvSpPr>
          <p:spPr>
            <a:xfrm>
              <a:off x="6345766" y="2622721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72" name="Straight Connector 171"/>
            <p:cNvCxnSpPr>
              <a:stCxn id="137" idx="2"/>
              <a:endCxn id="134" idx="5"/>
            </p:cNvCxnSpPr>
            <p:nvPr/>
          </p:nvCxnSpPr>
          <p:spPr>
            <a:xfrm flipH="1" flipV="1">
              <a:off x="6164310" y="3200144"/>
              <a:ext cx="1192472" cy="13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3" name="Rounded Rectangle 182"/>
          <p:cNvSpPr/>
          <p:nvPr/>
        </p:nvSpPr>
        <p:spPr>
          <a:xfrm>
            <a:off x="0" y="6445250"/>
            <a:ext cx="1407030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CCCG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310822" y="6445250"/>
            <a:ext cx="1833177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11,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49" name="Slide Number Placeholder 10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3996026" y="3883053"/>
            <a:ext cx="1296537" cy="1207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114" name="Straight Connector 113"/>
          <p:cNvCxnSpPr/>
          <p:nvPr/>
        </p:nvCxnSpPr>
        <p:spPr>
          <a:xfrm flipV="1">
            <a:off x="4002850" y="3883053"/>
            <a:ext cx="1289713" cy="119680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 flipV="1">
            <a:off x="3996026" y="3883053"/>
            <a:ext cx="1296537" cy="11968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121" idx="1"/>
          </p:cNvCxnSpPr>
          <p:nvPr/>
        </p:nvCxnSpPr>
        <p:spPr>
          <a:xfrm flipH="1" flipV="1">
            <a:off x="4002852" y="3883056"/>
            <a:ext cx="905059" cy="2845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22" idx="2"/>
            <a:endCxn id="113" idx="1"/>
          </p:cNvCxnSpPr>
          <p:nvPr/>
        </p:nvCxnSpPr>
        <p:spPr>
          <a:xfrm flipH="1">
            <a:off x="3996026" y="4483100"/>
            <a:ext cx="567736" cy="349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124" idx="7"/>
            <a:endCxn id="122" idx="4"/>
          </p:cNvCxnSpPr>
          <p:nvPr/>
        </p:nvCxnSpPr>
        <p:spPr>
          <a:xfrm flipV="1">
            <a:off x="4365650" y="4544060"/>
            <a:ext cx="259072" cy="4795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35" idx="0"/>
            <a:endCxn id="122" idx="4"/>
          </p:cNvCxnSpPr>
          <p:nvPr/>
        </p:nvCxnSpPr>
        <p:spPr>
          <a:xfrm flipH="1" flipV="1">
            <a:off x="4624722" y="4544060"/>
            <a:ext cx="17519" cy="45325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endCxn id="121" idx="5"/>
          </p:cNvCxnSpPr>
          <p:nvPr/>
        </p:nvCxnSpPr>
        <p:spPr>
          <a:xfrm flipH="1" flipV="1">
            <a:off x="4994121" y="4253790"/>
            <a:ext cx="298443" cy="83635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>
          <a:xfrm>
            <a:off x="4890056" y="414972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4563762" y="442214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3935066" y="500524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4261585" y="500576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4581281" y="499731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5231603" y="502918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5231603" y="382761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3935066" y="382209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1" name="Oval 150"/>
          <p:cNvSpPr>
            <a:spLocks noChangeAspect="1"/>
          </p:cNvSpPr>
          <p:nvPr/>
        </p:nvSpPr>
        <p:spPr>
          <a:xfrm>
            <a:off x="3935066" y="443887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2" name="Rectangle 151"/>
          <p:cNvSpPr/>
          <p:nvPr/>
        </p:nvSpPr>
        <p:spPr>
          <a:xfrm>
            <a:off x="3672746" y="3691586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5253809" y="3695660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5238427" y="5057227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4502057" y="5109504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4091562" y="5104252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3648008" y="5109503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3648008" y="4402160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4476544" y="4175365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4754382" y="3879386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87481" y="4074163"/>
            <a:ext cx="3272407" cy="85133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segment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maximal path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such that  the vertices on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are collinear in the drawing. </a:t>
            </a:r>
          </a:p>
        </p:txBody>
      </p:sp>
    </p:spTree>
    <p:extLst>
      <p:ext uri="{BB962C8B-B14F-4D97-AF65-F5344CB8AC3E}">
        <p14:creationId xmlns:p14="http://schemas.microsoft.com/office/powerpoint/2010/main" val="139759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132927"/>
            <a:ext cx="9144000" cy="1015663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Why Does this Work</a:t>
            </a:r>
            <a:r>
              <a:rPr lang="en-CA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1461195" y="109141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555262" y="270854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1114062" y="209895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1181795" y="165868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1647461" y="173488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Freeform 12"/>
          <p:cNvSpPr/>
          <p:nvPr/>
        </p:nvSpPr>
        <p:spPr>
          <a:xfrm>
            <a:off x="599439" y="1160243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Freeform 13"/>
          <p:cNvSpPr/>
          <p:nvPr/>
        </p:nvSpPr>
        <p:spPr>
          <a:xfrm>
            <a:off x="1581572" y="1168709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Freeform 14"/>
          <p:cNvSpPr/>
          <p:nvPr/>
        </p:nvSpPr>
        <p:spPr>
          <a:xfrm>
            <a:off x="667172" y="2743509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Freeform 15"/>
          <p:cNvSpPr/>
          <p:nvPr/>
        </p:nvSpPr>
        <p:spPr>
          <a:xfrm>
            <a:off x="641772" y="1719043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Freeform 16"/>
          <p:cNvSpPr/>
          <p:nvPr/>
        </p:nvSpPr>
        <p:spPr>
          <a:xfrm>
            <a:off x="1276772" y="1194109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Freeform 17"/>
          <p:cNvSpPr/>
          <p:nvPr/>
        </p:nvSpPr>
        <p:spPr>
          <a:xfrm>
            <a:off x="1556172" y="1202576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Freeform 18"/>
          <p:cNvSpPr/>
          <p:nvPr/>
        </p:nvSpPr>
        <p:spPr>
          <a:xfrm>
            <a:off x="1302172" y="1719043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Freeform 19"/>
          <p:cNvSpPr/>
          <p:nvPr/>
        </p:nvSpPr>
        <p:spPr>
          <a:xfrm>
            <a:off x="1564639" y="1185643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Freeform 20"/>
          <p:cNvSpPr/>
          <p:nvPr/>
        </p:nvSpPr>
        <p:spPr>
          <a:xfrm>
            <a:off x="1725506" y="1846043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Freeform 21"/>
          <p:cNvSpPr/>
          <p:nvPr/>
        </p:nvSpPr>
        <p:spPr>
          <a:xfrm>
            <a:off x="1268306" y="1769843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1935328" y="203121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Freeform 23"/>
          <p:cNvSpPr/>
          <p:nvPr/>
        </p:nvSpPr>
        <p:spPr>
          <a:xfrm>
            <a:off x="2047239" y="2125443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Freeform 24"/>
          <p:cNvSpPr/>
          <p:nvPr/>
        </p:nvSpPr>
        <p:spPr>
          <a:xfrm>
            <a:off x="675639" y="2464109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Freeform 25"/>
          <p:cNvSpPr/>
          <p:nvPr/>
        </p:nvSpPr>
        <p:spPr>
          <a:xfrm>
            <a:off x="1573106" y="2455643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1461194" y="237835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Freeform 27"/>
          <p:cNvSpPr/>
          <p:nvPr/>
        </p:nvSpPr>
        <p:spPr>
          <a:xfrm>
            <a:off x="1590039" y="2133909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Freeform 28"/>
          <p:cNvSpPr/>
          <p:nvPr/>
        </p:nvSpPr>
        <p:spPr>
          <a:xfrm>
            <a:off x="1162633" y="1769843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Freeform 29"/>
          <p:cNvSpPr/>
          <p:nvPr/>
        </p:nvSpPr>
        <p:spPr>
          <a:xfrm>
            <a:off x="1217506" y="2150843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Freeform 30"/>
          <p:cNvSpPr/>
          <p:nvPr/>
        </p:nvSpPr>
        <p:spPr>
          <a:xfrm>
            <a:off x="1183639" y="2210109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Freeform 31"/>
          <p:cNvSpPr/>
          <p:nvPr/>
        </p:nvSpPr>
        <p:spPr>
          <a:xfrm>
            <a:off x="658706" y="2193176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Rectangle 32"/>
          <p:cNvSpPr/>
          <p:nvPr/>
        </p:nvSpPr>
        <p:spPr>
          <a:xfrm>
            <a:off x="193039" y="268023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462106" y="26971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386839" y="2460103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60305" y="199443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945638" y="18843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87304" y="1393303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623904" y="15541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336037" y="86837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2417928" y="266180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>
            <a:off x="5095386" y="262405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8731030" y="262620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4" name="Straight Connector 43"/>
          <p:cNvCxnSpPr>
            <a:stCxn id="42" idx="6"/>
            <a:endCxn id="43" idx="2"/>
          </p:cNvCxnSpPr>
          <p:nvPr/>
        </p:nvCxnSpPr>
        <p:spPr>
          <a:xfrm>
            <a:off x="5217306" y="2685013"/>
            <a:ext cx="3513724" cy="2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42" idx="6"/>
          </p:cNvCxnSpPr>
          <p:nvPr/>
        </p:nvCxnSpPr>
        <p:spPr>
          <a:xfrm flipV="1">
            <a:off x="5217306" y="2382806"/>
            <a:ext cx="1657216" cy="302207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endCxn id="43" idx="2"/>
          </p:cNvCxnSpPr>
          <p:nvPr/>
        </p:nvCxnSpPr>
        <p:spPr>
          <a:xfrm>
            <a:off x="6216003" y="2263849"/>
            <a:ext cx="2515027" cy="42331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4954716" y="274808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531722" y="274187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680951" y="2412210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>
          <a:xfrm>
            <a:off x="6845092" y="233661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51" name="Straight Connector 50"/>
          <p:cNvCxnSpPr>
            <a:stCxn id="42" idx="7"/>
          </p:cNvCxnSpPr>
          <p:nvPr/>
        </p:nvCxnSpPr>
        <p:spPr>
          <a:xfrm flipV="1">
            <a:off x="5199451" y="2009206"/>
            <a:ext cx="1792056" cy="63270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Oval 51"/>
          <p:cNvSpPr>
            <a:spLocks noChangeAspect="1"/>
          </p:cNvSpPr>
          <p:nvPr/>
        </p:nvSpPr>
        <p:spPr>
          <a:xfrm>
            <a:off x="6150611" y="220929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3" name="Rectangle 52"/>
          <p:cNvSpPr/>
          <p:nvPr/>
        </p:nvSpPr>
        <p:spPr>
          <a:xfrm>
            <a:off x="5923011" y="224748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6401198" y="1824011"/>
            <a:ext cx="2347687" cy="82004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Oval 54"/>
          <p:cNvSpPr>
            <a:spLocks noChangeAspect="1"/>
          </p:cNvSpPr>
          <p:nvPr/>
        </p:nvSpPr>
        <p:spPr>
          <a:xfrm>
            <a:off x="6891391" y="195465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6" name="Rectangle 55"/>
          <p:cNvSpPr/>
          <p:nvPr/>
        </p:nvSpPr>
        <p:spPr>
          <a:xfrm>
            <a:off x="6900000" y="176702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Straight Connector 56"/>
          <p:cNvCxnSpPr>
            <a:stCxn id="42" idx="0"/>
          </p:cNvCxnSpPr>
          <p:nvPr/>
        </p:nvCxnSpPr>
        <p:spPr>
          <a:xfrm flipV="1">
            <a:off x="5156346" y="1650391"/>
            <a:ext cx="1487920" cy="97366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Oval 57"/>
          <p:cNvSpPr>
            <a:spLocks noChangeAspect="1"/>
          </p:cNvSpPr>
          <p:nvPr/>
        </p:nvSpPr>
        <p:spPr>
          <a:xfrm>
            <a:off x="6312656" y="178102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9" name="Rectangle 58"/>
          <p:cNvSpPr/>
          <p:nvPr/>
        </p:nvSpPr>
        <p:spPr>
          <a:xfrm>
            <a:off x="5916152" y="1593407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0" name="Straight Connector 59"/>
          <p:cNvCxnSpPr>
            <a:endCxn id="55" idx="1"/>
          </p:cNvCxnSpPr>
          <p:nvPr/>
        </p:nvCxnSpPr>
        <p:spPr>
          <a:xfrm>
            <a:off x="6597968" y="1708264"/>
            <a:ext cx="311278" cy="26424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Oval 60"/>
          <p:cNvSpPr>
            <a:spLocks noChangeAspect="1"/>
          </p:cNvSpPr>
          <p:nvPr/>
        </p:nvSpPr>
        <p:spPr>
          <a:xfrm>
            <a:off x="6521001" y="159583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2" name="Rectangle 61"/>
          <p:cNvSpPr/>
          <p:nvPr/>
        </p:nvSpPr>
        <p:spPr>
          <a:xfrm>
            <a:off x="6552758" y="148923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6879822" y="61198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4" name="Straight Connector 63"/>
          <p:cNvCxnSpPr>
            <a:stCxn id="42" idx="1"/>
            <a:endCxn id="63" idx="3"/>
          </p:cNvCxnSpPr>
          <p:nvPr/>
        </p:nvCxnSpPr>
        <p:spPr>
          <a:xfrm flipV="1">
            <a:off x="5113241" y="716047"/>
            <a:ext cx="1784436" cy="192586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3" idx="5"/>
            <a:endCxn id="43" idx="7"/>
          </p:cNvCxnSpPr>
          <p:nvPr/>
        </p:nvCxnSpPr>
        <p:spPr>
          <a:xfrm>
            <a:off x="6983887" y="716047"/>
            <a:ext cx="1851208" cy="192800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6772679" y="343342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7" name="Straight Connector 66"/>
          <p:cNvCxnSpPr>
            <a:stCxn id="58" idx="0"/>
            <a:endCxn id="63" idx="3"/>
          </p:cNvCxnSpPr>
          <p:nvPr/>
        </p:nvCxnSpPr>
        <p:spPr>
          <a:xfrm flipV="1">
            <a:off x="6373616" y="716047"/>
            <a:ext cx="524061" cy="1064982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1" idx="7"/>
            <a:endCxn id="63" idx="4"/>
          </p:cNvCxnSpPr>
          <p:nvPr/>
        </p:nvCxnSpPr>
        <p:spPr>
          <a:xfrm flipV="1">
            <a:off x="6625066" y="733902"/>
            <a:ext cx="315716" cy="87978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55" idx="0"/>
            <a:endCxn id="63" idx="4"/>
          </p:cNvCxnSpPr>
          <p:nvPr/>
        </p:nvCxnSpPr>
        <p:spPr>
          <a:xfrm flipH="1" flipV="1">
            <a:off x="6940782" y="733902"/>
            <a:ext cx="11569" cy="1220748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50" idx="7"/>
            <a:endCxn id="55" idx="4"/>
          </p:cNvCxnSpPr>
          <p:nvPr/>
        </p:nvCxnSpPr>
        <p:spPr>
          <a:xfrm flipV="1">
            <a:off x="6949157" y="2076570"/>
            <a:ext cx="3194" cy="27789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52" idx="7"/>
            <a:endCxn id="58" idx="4"/>
          </p:cNvCxnSpPr>
          <p:nvPr/>
        </p:nvCxnSpPr>
        <p:spPr>
          <a:xfrm flipV="1">
            <a:off x="6254676" y="1902949"/>
            <a:ext cx="118940" cy="32419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252247" y="3105835"/>
            <a:ext cx="86710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A triangulation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 and  A drawing of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 with at most 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err="1">
                <a:ln w="11430"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spc="50" baseline="-25000" dirty="0" err="1">
                <a:ln w="11430"/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err="1">
                <a:ln w="11430"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spc="50" baseline="-25000" dirty="0" err="1">
                <a:ln w="11430"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 segments</a:t>
            </a:r>
          </a:p>
        </p:txBody>
      </p:sp>
      <p:sp>
        <p:nvSpPr>
          <p:cNvPr id="92" name="Freeform 91"/>
          <p:cNvSpPr/>
          <p:nvPr/>
        </p:nvSpPr>
        <p:spPr>
          <a:xfrm>
            <a:off x="0" y="5065063"/>
            <a:ext cx="4351283" cy="772510"/>
          </a:xfrm>
          <a:custGeom>
            <a:avLst/>
            <a:gdLst>
              <a:gd name="connsiteX0" fmla="*/ 15766 w 4351283"/>
              <a:gd name="connsiteY0" fmla="*/ 772510 h 772510"/>
              <a:gd name="connsiteX1" fmla="*/ 31531 w 4351283"/>
              <a:gd name="connsiteY1" fmla="*/ 520262 h 772510"/>
              <a:gd name="connsiteX2" fmla="*/ 536028 w 4351283"/>
              <a:gd name="connsiteY2" fmla="*/ 47296 h 772510"/>
              <a:gd name="connsiteX3" fmla="*/ 1387366 w 4351283"/>
              <a:gd name="connsiteY3" fmla="*/ 252248 h 772510"/>
              <a:gd name="connsiteX4" fmla="*/ 1828800 w 4351283"/>
              <a:gd name="connsiteY4" fmla="*/ 78827 h 772510"/>
              <a:gd name="connsiteX5" fmla="*/ 1891862 w 4351283"/>
              <a:gd name="connsiteY5" fmla="*/ 63062 h 772510"/>
              <a:gd name="connsiteX6" fmla="*/ 2632842 w 4351283"/>
              <a:gd name="connsiteY6" fmla="*/ 268013 h 772510"/>
              <a:gd name="connsiteX7" fmla="*/ 3421117 w 4351283"/>
              <a:gd name="connsiteY7" fmla="*/ 0 h 772510"/>
              <a:gd name="connsiteX8" fmla="*/ 4351283 w 4351283"/>
              <a:gd name="connsiteY8" fmla="*/ 472965 h 772510"/>
              <a:gd name="connsiteX9" fmla="*/ 4351283 w 4351283"/>
              <a:gd name="connsiteY9" fmla="*/ 693682 h 772510"/>
              <a:gd name="connsiteX10" fmla="*/ 0 w 4351283"/>
              <a:gd name="connsiteY10" fmla="*/ 677917 h 772510"/>
              <a:gd name="connsiteX11" fmla="*/ 0 w 4351283"/>
              <a:gd name="connsiteY11" fmla="*/ 677917 h 772510"/>
              <a:gd name="connsiteX12" fmla="*/ 0 w 4351283"/>
              <a:gd name="connsiteY12" fmla="*/ 677917 h 772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51283" h="772510">
                <a:moveTo>
                  <a:pt x="15766" y="772510"/>
                </a:moveTo>
                <a:lnTo>
                  <a:pt x="31531" y="520262"/>
                </a:lnTo>
                <a:lnTo>
                  <a:pt x="536028" y="47296"/>
                </a:lnTo>
                <a:lnTo>
                  <a:pt x="1387366" y="252248"/>
                </a:lnTo>
                <a:lnTo>
                  <a:pt x="1828800" y="78827"/>
                </a:lnTo>
                <a:lnTo>
                  <a:pt x="1891862" y="63062"/>
                </a:lnTo>
                <a:lnTo>
                  <a:pt x="2632842" y="268013"/>
                </a:lnTo>
                <a:lnTo>
                  <a:pt x="3421117" y="0"/>
                </a:lnTo>
                <a:lnTo>
                  <a:pt x="4351283" y="472965"/>
                </a:lnTo>
                <a:lnTo>
                  <a:pt x="4351283" y="693682"/>
                </a:lnTo>
                <a:lnTo>
                  <a:pt x="0" y="677917"/>
                </a:lnTo>
                <a:lnTo>
                  <a:pt x="0" y="677917"/>
                </a:lnTo>
                <a:lnTo>
                  <a:pt x="0" y="677917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3" name="Straight Connector 92"/>
          <p:cNvCxnSpPr/>
          <p:nvPr/>
        </p:nvCxnSpPr>
        <p:spPr>
          <a:xfrm flipV="1">
            <a:off x="31531" y="5080828"/>
            <a:ext cx="504497" cy="488731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1166648" y="5112359"/>
            <a:ext cx="693684" cy="31531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1876097" y="5065065"/>
            <a:ext cx="1576552" cy="504494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3116716" y="5212687"/>
            <a:ext cx="871960" cy="325342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1860331" y="5128125"/>
            <a:ext cx="1686911" cy="44143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3442536" y="5065541"/>
            <a:ext cx="892982" cy="472487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536027" y="5096594"/>
            <a:ext cx="1198180" cy="283779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173421" y="5191188"/>
            <a:ext cx="756745" cy="504495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0" name="Oval 109"/>
          <p:cNvSpPr>
            <a:spLocks noChangeAspect="1"/>
          </p:cNvSpPr>
          <p:nvPr/>
        </p:nvSpPr>
        <p:spPr>
          <a:xfrm>
            <a:off x="465053" y="504389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862817" y="513533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1356593" y="525877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1781789" y="506217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2536169" y="526334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2997941" y="513075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3372845" y="501188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5" name="Freeform 124"/>
          <p:cNvSpPr/>
          <p:nvPr/>
        </p:nvSpPr>
        <p:spPr>
          <a:xfrm>
            <a:off x="4792717" y="5055015"/>
            <a:ext cx="4351283" cy="772510"/>
          </a:xfrm>
          <a:custGeom>
            <a:avLst/>
            <a:gdLst>
              <a:gd name="connsiteX0" fmla="*/ 15766 w 4351283"/>
              <a:gd name="connsiteY0" fmla="*/ 772510 h 772510"/>
              <a:gd name="connsiteX1" fmla="*/ 31531 w 4351283"/>
              <a:gd name="connsiteY1" fmla="*/ 520262 h 772510"/>
              <a:gd name="connsiteX2" fmla="*/ 536028 w 4351283"/>
              <a:gd name="connsiteY2" fmla="*/ 47296 h 772510"/>
              <a:gd name="connsiteX3" fmla="*/ 1387366 w 4351283"/>
              <a:gd name="connsiteY3" fmla="*/ 252248 h 772510"/>
              <a:gd name="connsiteX4" fmla="*/ 1828800 w 4351283"/>
              <a:gd name="connsiteY4" fmla="*/ 78827 h 772510"/>
              <a:gd name="connsiteX5" fmla="*/ 1891862 w 4351283"/>
              <a:gd name="connsiteY5" fmla="*/ 63062 h 772510"/>
              <a:gd name="connsiteX6" fmla="*/ 2632842 w 4351283"/>
              <a:gd name="connsiteY6" fmla="*/ 268013 h 772510"/>
              <a:gd name="connsiteX7" fmla="*/ 3421117 w 4351283"/>
              <a:gd name="connsiteY7" fmla="*/ 0 h 772510"/>
              <a:gd name="connsiteX8" fmla="*/ 4351283 w 4351283"/>
              <a:gd name="connsiteY8" fmla="*/ 472965 h 772510"/>
              <a:gd name="connsiteX9" fmla="*/ 4351283 w 4351283"/>
              <a:gd name="connsiteY9" fmla="*/ 693682 h 772510"/>
              <a:gd name="connsiteX10" fmla="*/ 0 w 4351283"/>
              <a:gd name="connsiteY10" fmla="*/ 677917 h 772510"/>
              <a:gd name="connsiteX11" fmla="*/ 0 w 4351283"/>
              <a:gd name="connsiteY11" fmla="*/ 677917 h 772510"/>
              <a:gd name="connsiteX12" fmla="*/ 0 w 4351283"/>
              <a:gd name="connsiteY12" fmla="*/ 677917 h 772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51283" h="772510">
                <a:moveTo>
                  <a:pt x="15766" y="772510"/>
                </a:moveTo>
                <a:lnTo>
                  <a:pt x="31531" y="520262"/>
                </a:lnTo>
                <a:lnTo>
                  <a:pt x="536028" y="47296"/>
                </a:lnTo>
                <a:lnTo>
                  <a:pt x="1387366" y="252248"/>
                </a:lnTo>
                <a:lnTo>
                  <a:pt x="1828800" y="78827"/>
                </a:lnTo>
                <a:lnTo>
                  <a:pt x="1891862" y="63062"/>
                </a:lnTo>
                <a:lnTo>
                  <a:pt x="2632842" y="268013"/>
                </a:lnTo>
                <a:lnTo>
                  <a:pt x="3421117" y="0"/>
                </a:lnTo>
                <a:lnTo>
                  <a:pt x="4351283" y="472965"/>
                </a:lnTo>
                <a:lnTo>
                  <a:pt x="4351283" y="693682"/>
                </a:lnTo>
                <a:lnTo>
                  <a:pt x="0" y="677917"/>
                </a:lnTo>
                <a:lnTo>
                  <a:pt x="0" y="677917"/>
                </a:lnTo>
                <a:lnTo>
                  <a:pt x="0" y="677917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26" name="Straight Connector 125"/>
          <p:cNvCxnSpPr/>
          <p:nvPr/>
        </p:nvCxnSpPr>
        <p:spPr>
          <a:xfrm flipV="1">
            <a:off x="4824248" y="5070780"/>
            <a:ext cx="504497" cy="488731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V="1">
            <a:off x="5959365" y="5102311"/>
            <a:ext cx="693684" cy="31531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V="1">
            <a:off x="6668814" y="5055017"/>
            <a:ext cx="1576552" cy="504494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909433" y="5202639"/>
            <a:ext cx="871960" cy="325342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6653048" y="5118077"/>
            <a:ext cx="1686911" cy="44143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8235253" y="5055493"/>
            <a:ext cx="892982" cy="472487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5328744" y="5086546"/>
            <a:ext cx="1198180" cy="283779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flipV="1">
            <a:off x="4966138" y="5181140"/>
            <a:ext cx="756745" cy="504495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8" name="Oval 137"/>
          <p:cNvSpPr>
            <a:spLocks noChangeAspect="1"/>
          </p:cNvSpPr>
          <p:nvPr/>
        </p:nvSpPr>
        <p:spPr>
          <a:xfrm>
            <a:off x="5257770" y="503384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5655534" y="512528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49310" y="524872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574506" y="506217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2" name="Oval 141"/>
          <p:cNvSpPr>
            <a:spLocks noChangeAspect="1"/>
          </p:cNvSpPr>
          <p:nvPr/>
        </p:nvSpPr>
        <p:spPr>
          <a:xfrm>
            <a:off x="7328886" y="525329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3" name="Oval 142"/>
          <p:cNvSpPr>
            <a:spLocks noChangeAspect="1"/>
          </p:cNvSpPr>
          <p:nvPr/>
        </p:nvSpPr>
        <p:spPr>
          <a:xfrm>
            <a:off x="7790658" y="512071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4" name="Oval 143"/>
          <p:cNvSpPr>
            <a:spLocks noChangeAspect="1"/>
          </p:cNvSpPr>
          <p:nvPr/>
        </p:nvSpPr>
        <p:spPr>
          <a:xfrm>
            <a:off x="8165562" y="500183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2047" y="4004441"/>
            <a:ext cx="996756" cy="1049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4" name="Straight Connector 133"/>
          <p:cNvCxnSpPr/>
          <p:nvPr/>
        </p:nvCxnSpPr>
        <p:spPr>
          <a:xfrm>
            <a:off x="6274676" y="4004441"/>
            <a:ext cx="1939159" cy="103480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5" name="Rectangle 134"/>
          <p:cNvSpPr/>
          <p:nvPr/>
        </p:nvSpPr>
        <p:spPr>
          <a:xfrm>
            <a:off x="5941861" y="3690101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>
                <a:latin typeface="Times New Roman" pitchFamily="18" charset="0"/>
                <a:cs typeface="Times New Roman" pitchFamily="18" charset="0"/>
              </a:rPr>
              <a:t>v</a:t>
            </a:r>
            <a:endParaRPr lang="en-CA" dirty="0"/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6233183" y="3943143"/>
            <a:ext cx="121920" cy="12192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7" name="Rectangle 136"/>
          <p:cNvSpPr/>
          <p:nvPr/>
        </p:nvSpPr>
        <p:spPr>
          <a:xfrm>
            <a:off x="5011696" y="466756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CA" dirty="0"/>
          </a:p>
        </p:txBody>
      </p:sp>
      <p:sp>
        <p:nvSpPr>
          <p:cNvPr id="146" name="Rectangle 145"/>
          <p:cNvSpPr/>
          <p:nvPr/>
        </p:nvSpPr>
        <p:spPr>
          <a:xfrm>
            <a:off x="8227858" y="468333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CA" dirty="0"/>
          </a:p>
        </p:txBody>
      </p:sp>
      <p:grpSp>
        <p:nvGrpSpPr>
          <p:cNvPr id="72" name="Group 71"/>
          <p:cNvGrpSpPr/>
          <p:nvPr/>
        </p:nvGrpSpPr>
        <p:grpSpPr>
          <a:xfrm>
            <a:off x="213723" y="3969418"/>
            <a:ext cx="3516244" cy="1110800"/>
            <a:chOff x="5164096" y="4095543"/>
            <a:chExt cx="3516244" cy="1110800"/>
          </a:xfrm>
        </p:grpSpPr>
        <p:pic>
          <p:nvPicPr>
            <p:cNvPr id="1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4447" y="4156841"/>
              <a:ext cx="996756" cy="10495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51" name="Straight Connector 150"/>
            <p:cNvCxnSpPr/>
            <p:nvPr/>
          </p:nvCxnSpPr>
          <p:spPr>
            <a:xfrm>
              <a:off x="6427076" y="4156841"/>
              <a:ext cx="1939159" cy="1034808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2" name="Oval 151"/>
            <p:cNvSpPr>
              <a:spLocks noChangeAspect="1"/>
            </p:cNvSpPr>
            <p:nvPr/>
          </p:nvSpPr>
          <p:spPr>
            <a:xfrm>
              <a:off x="6385583" y="4095543"/>
              <a:ext cx="121920" cy="12192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5164096" y="4819963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en-CA" dirty="0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8380258" y="4835730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q</a:t>
              </a:r>
              <a:endParaRPr lang="en-CA" dirty="0"/>
            </a:p>
          </p:txBody>
        </p:sp>
      </p:grpSp>
      <p:sp>
        <p:nvSpPr>
          <p:cNvPr id="155" name="Rectangle 154"/>
          <p:cNvSpPr/>
          <p:nvPr/>
        </p:nvSpPr>
        <p:spPr>
          <a:xfrm>
            <a:off x="1164910" y="3784694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>
                <a:latin typeface="Times New Roman" pitchFamily="18" charset="0"/>
                <a:cs typeface="Times New Roman" pitchFamily="18" charset="0"/>
              </a:rPr>
              <a:t>v</a:t>
            </a:r>
            <a:endParaRPr lang="en-CA" dirty="0"/>
          </a:p>
        </p:txBody>
      </p:sp>
      <p:cxnSp>
        <p:nvCxnSpPr>
          <p:cNvPr id="156" name="Straight Connector 155"/>
          <p:cNvCxnSpPr>
            <a:endCxn id="136" idx="4"/>
          </p:cNvCxnSpPr>
          <p:nvPr/>
        </p:nvCxnSpPr>
        <p:spPr>
          <a:xfrm flipV="1">
            <a:off x="5738648" y="4065063"/>
            <a:ext cx="555495" cy="110602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V="1">
            <a:off x="6211614" y="4083269"/>
            <a:ext cx="78827" cy="116664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endCxn id="136" idx="4"/>
          </p:cNvCxnSpPr>
          <p:nvPr/>
        </p:nvCxnSpPr>
        <p:spPr>
          <a:xfrm flipH="1" flipV="1">
            <a:off x="6294143" y="4065063"/>
            <a:ext cx="311611" cy="1011437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H="1" flipV="1">
            <a:off x="6337738" y="4083269"/>
            <a:ext cx="1008994" cy="1182415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endCxn id="136" idx="5"/>
          </p:cNvCxnSpPr>
          <p:nvPr/>
        </p:nvCxnSpPr>
        <p:spPr>
          <a:xfrm flipH="1" flipV="1">
            <a:off x="6337248" y="4047208"/>
            <a:ext cx="1482449" cy="1092351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flipV="1">
            <a:off x="977462" y="4840014"/>
            <a:ext cx="441435" cy="303877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V="1">
            <a:off x="1923393" y="4934607"/>
            <a:ext cx="315310" cy="161987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1340069" y="4997669"/>
            <a:ext cx="488732" cy="130456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2475186" y="4966138"/>
            <a:ext cx="536028" cy="193519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5" name="Rectangle 174"/>
          <p:cNvSpPr/>
          <p:nvPr/>
        </p:nvSpPr>
        <p:spPr>
          <a:xfrm>
            <a:off x="15766" y="3484128"/>
            <a:ext cx="9298379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Question 2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Why the drawing of the edges in </a:t>
            </a:r>
            <a:r>
              <a:rPr lang="en-US" i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spc="50" baseline="-2500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does not create any edge crossing?</a:t>
            </a:r>
            <a:endParaRPr lang="en-US" spc="50" dirty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The slopes of the </a:t>
            </a:r>
            <a:r>
              <a:rPr lang="en-US" i="1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-edges incident to the </a:t>
            </a:r>
            <a:r>
              <a:rPr lang="en-US" spc="50" dirty="0" err="1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outerface</a:t>
            </a:r>
            <a:r>
              <a:rPr lang="en-US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are smaller than the slope of edge (</a:t>
            </a:r>
            <a:r>
              <a:rPr lang="en-US" i="1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ctr">
              <a:defRPr/>
            </a:pPr>
            <a:r>
              <a:rPr lang="en-US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The slopes </a:t>
            </a:r>
            <a:r>
              <a:rPr lang="en-US" spc="50" dirty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i="1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-edges </a:t>
            </a:r>
            <a:r>
              <a:rPr lang="en-US" spc="50" dirty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incident </a:t>
            </a:r>
            <a:r>
              <a:rPr lang="en-US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spc="50" dirty="0" err="1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outerface</a:t>
            </a:r>
            <a:r>
              <a:rPr lang="en-US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0" dirty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larger </a:t>
            </a:r>
            <a:r>
              <a:rPr lang="en-US" spc="50" dirty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than the slope of edge (</a:t>
            </a:r>
            <a:r>
              <a:rPr lang="en-US" i="1" spc="50" dirty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pc="50" dirty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spc="50" dirty="0">
              <a:ln w="11430"/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73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132927"/>
            <a:ext cx="9144000" cy="646331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Final Upper Bounds</a:t>
            </a:r>
            <a:endParaRPr lang="en-US" sz="36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Rounded Rectangle 182"/>
          <p:cNvSpPr/>
          <p:nvPr/>
        </p:nvSpPr>
        <p:spPr>
          <a:xfrm>
            <a:off x="0" y="6445250"/>
            <a:ext cx="1407030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CCCG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310822" y="6445250"/>
            <a:ext cx="1833177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11,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49" name="Slide Number Placeholder 10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535540"/>
              </p:ext>
            </p:extLst>
          </p:nvPr>
        </p:nvGraphicFramePr>
        <p:xfrm>
          <a:off x="315100" y="1105954"/>
          <a:ext cx="8541097" cy="516718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318918"/>
                <a:gridCol w="1244299"/>
                <a:gridCol w="3068393"/>
                <a:gridCol w="1909487"/>
              </a:tblGrid>
              <a:tr h="769192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Graph Class</a:t>
                      </a:r>
                      <a:endParaRPr lang="en-CA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Lower</a:t>
                      </a:r>
                      <a:r>
                        <a:rPr lang="en-CA" sz="1600" baseline="0" dirty="0" smtClean="0"/>
                        <a:t> Bounds</a:t>
                      </a:r>
                      <a:endParaRPr lang="en-CA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Upper Bounds</a:t>
                      </a:r>
                      <a:endParaRPr lang="en-CA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References</a:t>
                      </a:r>
                      <a:endParaRPr lang="en-CA" sz="1600" dirty="0"/>
                    </a:p>
                  </a:txBody>
                  <a:tcPr anchor="ctr"/>
                </a:tc>
              </a:tr>
              <a:tr h="140407">
                <a:tc>
                  <a:txBody>
                    <a:bodyPr/>
                    <a:lstStyle/>
                    <a:p>
                      <a:endParaRPr lang="en-CA" sz="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00" dirty="0"/>
                    </a:p>
                  </a:txBody>
                  <a:tcPr anchor="ctr"/>
                </a:tc>
              </a:tr>
              <a:tr h="445642">
                <a:tc>
                  <a:txBody>
                    <a:bodyPr/>
                    <a:lstStyle/>
                    <a:p>
                      <a:pPr algn="l"/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Trees</a:t>
                      </a:r>
                      <a:endParaRPr lang="en-CA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| {</a:t>
                      </a:r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CA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deg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) is odd} </a:t>
                      </a:r>
                      <a:r>
                        <a:rPr lang="en-CA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|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/ 2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| {</a:t>
                      </a:r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CA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deg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) is odd} </a:t>
                      </a:r>
                      <a:r>
                        <a:rPr lang="en-CA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|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/ 2</a:t>
                      </a:r>
                      <a:endParaRPr lang="en-CA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CA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Dujmović</a:t>
                      </a:r>
                      <a:r>
                        <a:rPr lang="en-C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CA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Eppstein</a:t>
                      </a:r>
                      <a:r>
                        <a:rPr lang="en-C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CA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Suderman</a:t>
                      </a:r>
                      <a:r>
                        <a:rPr lang="en-C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and Wood, CGTA</a:t>
                      </a:r>
                      <a:r>
                        <a:rPr lang="en-CA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C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2007</a:t>
                      </a:r>
                      <a:endParaRPr lang="en-CA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642">
                <a:tc>
                  <a:txBody>
                    <a:bodyPr/>
                    <a:lstStyle/>
                    <a:p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Maximal</a:t>
                      </a:r>
                      <a:r>
                        <a:rPr lang="en-CA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CA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Outerplanar</a:t>
                      </a:r>
                      <a:endParaRPr lang="en-CA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CA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CA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CA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</a:tr>
              <a:tr h="542065">
                <a:tc>
                  <a:txBody>
                    <a:bodyPr/>
                    <a:lstStyle/>
                    <a:p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Plane 2-Trees</a:t>
                      </a:r>
                    </a:p>
                    <a:p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and 3-Trees</a:t>
                      </a:r>
                      <a:endParaRPr lang="en-CA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CA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CA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Samee</a:t>
                      </a:r>
                      <a:r>
                        <a:rPr lang="en-C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CA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Alam</a:t>
                      </a:r>
                      <a:r>
                        <a:rPr lang="en-C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Adnan and </a:t>
                      </a:r>
                      <a:r>
                        <a:rPr lang="en-CA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Rahman</a:t>
                      </a:r>
                      <a:r>
                        <a:rPr lang="en-C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GD 2008</a:t>
                      </a:r>
                      <a:endParaRPr lang="en-CA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557">
                <a:tc>
                  <a:txBody>
                    <a:bodyPr/>
                    <a:lstStyle/>
                    <a:p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3-Connected Cubic </a:t>
                      </a:r>
                    </a:p>
                    <a:p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Plane Graphs</a:t>
                      </a:r>
                      <a:endParaRPr lang="en-CA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CA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/2</a:t>
                      </a:r>
                      <a:endParaRPr lang="en-CA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CA" sz="16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/2</a:t>
                      </a:r>
                      <a:endParaRPr lang="en-CA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Mondal</a:t>
                      </a:r>
                      <a:r>
                        <a:rPr lang="en-C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CA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Nishat</a:t>
                      </a:r>
                      <a:r>
                        <a:rPr lang="en-C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CA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Biswas</a:t>
                      </a:r>
                      <a:r>
                        <a:rPr lang="en-C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and </a:t>
                      </a:r>
                      <a:r>
                        <a:rPr lang="en-CA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Rahman</a:t>
                      </a:r>
                      <a:r>
                        <a:rPr lang="en-C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JOCO 2010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</a:tr>
              <a:tr h="758892">
                <a:tc>
                  <a:txBody>
                    <a:bodyPr/>
                    <a:lstStyle/>
                    <a:p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3-Connected</a:t>
                      </a:r>
                      <a:r>
                        <a:rPr lang="en-CA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en-CA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Plane Graphs</a:t>
                      </a:r>
                      <a:endParaRPr lang="en-CA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CA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/2 (= </a:t>
                      </a:r>
                      <a:r>
                        <a:rPr lang="en-CA" sz="1600" dirty="0" smtClean="0">
                          <a:solidFill>
                            <a:srgbClr val="4747F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2.50</a:t>
                      </a:r>
                      <a:r>
                        <a:rPr lang="en-CA" sz="1600" i="1" dirty="0" smtClean="0">
                          <a:solidFill>
                            <a:srgbClr val="4747F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CA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Dujmović</a:t>
                      </a: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CA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Eppstein</a:t>
                      </a: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CA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Suderman</a:t>
                      </a: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and Wood, CGTA 2007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527">
                <a:tc>
                  <a:txBody>
                    <a:bodyPr/>
                    <a:lstStyle/>
                    <a:p>
                      <a:endParaRPr lang="en-CA" sz="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642">
                <a:tc>
                  <a:txBody>
                    <a:bodyPr/>
                    <a:lstStyle/>
                    <a:p>
                      <a:r>
                        <a:rPr lang="en-CA" sz="16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Triangulations</a:t>
                      </a:r>
                      <a:endParaRPr lang="en-CA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spc="50" dirty="0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leaf </a:t>
                      </a:r>
                      <a:r>
                        <a:rPr lang="en-US" sz="1600" spc="50" dirty="0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600" i="1" spc="50" dirty="0" err="1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1600" i="1" spc="50" baseline="-25000" dirty="0" err="1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lang="en-US" sz="1600" spc="50" dirty="0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) + </a:t>
                      </a:r>
                      <a:r>
                        <a:rPr lang="en-US" sz="1600" i="1" spc="50" dirty="0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leaf </a:t>
                      </a:r>
                      <a:r>
                        <a:rPr lang="en-US" sz="1600" spc="50" dirty="0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600" i="1" spc="50" dirty="0" err="1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1600" i="1" spc="50" baseline="-25000" dirty="0" err="1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en-US" sz="1600" spc="50" dirty="0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) + </a:t>
                      </a:r>
                      <a:r>
                        <a:rPr lang="en-US" sz="1600" i="1" spc="50" dirty="0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1600" spc="50" dirty="0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 &lt;= 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CA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2.33</a:t>
                      </a:r>
                      <a:r>
                        <a:rPr lang="en-CA" sz="1600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This Presentation</a:t>
                      </a:r>
                      <a:endParaRPr lang="en-CA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2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4-Conneted</a:t>
                      </a:r>
                      <a:r>
                        <a:rPr lang="en-CA" sz="16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Triangulations</a:t>
                      </a:r>
                      <a:endParaRPr lang="en-CA" sz="160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CA" sz="1600" i="1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spc="50" dirty="0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leaf </a:t>
                      </a:r>
                      <a:r>
                        <a:rPr lang="en-US" sz="1600" spc="50" dirty="0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600" i="1" spc="50" dirty="0" err="1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1600" i="1" spc="50" baseline="-25000" dirty="0" err="1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lang="en-US" sz="1600" spc="50" dirty="0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) + </a:t>
                      </a:r>
                      <a:r>
                        <a:rPr lang="en-US" sz="1600" i="1" spc="50" dirty="0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leaf </a:t>
                      </a:r>
                      <a:r>
                        <a:rPr lang="en-US" sz="1600" spc="50" dirty="0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600" i="1" spc="50" dirty="0" err="1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1600" i="1" spc="50" baseline="-25000" dirty="0" err="1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en-US" sz="1600" spc="50" dirty="0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) + </a:t>
                      </a:r>
                      <a:r>
                        <a:rPr lang="en-US" sz="1600" i="1" spc="50" dirty="0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1600" spc="50" dirty="0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 &lt;= </a:t>
                      </a:r>
                      <a:r>
                        <a:rPr lang="en-CA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2.25</a:t>
                      </a:r>
                      <a:r>
                        <a:rPr lang="en-CA" sz="1600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CA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This Presentation</a:t>
                      </a:r>
                      <a:endParaRPr lang="en-CA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Cloud Callout 8"/>
          <p:cNvSpPr/>
          <p:nvPr/>
        </p:nvSpPr>
        <p:spPr>
          <a:xfrm>
            <a:off x="3026979" y="1671145"/>
            <a:ext cx="6117021" cy="2522483"/>
          </a:xfrm>
          <a:prstGeom prst="cloudCallout">
            <a:avLst>
              <a:gd name="adj1" fmla="val 5264"/>
              <a:gd name="adj2" fmla="val 86981"/>
            </a:avLst>
          </a:prstGeom>
          <a:solidFill>
            <a:srgbClr val="FCE2A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Combine the upper bounds </a:t>
            </a:r>
            <a:endParaRPr lang="en-CA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number of leaves </a:t>
            </a:r>
            <a:endParaRPr lang="en-CA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CA" sz="6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CA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CA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Bonichon</a:t>
            </a:r>
            <a:r>
              <a:rPr lang="en-C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CA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Saëc</a:t>
            </a:r>
            <a:r>
              <a:rPr lang="en-CA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CA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Mosbah</a:t>
            </a:r>
            <a:r>
              <a:rPr lang="en-C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CA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ICALP </a:t>
            </a:r>
            <a:r>
              <a:rPr lang="en-C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2002]  </a:t>
            </a:r>
            <a:endParaRPr lang="en-C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CA" sz="8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CA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[Zhang and  He, DCG 2005]</a:t>
            </a:r>
          </a:p>
        </p:txBody>
      </p:sp>
    </p:spTree>
    <p:extLst>
      <p:ext uri="{BB962C8B-B14F-4D97-AF65-F5344CB8AC3E}">
        <p14:creationId xmlns:p14="http://schemas.microsoft.com/office/powerpoint/2010/main" val="349818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132927"/>
            <a:ext cx="9144000" cy="646331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Future Research</a:t>
            </a:r>
          </a:p>
        </p:txBody>
      </p:sp>
      <p:sp>
        <p:nvSpPr>
          <p:cNvPr id="183" name="Rounded Rectangle 182"/>
          <p:cNvSpPr/>
          <p:nvPr/>
        </p:nvSpPr>
        <p:spPr>
          <a:xfrm>
            <a:off x="0" y="6445250"/>
            <a:ext cx="1407030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CCCG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310822" y="6445250"/>
            <a:ext cx="1833177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11,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49" name="Slide Number Placeholder 10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116" name="Rectangle 115"/>
          <p:cNvSpPr/>
          <p:nvPr/>
        </p:nvSpPr>
        <p:spPr>
          <a:xfrm>
            <a:off x="1210219" y="1376615"/>
            <a:ext cx="645517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Tight Bounds: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is the smallest constant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such that every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 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vertex  planar graph admits a </a:t>
            </a:r>
            <a:r>
              <a:rPr lang="en-US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cn</a:t>
            </a:r>
            <a:r>
              <a:rPr lang="en-US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segment drawing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Can 	we improve the bound in the variable embedding setting?</a:t>
            </a:r>
          </a:p>
          <a:p>
            <a:pPr algn="just"/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Generalization: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Does the upper bound of 7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/3 segments hold also 	for </a:t>
            </a:r>
            <a:r>
              <a:rPr lang="en-US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3-connected planar graphs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Optimization: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there a polynomial-time algorithm for computing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minimum-segment	drawings  of </a:t>
            </a:r>
            <a:r>
              <a:rPr lang="en-US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triangulations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or simpler 	classes of graphs such as  </a:t>
            </a:r>
            <a:r>
              <a:rPr lang="en-US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plane 3-trees</a:t>
            </a:r>
            <a:r>
              <a:rPr lang="en-US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dirty="0" err="1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outerplanar</a:t>
            </a:r>
            <a:r>
              <a:rPr lang="en-US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graphs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6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2418677" y="3427515"/>
            <a:ext cx="439387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Thank You..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>
          <a:xfrm>
            <a:off x="2186431" y="58690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1280498" y="220403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1839298" y="159443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1907031" y="115417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372697" y="123037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Freeform 7"/>
          <p:cNvSpPr/>
          <p:nvPr/>
        </p:nvSpPr>
        <p:spPr>
          <a:xfrm>
            <a:off x="1324675" y="655731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Freeform 8"/>
          <p:cNvSpPr/>
          <p:nvPr/>
        </p:nvSpPr>
        <p:spPr>
          <a:xfrm>
            <a:off x="2306808" y="664197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Freeform 9"/>
          <p:cNvSpPr/>
          <p:nvPr/>
        </p:nvSpPr>
        <p:spPr>
          <a:xfrm>
            <a:off x="1392408" y="2238997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Freeform 10"/>
          <p:cNvSpPr/>
          <p:nvPr/>
        </p:nvSpPr>
        <p:spPr>
          <a:xfrm>
            <a:off x="1367008" y="1214531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Freeform 11"/>
          <p:cNvSpPr/>
          <p:nvPr/>
        </p:nvSpPr>
        <p:spPr>
          <a:xfrm>
            <a:off x="2002008" y="689597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Freeform 12"/>
          <p:cNvSpPr/>
          <p:nvPr/>
        </p:nvSpPr>
        <p:spPr>
          <a:xfrm>
            <a:off x="2281408" y="698064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Freeform 13"/>
          <p:cNvSpPr/>
          <p:nvPr/>
        </p:nvSpPr>
        <p:spPr>
          <a:xfrm>
            <a:off x="2027408" y="1214531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Freeform 14"/>
          <p:cNvSpPr/>
          <p:nvPr/>
        </p:nvSpPr>
        <p:spPr>
          <a:xfrm>
            <a:off x="2289875" y="681131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Freeform 15"/>
          <p:cNvSpPr/>
          <p:nvPr/>
        </p:nvSpPr>
        <p:spPr>
          <a:xfrm>
            <a:off x="2450742" y="1341531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Freeform 17"/>
          <p:cNvSpPr/>
          <p:nvPr/>
        </p:nvSpPr>
        <p:spPr>
          <a:xfrm>
            <a:off x="1993542" y="1265331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2660564" y="152670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Freeform 19"/>
          <p:cNvSpPr/>
          <p:nvPr/>
        </p:nvSpPr>
        <p:spPr>
          <a:xfrm>
            <a:off x="2772475" y="1620931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Freeform 20"/>
          <p:cNvSpPr/>
          <p:nvPr/>
        </p:nvSpPr>
        <p:spPr>
          <a:xfrm>
            <a:off x="1400875" y="1959597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Freeform 21"/>
          <p:cNvSpPr/>
          <p:nvPr/>
        </p:nvSpPr>
        <p:spPr>
          <a:xfrm>
            <a:off x="2298342" y="1951131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2186430" y="187383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Freeform 23"/>
          <p:cNvSpPr/>
          <p:nvPr/>
        </p:nvSpPr>
        <p:spPr>
          <a:xfrm>
            <a:off x="2315275" y="1629397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Freeform 24"/>
          <p:cNvSpPr/>
          <p:nvPr/>
        </p:nvSpPr>
        <p:spPr>
          <a:xfrm>
            <a:off x="1887869" y="1265331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Freeform 25"/>
          <p:cNvSpPr/>
          <p:nvPr/>
        </p:nvSpPr>
        <p:spPr>
          <a:xfrm>
            <a:off x="1942742" y="1646331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Freeform 26"/>
          <p:cNvSpPr/>
          <p:nvPr/>
        </p:nvSpPr>
        <p:spPr>
          <a:xfrm>
            <a:off x="1908875" y="1705597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Freeform 27"/>
          <p:cNvSpPr/>
          <p:nvPr/>
        </p:nvSpPr>
        <p:spPr>
          <a:xfrm>
            <a:off x="1383942" y="1688664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Rectangle 28"/>
          <p:cNvSpPr/>
          <p:nvPr/>
        </p:nvSpPr>
        <p:spPr>
          <a:xfrm>
            <a:off x="918275" y="217572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187342" y="2192658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112075" y="1955591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485541" y="1489925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670874" y="1379858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612540" y="888791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349140" y="1049658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061273" y="363858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>
            <a:spLocks noChangeAspect="1"/>
          </p:cNvSpPr>
          <p:nvPr/>
        </p:nvSpPr>
        <p:spPr>
          <a:xfrm>
            <a:off x="3143164" y="215729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5095386" y="221413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>
            <a:off x="8731030" y="221628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0" name="Straight Connector 39"/>
          <p:cNvCxnSpPr>
            <a:stCxn id="38" idx="6"/>
            <a:endCxn id="39" idx="2"/>
          </p:cNvCxnSpPr>
          <p:nvPr/>
        </p:nvCxnSpPr>
        <p:spPr>
          <a:xfrm>
            <a:off x="5217306" y="2275097"/>
            <a:ext cx="3513724" cy="2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8" idx="6"/>
          </p:cNvCxnSpPr>
          <p:nvPr/>
        </p:nvCxnSpPr>
        <p:spPr>
          <a:xfrm flipV="1">
            <a:off x="5217306" y="1972890"/>
            <a:ext cx="1657216" cy="302207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39" idx="2"/>
          </p:cNvCxnSpPr>
          <p:nvPr/>
        </p:nvCxnSpPr>
        <p:spPr>
          <a:xfrm>
            <a:off x="6216003" y="1853933"/>
            <a:ext cx="2515027" cy="42331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4954716" y="2338173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531722" y="2331958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680951" y="200229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>
          <a:xfrm>
            <a:off x="6845092" y="192669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7" name="Straight Connector 46"/>
          <p:cNvCxnSpPr>
            <a:stCxn id="38" idx="7"/>
          </p:cNvCxnSpPr>
          <p:nvPr/>
        </p:nvCxnSpPr>
        <p:spPr>
          <a:xfrm flipV="1">
            <a:off x="5199451" y="1599290"/>
            <a:ext cx="1792056" cy="63270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Oval 47"/>
          <p:cNvSpPr>
            <a:spLocks noChangeAspect="1"/>
          </p:cNvSpPr>
          <p:nvPr/>
        </p:nvSpPr>
        <p:spPr>
          <a:xfrm>
            <a:off x="6150611" y="179937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9" name="Rectangle 48"/>
          <p:cNvSpPr/>
          <p:nvPr/>
        </p:nvSpPr>
        <p:spPr>
          <a:xfrm>
            <a:off x="5923011" y="183756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6401198" y="1414095"/>
            <a:ext cx="2347687" cy="82004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Oval 50"/>
          <p:cNvSpPr>
            <a:spLocks noChangeAspect="1"/>
          </p:cNvSpPr>
          <p:nvPr/>
        </p:nvSpPr>
        <p:spPr>
          <a:xfrm>
            <a:off x="6891391" y="154473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2" name="Rectangle 51"/>
          <p:cNvSpPr/>
          <p:nvPr/>
        </p:nvSpPr>
        <p:spPr>
          <a:xfrm>
            <a:off x="6900000" y="1357111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Straight Connector 52"/>
          <p:cNvCxnSpPr>
            <a:stCxn id="38" idx="0"/>
          </p:cNvCxnSpPr>
          <p:nvPr/>
        </p:nvCxnSpPr>
        <p:spPr>
          <a:xfrm flipV="1">
            <a:off x="5156346" y="1240475"/>
            <a:ext cx="1487920" cy="97366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Oval 53"/>
          <p:cNvSpPr>
            <a:spLocks noChangeAspect="1"/>
          </p:cNvSpPr>
          <p:nvPr/>
        </p:nvSpPr>
        <p:spPr>
          <a:xfrm>
            <a:off x="6312656" y="137111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5" name="Rectangle 54"/>
          <p:cNvSpPr/>
          <p:nvPr/>
        </p:nvSpPr>
        <p:spPr>
          <a:xfrm>
            <a:off x="5916152" y="1183491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Straight Connector 55"/>
          <p:cNvCxnSpPr>
            <a:endCxn id="51" idx="1"/>
          </p:cNvCxnSpPr>
          <p:nvPr/>
        </p:nvCxnSpPr>
        <p:spPr>
          <a:xfrm>
            <a:off x="6597968" y="1298348"/>
            <a:ext cx="311278" cy="26424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Oval 56"/>
          <p:cNvSpPr>
            <a:spLocks noChangeAspect="1"/>
          </p:cNvSpPr>
          <p:nvPr/>
        </p:nvSpPr>
        <p:spPr>
          <a:xfrm>
            <a:off x="6521001" y="118591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8" name="Rectangle 57"/>
          <p:cNvSpPr/>
          <p:nvPr/>
        </p:nvSpPr>
        <p:spPr>
          <a:xfrm>
            <a:off x="6552758" y="1079319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6879822" y="20206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0" name="Straight Connector 59"/>
          <p:cNvCxnSpPr>
            <a:stCxn id="38" idx="1"/>
            <a:endCxn id="59" idx="3"/>
          </p:cNvCxnSpPr>
          <p:nvPr/>
        </p:nvCxnSpPr>
        <p:spPr>
          <a:xfrm flipV="1">
            <a:off x="5113241" y="306131"/>
            <a:ext cx="1784436" cy="192586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59" idx="5"/>
            <a:endCxn id="39" idx="7"/>
          </p:cNvCxnSpPr>
          <p:nvPr/>
        </p:nvCxnSpPr>
        <p:spPr>
          <a:xfrm>
            <a:off x="6983887" y="306131"/>
            <a:ext cx="1851208" cy="192800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6772679" y="-66574"/>
            <a:ext cx="456777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CA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3" name="Straight Connector 62"/>
          <p:cNvCxnSpPr>
            <a:stCxn id="54" idx="0"/>
            <a:endCxn id="59" idx="3"/>
          </p:cNvCxnSpPr>
          <p:nvPr/>
        </p:nvCxnSpPr>
        <p:spPr>
          <a:xfrm flipV="1">
            <a:off x="6373616" y="306131"/>
            <a:ext cx="524061" cy="1064982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57" idx="7"/>
            <a:endCxn id="59" idx="4"/>
          </p:cNvCxnSpPr>
          <p:nvPr/>
        </p:nvCxnSpPr>
        <p:spPr>
          <a:xfrm flipV="1">
            <a:off x="6625066" y="323986"/>
            <a:ext cx="315716" cy="87978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1" idx="0"/>
            <a:endCxn id="59" idx="4"/>
          </p:cNvCxnSpPr>
          <p:nvPr/>
        </p:nvCxnSpPr>
        <p:spPr>
          <a:xfrm flipH="1" flipV="1">
            <a:off x="6940782" y="323986"/>
            <a:ext cx="11569" cy="1220748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46" idx="7"/>
            <a:endCxn id="51" idx="4"/>
          </p:cNvCxnSpPr>
          <p:nvPr/>
        </p:nvCxnSpPr>
        <p:spPr>
          <a:xfrm flipV="1">
            <a:off x="6949157" y="1666654"/>
            <a:ext cx="3194" cy="27789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48" idx="7"/>
            <a:endCxn id="54" idx="4"/>
          </p:cNvCxnSpPr>
          <p:nvPr/>
        </p:nvCxnSpPr>
        <p:spPr>
          <a:xfrm flipV="1">
            <a:off x="6254676" y="1493033"/>
            <a:ext cx="118940" cy="32419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8" name="Group 67"/>
          <p:cNvGrpSpPr/>
          <p:nvPr/>
        </p:nvGrpSpPr>
        <p:grpSpPr>
          <a:xfrm>
            <a:off x="264896" y="3133142"/>
            <a:ext cx="2926328" cy="3724858"/>
            <a:chOff x="1577433" y="1365757"/>
            <a:chExt cx="2926328" cy="3724858"/>
          </a:xfrm>
        </p:grpSpPr>
        <p:cxnSp>
          <p:nvCxnSpPr>
            <p:cNvPr id="69" name="Straight Connector 68"/>
            <p:cNvCxnSpPr/>
            <p:nvPr/>
          </p:nvCxnSpPr>
          <p:spPr>
            <a:xfrm flipH="1">
              <a:off x="1897039" y="1539401"/>
              <a:ext cx="12002" cy="3291906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Oval 69"/>
            <p:cNvSpPr>
              <a:spLocks noChangeAspect="1"/>
            </p:cNvSpPr>
            <p:nvPr/>
          </p:nvSpPr>
          <p:spPr>
            <a:xfrm>
              <a:off x="1836812" y="1493118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" name="Oval 70"/>
            <p:cNvSpPr>
              <a:spLocks noChangeAspect="1"/>
            </p:cNvSpPr>
            <p:nvPr/>
          </p:nvSpPr>
          <p:spPr>
            <a:xfrm>
              <a:off x="1836812" y="2594805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" name="Oval 71"/>
            <p:cNvSpPr>
              <a:spLocks noChangeAspect="1"/>
            </p:cNvSpPr>
            <p:nvPr/>
          </p:nvSpPr>
          <p:spPr>
            <a:xfrm>
              <a:off x="1825795" y="3244800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577434" y="1365757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577433" y="2511511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610483" y="3348795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6" name="Straight Connector 75"/>
            <p:cNvCxnSpPr>
              <a:stCxn id="71" idx="5"/>
            </p:cNvCxnSpPr>
            <p:nvPr/>
          </p:nvCxnSpPr>
          <p:spPr>
            <a:xfrm>
              <a:off x="1940877" y="2698870"/>
              <a:ext cx="488424" cy="237809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Oval 76"/>
            <p:cNvSpPr>
              <a:spLocks noChangeAspect="1"/>
            </p:cNvSpPr>
            <p:nvPr/>
          </p:nvSpPr>
          <p:spPr>
            <a:xfrm>
              <a:off x="2024099" y="3443104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885905" y="3591165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9" name="Straight Connector 78"/>
            <p:cNvCxnSpPr>
              <a:stCxn id="71" idx="6"/>
            </p:cNvCxnSpPr>
            <p:nvPr/>
          </p:nvCxnSpPr>
          <p:spPr>
            <a:xfrm>
              <a:off x="1958732" y="2655765"/>
              <a:ext cx="880002" cy="243485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0" idx="5"/>
            </p:cNvCxnSpPr>
            <p:nvPr/>
          </p:nvCxnSpPr>
          <p:spPr>
            <a:xfrm>
              <a:off x="1940877" y="1597183"/>
              <a:ext cx="1730371" cy="3479784"/>
            </a:xfrm>
            <a:prstGeom prst="lin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Oval 80"/>
            <p:cNvSpPr>
              <a:spLocks noChangeAspect="1"/>
            </p:cNvSpPr>
            <p:nvPr/>
          </p:nvSpPr>
          <p:spPr>
            <a:xfrm>
              <a:off x="2949515" y="3685474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690137" y="3723367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" name="Oval 82"/>
            <p:cNvSpPr>
              <a:spLocks noChangeAspect="1"/>
            </p:cNvSpPr>
            <p:nvPr/>
          </p:nvSpPr>
          <p:spPr>
            <a:xfrm>
              <a:off x="2376638" y="2550738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4" name="Oval 83"/>
            <p:cNvSpPr>
              <a:spLocks noChangeAspect="1"/>
            </p:cNvSpPr>
            <p:nvPr/>
          </p:nvSpPr>
          <p:spPr>
            <a:xfrm>
              <a:off x="2663077" y="3134632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095227" y="2489480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359632" y="3095407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7" name="Straight Connector 86"/>
            <p:cNvCxnSpPr>
              <a:stCxn id="84" idx="5"/>
            </p:cNvCxnSpPr>
            <p:nvPr/>
          </p:nvCxnSpPr>
          <p:spPr>
            <a:xfrm>
              <a:off x="2767142" y="3238697"/>
              <a:ext cx="1218004" cy="1660849"/>
            </a:xfrm>
            <a:prstGeom prst="line">
              <a:avLst/>
            </a:prstGeom>
            <a:ln w="25400">
              <a:solidFill>
                <a:srgbClr val="CC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Oval 87"/>
            <p:cNvSpPr>
              <a:spLocks noChangeAspect="1"/>
            </p:cNvSpPr>
            <p:nvPr/>
          </p:nvSpPr>
          <p:spPr>
            <a:xfrm>
              <a:off x="3224937" y="3883778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9" name="Oval 88"/>
            <p:cNvSpPr>
              <a:spLocks noChangeAspect="1"/>
            </p:cNvSpPr>
            <p:nvPr/>
          </p:nvSpPr>
          <p:spPr>
            <a:xfrm>
              <a:off x="3421405" y="4135331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987593" y="3943704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3163863" y="4153025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j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2" name="Straight Connector 91"/>
            <p:cNvCxnSpPr>
              <a:stCxn id="83" idx="5"/>
            </p:cNvCxnSpPr>
            <p:nvPr/>
          </p:nvCxnSpPr>
          <p:spPr>
            <a:xfrm>
              <a:off x="2480703" y="2654803"/>
              <a:ext cx="2023058" cy="1876254"/>
            </a:xfrm>
            <a:prstGeom prst="line">
              <a:avLst/>
            </a:prstGeom>
            <a:ln w="25400">
              <a:solidFill>
                <a:srgbClr val="4747F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Oval 92"/>
            <p:cNvSpPr>
              <a:spLocks noChangeAspect="1"/>
            </p:cNvSpPr>
            <p:nvPr/>
          </p:nvSpPr>
          <p:spPr>
            <a:xfrm>
              <a:off x="3070701" y="3222767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4" name="Oval 93"/>
            <p:cNvSpPr>
              <a:spLocks noChangeAspect="1"/>
            </p:cNvSpPr>
            <p:nvPr/>
          </p:nvSpPr>
          <p:spPr>
            <a:xfrm>
              <a:off x="3599511" y="3696492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009626" y="3359811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626571" y="3800486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7" name="Oval 96"/>
            <p:cNvSpPr>
              <a:spLocks noChangeAspect="1"/>
            </p:cNvSpPr>
            <p:nvPr/>
          </p:nvSpPr>
          <p:spPr>
            <a:xfrm>
              <a:off x="2321554" y="3707509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2356015" y="3822520"/>
              <a:ext cx="348018" cy="184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6358872" y="4442513"/>
            <a:ext cx="1542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Tight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Bounds?</a:t>
            </a:r>
            <a:endParaRPr lang="en-CA" dirty="0"/>
          </a:p>
        </p:txBody>
      </p:sp>
      <p:sp>
        <p:nvSpPr>
          <p:cNvPr id="99" name="Rectangle 98"/>
          <p:cNvSpPr/>
          <p:nvPr/>
        </p:nvSpPr>
        <p:spPr>
          <a:xfrm>
            <a:off x="6811208" y="4994306"/>
            <a:ext cx="1646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Generalization?</a:t>
            </a:r>
            <a:endParaRPr lang="en-CA" dirty="0"/>
          </a:p>
        </p:txBody>
      </p:sp>
      <p:sp>
        <p:nvSpPr>
          <p:cNvPr id="100" name="Rectangle 99"/>
          <p:cNvSpPr/>
          <p:nvPr/>
        </p:nvSpPr>
        <p:spPr>
          <a:xfrm>
            <a:off x="7323175" y="5656459"/>
            <a:ext cx="1505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Optimization?</a:t>
            </a:r>
            <a:endParaRPr lang="en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18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132927"/>
            <a:ext cx="9144000" cy="646331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i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-Segment Drawings</a:t>
            </a:r>
            <a:endParaRPr lang="en-US" sz="36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50" name="Group 1049"/>
          <p:cNvGrpSpPr/>
          <p:nvPr/>
        </p:nvGrpSpPr>
        <p:grpSpPr>
          <a:xfrm>
            <a:off x="1194369" y="1340725"/>
            <a:ext cx="2065475" cy="1924926"/>
            <a:chOff x="1407029" y="1819210"/>
            <a:chExt cx="2065475" cy="1924926"/>
          </a:xfrm>
        </p:grpSpPr>
        <p:sp>
          <p:nvSpPr>
            <p:cNvPr id="10" name="Oval 9"/>
            <p:cNvSpPr>
              <a:spLocks noChangeAspect="1"/>
            </p:cNvSpPr>
            <p:nvPr/>
          </p:nvSpPr>
          <p:spPr>
            <a:xfrm>
              <a:off x="1685816" y="2438855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1840516" y="2961487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5" name="Straight Connector 14"/>
            <p:cNvCxnSpPr/>
            <p:nvPr/>
          </p:nvCxnSpPr>
          <p:spPr>
            <a:xfrm flipV="1">
              <a:off x="2434545" y="2010315"/>
              <a:ext cx="348590" cy="2681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2450116" y="2342978"/>
              <a:ext cx="674370" cy="96807"/>
            </a:xfrm>
            <a:custGeom>
              <a:avLst/>
              <a:gdLst>
                <a:gd name="connsiteX0" fmla="*/ 0 w 674370"/>
                <a:gd name="connsiteY0" fmla="*/ 1557 h 96807"/>
                <a:gd name="connsiteX1" fmla="*/ 373380 w 674370"/>
                <a:gd name="connsiteY1" fmla="*/ 12987 h 96807"/>
                <a:gd name="connsiteX2" fmla="*/ 674370 w 674370"/>
                <a:gd name="connsiteY2" fmla="*/ 96807 h 96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96807">
                  <a:moveTo>
                    <a:pt x="0" y="1557"/>
                  </a:moveTo>
                  <a:cubicBezTo>
                    <a:pt x="130492" y="-666"/>
                    <a:pt x="260985" y="-2888"/>
                    <a:pt x="373380" y="12987"/>
                  </a:cubicBezTo>
                  <a:cubicBezTo>
                    <a:pt x="485775" y="28862"/>
                    <a:pt x="580072" y="62834"/>
                    <a:pt x="674370" y="96807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2880646" y="2013065"/>
              <a:ext cx="289560" cy="384810"/>
            </a:xfrm>
            <a:custGeom>
              <a:avLst/>
              <a:gdLst>
                <a:gd name="connsiteX0" fmla="*/ 0 w 289560"/>
                <a:gd name="connsiteY0" fmla="*/ 0 h 384810"/>
                <a:gd name="connsiteX1" fmla="*/ 201930 w 289560"/>
                <a:gd name="connsiteY1" fmla="*/ 152400 h 384810"/>
                <a:gd name="connsiteX2" fmla="*/ 289560 w 289560"/>
                <a:gd name="connsiteY2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9560" h="384810">
                  <a:moveTo>
                    <a:pt x="0" y="0"/>
                  </a:moveTo>
                  <a:cubicBezTo>
                    <a:pt x="76835" y="44132"/>
                    <a:pt x="153670" y="88265"/>
                    <a:pt x="201930" y="152400"/>
                  </a:cubicBezTo>
                  <a:cubicBezTo>
                    <a:pt x="250190" y="216535"/>
                    <a:pt x="269875" y="300672"/>
                    <a:pt x="289560" y="38481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2377726" y="2371205"/>
              <a:ext cx="34484" cy="255270"/>
            </a:xfrm>
            <a:custGeom>
              <a:avLst/>
              <a:gdLst>
                <a:gd name="connsiteX0" fmla="*/ 11430 w 34484"/>
                <a:gd name="connsiteY0" fmla="*/ 255270 h 255270"/>
                <a:gd name="connsiteX1" fmla="*/ 34290 w 34484"/>
                <a:gd name="connsiteY1" fmla="*/ 140970 h 255270"/>
                <a:gd name="connsiteX2" fmla="*/ 0 w 34484"/>
                <a:gd name="connsiteY2" fmla="*/ 0 h 25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484" h="255270">
                  <a:moveTo>
                    <a:pt x="11430" y="255270"/>
                  </a:moveTo>
                  <a:cubicBezTo>
                    <a:pt x="23812" y="219392"/>
                    <a:pt x="36195" y="183515"/>
                    <a:pt x="34290" y="140970"/>
                  </a:cubicBezTo>
                  <a:cubicBezTo>
                    <a:pt x="32385" y="98425"/>
                    <a:pt x="16192" y="49212"/>
                    <a:pt x="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1741456" y="2542655"/>
              <a:ext cx="601980" cy="140970"/>
            </a:xfrm>
            <a:custGeom>
              <a:avLst/>
              <a:gdLst>
                <a:gd name="connsiteX0" fmla="*/ 0 w 601980"/>
                <a:gd name="connsiteY0" fmla="*/ 0 h 140970"/>
                <a:gd name="connsiteX1" fmla="*/ 327660 w 601980"/>
                <a:gd name="connsiteY1" fmla="*/ 114300 h 140970"/>
                <a:gd name="connsiteX2" fmla="*/ 601980 w 601980"/>
                <a:gd name="connsiteY2" fmla="*/ 140970 h 140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01980" h="140970">
                  <a:moveTo>
                    <a:pt x="0" y="0"/>
                  </a:moveTo>
                  <a:cubicBezTo>
                    <a:pt x="113665" y="45402"/>
                    <a:pt x="227330" y="90805"/>
                    <a:pt x="327660" y="114300"/>
                  </a:cubicBezTo>
                  <a:cubicBezTo>
                    <a:pt x="427990" y="137795"/>
                    <a:pt x="514985" y="139382"/>
                    <a:pt x="601980" y="14097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1962436" y="2740775"/>
              <a:ext cx="392430" cy="259080"/>
            </a:xfrm>
            <a:custGeom>
              <a:avLst/>
              <a:gdLst>
                <a:gd name="connsiteX0" fmla="*/ 0 w 392430"/>
                <a:gd name="connsiteY0" fmla="*/ 259080 h 259080"/>
                <a:gd name="connsiteX1" fmla="*/ 220980 w 392430"/>
                <a:gd name="connsiteY1" fmla="*/ 190500 h 259080"/>
                <a:gd name="connsiteX2" fmla="*/ 392430 w 392430"/>
                <a:gd name="connsiteY2" fmla="*/ 0 h 259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2430" h="259080">
                  <a:moveTo>
                    <a:pt x="0" y="259080"/>
                  </a:moveTo>
                  <a:cubicBezTo>
                    <a:pt x="77787" y="246380"/>
                    <a:pt x="155575" y="233680"/>
                    <a:pt x="220980" y="190500"/>
                  </a:cubicBezTo>
                  <a:cubicBezTo>
                    <a:pt x="286385" y="147320"/>
                    <a:pt x="339407" y="73660"/>
                    <a:pt x="39243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1700645" y="2557895"/>
              <a:ext cx="147491" cy="434340"/>
            </a:xfrm>
            <a:custGeom>
              <a:avLst/>
              <a:gdLst>
                <a:gd name="connsiteX0" fmla="*/ 10331 w 147491"/>
                <a:gd name="connsiteY0" fmla="*/ 0 h 434340"/>
                <a:gd name="connsiteX1" fmla="*/ 14141 w 147491"/>
                <a:gd name="connsiteY1" fmla="*/ 224790 h 434340"/>
                <a:gd name="connsiteX2" fmla="*/ 147491 w 147491"/>
                <a:gd name="connsiteY2" fmla="*/ 434340 h 434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7491" h="434340">
                  <a:moveTo>
                    <a:pt x="10331" y="0"/>
                  </a:moveTo>
                  <a:cubicBezTo>
                    <a:pt x="806" y="76200"/>
                    <a:pt x="-8719" y="152400"/>
                    <a:pt x="14141" y="224790"/>
                  </a:cubicBezTo>
                  <a:cubicBezTo>
                    <a:pt x="37001" y="297180"/>
                    <a:pt x="92246" y="365760"/>
                    <a:pt x="147491" y="43434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2415826" y="2729345"/>
              <a:ext cx="45720" cy="430530"/>
            </a:xfrm>
            <a:custGeom>
              <a:avLst/>
              <a:gdLst>
                <a:gd name="connsiteX0" fmla="*/ 45720 w 45720"/>
                <a:gd name="connsiteY0" fmla="*/ 430530 h 430530"/>
                <a:gd name="connsiteX1" fmla="*/ 11430 w 45720"/>
                <a:gd name="connsiteY1" fmla="*/ 156210 h 430530"/>
                <a:gd name="connsiteX2" fmla="*/ 0 w 45720"/>
                <a:gd name="connsiteY2" fmla="*/ 0 h 430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720" h="430530">
                  <a:moveTo>
                    <a:pt x="45720" y="430530"/>
                  </a:moveTo>
                  <a:cubicBezTo>
                    <a:pt x="32385" y="329247"/>
                    <a:pt x="19050" y="227965"/>
                    <a:pt x="11430" y="156210"/>
                  </a:cubicBezTo>
                  <a:cubicBezTo>
                    <a:pt x="3810" y="84455"/>
                    <a:pt x="1905" y="42227"/>
                    <a:pt x="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2453926" y="2658446"/>
              <a:ext cx="579120" cy="215679"/>
            </a:xfrm>
            <a:custGeom>
              <a:avLst/>
              <a:gdLst>
                <a:gd name="connsiteX0" fmla="*/ 0 w 579120"/>
                <a:gd name="connsiteY0" fmla="*/ 13749 h 215679"/>
                <a:gd name="connsiteX1" fmla="*/ 247650 w 579120"/>
                <a:gd name="connsiteY1" fmla="*/ 21369 h 215679"/>
                <a:gd name="connsiteX2" fmla="*/ 579120 w 579120"/>
                <a:gd name="connsiteY2" fmla="*/ 215679 h 215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79120" h="215679">
                  <a:moveTo>
                    <a:pt x="0" y="13749"/>
                  </a:moveTo>
                  <a:cubicBezTo>
                    <a:pt x="75565" y="731"/>
                    <a:pt x="151130" y="-12286"/>
                    <a:pt x="247650" y="21369"/>
                  </a:cubicBezTo>
                  <a:cubicBezTo>
                    <a:pt x="344170" y="55024"/>
                    <a:pt x="461645" y="135351"/>
                    <a:pt x="579120" y="215679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1947196" y="3072245"/>
              <a:ext cx="445770" cy="140970"/>
            </a:xfrm>
            <a:custGeom>
              <a:avLst/>
              <a:gdLst>
                <a:gd name="connsiteX0" fmla="*/ 0 w 445770"/>
                <a:gd name="connsiteY0" fmla="*/ 0 h 140970"/>
                <a:gd name="connsiteX1" fmla="*/ 171450 w 445770"/>
                <a:gd name="connsiteY1" fmla="*/ 102870 h 140970"/>
                <a:gd name="connsiteX2" fmla="*/ 445770 w 445770"/>
                <a:gd name="connsiteY2" fmla="*/ 140970 h 140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5770" h="140970">
                  <a:moveTo>
                    <a:pt x="0" y="0"/>
                  </a:moveTo>
                  <a:cubicBezTo>
                    <a:pt x="48577" y="39687"/>
                    <a:pt x="97155" y="79375"/>
                    <a:pt x="171450" y="102870"/>
                  </a:cubicBezTo>
                  <a:cubicBezTo>
                    <a:pt x="245745" y="126365"/>
                    <a:pt x="345757" y="133667"/>
                    <a:pt x="445770" y="14097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2492026" y="2954135"/>
              <a:ext cx="502920" cy="255270"/>
            </a:xfrm>
            <a:custGeom>
              <a:avLst/>
              <a:gdLst>
                <a:gd name="connsiteX0" fmla="*/ 0 w 502920"/>
                <a:gd name="connsiteY0" fmla="*/ 255270 h 255270"/>
                <a:gd name="connsiteX1" fmla="*/ 323850 w 502920"/>
                <a:gd name="connsiteY1" fmla="*/ 137160 h 255270"/>
                <a:gd name="connsiteX2" fmla="*/ 502920 w 502920"/>
                <a:gd name="connsiteY2" fmla="*/ 0 h 25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2920" h="255270">
                  <a:moveTo>
                    <a:pt x="0" y="255270"/>
                  </a:moveTo>
                  <a:cubicBezTo>
                    <a:pt x="120015" y="217487"/>
                    <a:pt x="240030" y="179705"/>
                    <a:pt x="323850" y="137160"/>
                  </a:cubicBezTo>
                  <a:cubicBezTo>
                    <a:pt x="407670" y="94615"/>
                    <a:pt x="455295" y="47307"/>
                    <a:pt x="50292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3055906" y="2500745"/>
              <a:ext cx="118110" cy="361950"/>
            </a:xfrm>
            <a:custGeom>
              <a:avLst/>
              <a:gdLst>
                <a:gd name="connsiteX0" fmla="*/ 0 w 118110"/>
                <a:gd name="connsiteY0" fmla="*/ 361950 h 361950"/>
                <a:gd name="connsiteX1" fmla="*/ 83820 w 118110"/>
                <a:gd name="connsiteY1" fmla="*/ 224790 h 361950"/>
                <a:gd name="connsiteX2" fmla="*/ 118110 w 118110"/>
                <a:gd name="connsiteY2" fmla="*/ 0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8110" h="361950">
                  <a:moveTo>
                    <a:pt x="0" y="361950"/>
                  </a:moveTo>
                  <a:cubicBezTo>
                    <a:pt x="32067" y="323532"/>
                    <a:pt x="64135" y="285115"/>
                    <a:pt x="83820" y="224790"/>
                  </a:cubicBezTo>
                  <a:cubicBezTo>
                    <a:pt x="103505" y="164465"/>
                    <a:pt x="110807" y="82232"/>
                    <a:pt x="11811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2431066" y="2470265"/>
              <a:ext cx="693420" cy="171450"/>
            </a:xfrm>
            <a:custGeom>
              <a:avLst/>
              <a:gdLst>
                <a:gd name="connsiteX0" fmla="*/ 0 w 693420"/>
                <a:gd name="connsiteY0" fmla="*/ 171450 h 171450"/>
                <a:gd name="connsiteX1" fmla="*/ 289560 w 693420"/>
                <a:gd name="connsiteY1" fmla="*/ 38100 h 171450"/>
                <a:gd name="connsiteX2" fmla="*/ 693420 w 693420"/>
                <a:gd name="connsiteY2" fmla="*/ 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93420" h="171450">
                  <a:moveTo>
                    <a:pt x="0" y="171450"/>
                  </a:moveTo>
                  <a:cubicBezTo>
                    <a:pt x="86995" y="119062"/>
                    <a:pt x="173990" y="66675"/>
                    <a:pt x="289560" y="38100"/>
                  </a:cubicBezTo>
                  <a:cubicBezTo>
                    <a:pt x="405130" y="9525"/>
                    <a:pt x="549275" y="4762"/>
                    <a:pt x="69342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" name="Oval 34"/>
            <p:cNvSpPr>
              <a:spLocks noChangeAspect="1"/>
            </p:cNvSpPr>
            <p:nvPr/>
          </p:nvSpPr>
          <p:spPr>
            <a:xfrm>
              <a:off x="2765280" y="1913074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6" name="Oval 35"/>
            <p:cNvSpPr>
              <a:spLocks noChangeAspect="1"/>
            </p:cNvSpPr>
            <p:nvPr/>
          </p:nvSpPr>
          <p:spPr>
            <a:xfrm>
              <a:off x="3107336" y="2386176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" name="Oval 36"/>
            <p:cNvSpPr>
              <a:spLocks noChangeAspect="1"/>
            </p:cNvSpPr>
            <p:nvPr/>
          </p:nvSpPr>
          <p:spPr>
            <a:xfrm>
              <a:off x="2970818" y="2849575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" name="Oval 37"/>
            <p:cNvSpPr>
              <a:spLocks noChangeAspect="1"/>
            </p:cNvSpPr>
            <p:nvPr/>
          </p:nvSpPr>
          <p:spPr>
            <a:xfrm>
              <a:off x="2371056" y="3155931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" name="Oval 38"/>
            <p:cNvSpPr>
              <a:spLocks noChangeAspect="1"/>
            </p:cNvSpPr>
            <p:nvPr/>
          </p:nvSpPr>
          <p:spPr>
            <a:xfrm>
              <a:off x="2330480" y="2618721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2330480" y="2260580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1758686" y="2081190"/>
              <a:ext cx="191069" cy="368490"/>
            </a:xfrm>
            <a:custGeom>
              <a:avLst/>
              <a:gdLst>
                <a:gd name="connsiteX0" fmla="*/ 0 w 191069"/>
                <a:gd name="connsiteY0" fmla="*/ 368490 h 368490"/>
                <a:gd name="connsiteX1" fmla="*/ 95535 w 191069"/>
                <a:gd name="connsiteY1" fmla="*/ 116006 h 368490"/>
                <a:gd name="connsiteX2" fmla="*/ 191069 w 191069"/>
                <a:gd name="connsiteY2" fmla="*/ 0 h 368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069" h="368490">
                  <a:moveTo>
                    <a:pt x="0" y="368490"/>
                  </a:moveTo>
                  <a:cubicBezTo>
                    <a:pt x="31845" y="272955"/>
                    <a:pt x="63690" y="177421"/>
                    <a:pt x="95535" y="116006"/>
                  </a:cubicBezTo>
                  <a:cubicBezTo>
                    <a:pt x="127380" y="54591"/>
                    <a:pt x="159224" y="27295"/>
                    <a:pt x="191069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2058937" y="1894213"/>
              <a:ext cx="716508" cy="111914"/>
            </a:xfrm>
            <a:custGeom>
              <a:avLst/>
              <a:gdLst>
                <a:gd name="connsiteX0" fmla="*/ 0 w 716508"/>
                <a:gd name="connsiteY0" fmla="*/ 111914 h 111914"/>
                <a:gd name="connsiteX1" fmla="*/ 361666 w 716508"/>
                <a:gd name="connsiteY1" fmla="*/ 2732 h 111914"/>
                <a:gd name="connsiteX2" fmla="*/ 716508 w 716508"/>
                <a:gd name="connsiteY2" fmla="*/ 43676 h 111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16508" h="111914">
                  <a:moveTo>
                    <a:pt x="0" y="111914"/>
                  </a:moveTo>
                  <a:cubicBezTo>
                    <a:pt x="121124" y="63009"/>
                    <a:pt x="242248" y="14105"/>
                    <a:pt x="361666" y="2732"/>
                  </a:cubicBezTo>
                  <a:cubicBezTo>
                    <a:pt x="481084" y="-8641"/>
                    <a:pt x="598796" y="17517"/>
                    <a:pt x="716508" y="43676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2024818" y="2074366"/>
              <a:ext cx="327546" cy="191069"/>
            </a:xfrm>
            <a:custGeom>
              <a:avLst/>
              <a:gdLst>
                <a:gd name="connsiteX0" fmla="*/ 0 w 327546"/>
                <a:gd name="connsiteY0" fmla="*/ 0 h 191069"/>
                <a:gd name="connsiteX1" fmla="*/ 170597 w 327546"/>
                <a:gd name="connsiteY1" fmla="*/ 122830 h 191069"/>
                <a:gd name="connsiteX2" fmla="*/ 327546 w 327546"/>
                <a:gd name="connsiteY2" fmla="*/ 191069 h 191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7546" h="191069">
                  <a:moveTo>
                    <a:pt x="0" y="0"/>
                  </a:moveTo>
                  <a:cubicBezTo>
                    <a:pt x="58003" y="45492"/>
                    <a:pt x="116006" y="90985"/>
                    <a:pt x="170597" y="122830"/>
                  </a:cubicBezTo>
                  <a:cubicBezTo>
                    <a:pt x="225188" y="154675"/>
                    <a:pt x="276367" y="172872"/>
                    <a:pt x="327546" y="191069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1997522" y="2101662"/>
              <a:ext cx="341194" cy="545910"/>
            </a:xfrm>
            <a:custGeom>
              <a:avLst/>
              <a:gdLst>
                <a:gd name="connsiteX0" fmla="*/ 0 w 341194"/>
                <a:gd name="connsiteY0" fmla="*/ 0 h 545910"/>
                <a:gd name="connsiteX1" fmla="*/ 177421 w 341194"/>
                <a:gd name="connsiteY1" fmla="*/ 423080 h 545910"/>
                <a:gd name="connsiteX2" fmla="*/ 341194 w 341194"/>
                <a:gd name="connsiteY2" fmla="*/ 545910 h 545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1194" h="545910">
                  <a:moveTo>
                    <a:pt x="0" y="0"/>
                  </a:moveTo>
                  <a:cubicBezTo>
                    <a:pt x="60277" y="166047"/>
                    <a:pt x="120555" y="332095"/>
                    <a:pt x="177421" y="423080"/>
                  </a:cubicBezTo>
                  <a:cubicBezTo>
                    <a:pt x="234287" y="514065"/>
                    <a:pt x="287740" y="529987"/>
                    <a:pt x="341194" y="54591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676800" y="1836182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1947196" y="1974561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812592" y="1819210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124486" y="2391381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940952" y="2931900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431066" y="3163863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721098" y="3091124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407029" y="2356277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343436" y="2679681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257057" y="2027214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263040" y="3516161"/>
              <a:ext cx="486429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3978507" y="1502223"/>
            <a:ext cx="1296537" cy="1207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985331" y="1502223"/>
            <a:ext cx="1289713" cy="11968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3978507" y="1502223"/>
            <a:ext cx="1296537" cy="11968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84" idx="1"/>
          </p:cNvCxnSpPr>
          <p:nvPr/>
        </p:nvCxnSpPr>
        <p:spPr>
          <a:xfrm flipH="1" flipV="1">
            <a:off x="3985333" y="1502226"/>
            <a:ext cx="905059" cy="2845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95" idx="2"/>
            <a:endCxn id="45" idx="1"/>
          </p:cNvCxnSpPr>
          <p:nvPr/>
        </p:nvCxnSpPr>
        <p:spPr>
          <a:xfrm flipH="1">
            <a:off x="3978507" y="2102270"/>
            <a:ext cx="567736" cy="349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7" idx="7"/>
            <a:endCxn id="95" idx="4"/>
          </p:cNvCxnSpPr>
          <p:nvPr/>
        </p:nvCxnSpPr>
        <p:spPr>
          <a:xfrm flipV="1">
            <a:off x="4348131" y="2163230"/>
            <a:ext cx="259072" cy="4795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98" idx="0"/>
            <a:endCxn id="95" idx="4"/>
          </p:cNvCxnSpPr>
          <p:nvPr/>
        </p:nvCxnSpPr>
        <p:spPr>
          <a:xfrm flipH="1" flipV="1">
            <a:off x="4607203" y="2163230"/>
            <a:ext cx="17519" cy="45325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84" idx="5"/>
          </p:cNvCxnSpPr>
          <p:nvPr/>
        </p:nvCxnSpPr>
        <p:spPr>
          <a:xfrm flipH="1" flipV="1">
            <a:off x="4976602" y="1872960"/>
            <a:ext cx="298443" cy="83635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>
            <a:spLocks noChangeAspect="1"/>
          </p:cNvSpPr>
          <p:nvPr/>
        </p:nvSpPr>
        <p:spPr>
          <a:xfrm>
            <a:off x="4872537" y="176889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5" name="Oval 94"/>
          <p:cNvSpPr>
            <a:spLocks noChangeAspect="1"/>
          </p:cNvSpPr>
          <p:nvPr/>
        </p:nvSpPr>
        <p:spPr>
          <a:xfrm>
            <a:off x="4546243" y="204131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6" name="Oval 95"/>
          <p:cNvSpPr>
            <a:spLocks noChangeAspect="1"/>
          </p:cNvSpPr>
          <p:nvPr/>
        </p:nvSpPr>
        <p:spPr>
          <a:xfrm>
            <a:off x="3917547" y="262441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4244066" y="262493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4563762" y="261648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5214084" y="264835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5214084" y="144678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3917547" y="14412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917547" y="205804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3" name="Rectangle 102"/>
          <p:cNvSpPr/>
          <p:nvPr/>
        </p:nvSpPr>
        <p:spPr>
          <a:xfrm>
            <a:off x="4392092" y="3036372"/>
            <a:ext cx="486429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(b)</a:t>
            </a:r>
            <a:endParaRPr lang="en-C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655227" y="1310756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5236290" y="1314830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5220908" y="2676397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484538" y="2728674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4074043" y="2723422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3630489" y="2728673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3630489" y="2021330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4480291" y="1805168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4736863" y="1509189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51" name="Group 1050"/>
          <p:cNvGrpSpPr/>
          <p:nvPr/>
        </p:nvGrpSpPr>
        <p:grpSpPr>
          <a:xfrm>
            <a:off x="5985847" y="1368046"/>
            <a:ext cx="1963785" cy="1896953"/>
            <a:chOff x="5773187" y="1846531"/>
            <a:chExt cx="1963785" cy="1896953"/>
          </a:xfrm>
        </p:grpSpPr>
        <p:cxnSp>
          <p:nvCxnSpPr>
            <p:cNvPr id="125" name="Straight Connector 124"/>
            <p:cNvCxnSpPr/>
            <p:nvPr/>
          </p:nvCxnSpPr>
          <p:spPr>
            <a:xfrm flipV="1">
              <a:off x="6128029" y="1980708"/>
              <a:ext cx="641445" cy="119680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endCxn id="168" idx="5"/>
            </p:cNvCxnSpPr>
            <p:nvPr/>
          </p:nvCxnSpPr>
          <p:spPr>
            <a:xfrm flipH="1" flipV="1">
              <a:off x="6560373" y="2499589"/>
              <a:ext cx="836898" cy="6711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flipH="1" flipV="1">
              <a:off x="6564760" y="2464388"/>
              <a:ext cx="426491" cy="671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flipH="1" flipV="1">
              <a:off x="6447724" y="2674556"/>
              <a:ext cx="689432" cy="685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134" idx="6"/>
              <a:endCxn id="132" idx="3"/>
            </p:cNvCxnSpPr>
            <p:nvPr/>
          </p:nvCxnSpPr>
          <p:spPr>
            <a:xfrm flipV="1">
              <a:off x="6182165" y="2583049"/>
              <a:ext cx="812143" cy="57399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endCxn id="133" idx="0"/>
            </p:cNvCxnSpPr>
            <p:nvPr/>
          </p:nvCxnSpPr>
          <p:spPr>
            <a:xfrm>
              <a:off x="6776298" y="2062596"/>
              <a:ext cx="27524" cy="5848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flipH="1" flipV="1">
              <a:off x="6769474" y="1980708"/>
              <a:ext cx="648270" cy="120708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Oval 131"/>
            <p:cNvSpPr>
              <a:spLocks noChangeAspect="1"/>
            </p:cNvSpPr>
            <p:nvPr/>
          </p:nvSpPr>
          <p:spPr>
            <a:xfrm>
              <a:off x="6976453" y="2478984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3" name="Oval 132"/>
            <p:cNvSpPr>
              <a:spLocks noChangeAspect="1"/>
            </p:cNvSpPr>
            <p:nvPr/>
          </p:nvSpPr>
          <p:spPr>
            <a:xfrm>
              <a:off x="6742862" y="2647403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4" name="Oval 133"/>
            <p:cNvSpPr>
              <a:spLocks noChangeAspect="1"/>
            </p:cNvSpPr>
            <p:nvPr/>
          </p:nvSpPr>
          <p:spPr>
            <a:xfrm>
              <a:off x="6060245" y="3096079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7" name="Oval 136"/>
            <p:cNvSpPr>
              <a:spLocks noChangeAspect="1"/>
            </p:cNvSpPr>
            <p:nvPr/>
          </p:nvSpPr>
          <p:spPr>
            <a:xfrm>
              <a:off x="7356782" y="3140484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9" name="Oval 138"/>
            <p:cNvSpPr>
              <a:spLocks noChangeAspect="1"/>
            </p:cNvSpPr>
            <p:nvPr/>
          </p:nvSpPr>
          <p:spPr>
            <a:xfrm>
              <a:off x="6695550" y="1947640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6534790" y="3515509"/>
              <a:ext cx="486429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(c)</a:t>
              </a:r>
              <a:endPara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6293731" y="2147523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6740928" y="1846531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6962805" y="2270003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7143638" y="2637878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7388954" y="3063524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5773187" y="3042000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6073443" y="2499815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6643461" y="2795453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6705552" y="2233768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7" name="Oval 166"/>
            <p:cNvSpPr>
              <a:spLocks noChangeAspect="1"/>
            </p:cNvSpPr>
            <p:nvPr/>
          </p:nvSpPr>
          <p:spPr>
            <a:xfrm>
              <a:off x="7109418" y="2682042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8" name="Oval 167"/>
            <p:cNvSpPr>
              <a:spLocks noChangeAspect="1"/>
            </p:cNvSpPr>
            <p:nvPr/>
          </p:nvSpPr>
          <p:spPr>
            <a:xfrm>
              <a:off x="6456308" y="2395524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9" name="Oval 168"/>
            <p:cNvSpPr>
              <a:spLocks noChangeAspect="1"/>
            </p:cNvSpPr>
            <p:nvPr/>
          </p:nvSpPr>
          <p:spPr>
            <a:xfrm>
              <a:off x="6730693" y="2431690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0" name="Oval 169"/>
            <p:cNvSpPr>
              <a:spLocks noChangeAspect="1"/>
            </p:cNvSpPr>
            <p:nvPr/>
          </p:nvSpPr>
          <p:spPr>
            <a:xfrm>
              <a:off x="6345766" y="2622721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72" name="Straight Connector 171"/>
            <p:cNvCxnSpPr>
              <a:stCxn id="137" idx="2"/>
              <a:endCxn id="134" idx="5"/>
            </p:cNvCxnSpPr>
            <p:nvPr/>
          </p:nvCxnSpPr>
          <p:spPr>
            <a:xfrm flipH="1" flipV="1">
              <a:off x="6164310" y="3200144"/>
              <a:ext cx="1192472" cy="13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3" name="Rounded Rectangle 182"/>
          <p:cNvSpPr/>
          <p:nvPr/>
        </p:nvSpPr>
        <p:spPr>
          <a:xfrm>
            <a:off x="0" y="6445250"/>
            <a:ext cx="1407030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CCCG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310822" y="6445250"/>
            <a:ext cx="1833177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11,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49" name="Slide Number Placeholder 10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cxnSp>
        <p:nvCxnSpPr>
          <p:cNvPr id="114" name="Straight Connector 113"/>
          <p:cNvCxnSpPr/>
          <p:nvPr/>
        </p:nvCxnSpPr>
        <p:spPr>
          <a:xfrm flipV="1">
            <a:off x="4002850" y="3883053"/>
            <a:ext cx="1289713" cy="119680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 flipV="1">
            <a:off x="3996026" y="3883053"/>
            <a:ext cx="1296537" cy="1196804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121" idx="1"/>
          </p:cNvCxnSpPr>
          <p:nvPr/>
        </p:nvCxnSpPr>
        <p:spPr>
          <a:xfrm flipH="1" flipV="1">
            <a:off x="4002852" y="3883056"/>
            <a:ext cx="905059" cy="284524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22" idx="2"/>
            <a:endCxn id="174" idx="6"/>
          </p:cNvCxnSpPr>
          <p:nvPr/>
        </p:nvCxnSpPr>
        <p:spPr>
          <a:xfrm flipH="1" flipV="1">
            <a:off x="4056986" y="4482836"/>
            <a:ext cx="506776" cy="264"/>
          </a:xfrm>
          <a:prstGeom prst="line">
            <a:avLst/>
          </a:prstGeom>
          <a:ln w="25400">
            <a:solidFill>
              <a:srgbClr val="4747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endCxn id="122" idx="4"/>
          </p:cNvCxnSpPr>
          <p:nvPr/>
        </p:nvCxnSpPr>
        <p:spPr>
          <a:xfrm flipV="1">
            <a:off x="4365650" y="4544060"/>
            <a:ext cx="259072" cy="479556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73" idx="0"/>
            <a:endCxn id="122" idx="4"/>
          </p:cNvCxnSpPr>
          <p:nvPr/>
        </p:nvCxnSpPr>
        <p:spPr>
          <a:xfrm flipH="1" flipV="1">
            <a:off x="4624722" y="4544060"/>
            <a:ext cx="32149" cy="453256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endCxn id="121" idx="5"/>
          </p:cNvCxnSpPr>
          <p:nvPr/>
        </p:nvCxnSpPr>
        <p:spPr>
          <a:xfrm flipH="1" flipV="1">
            <a:off x="4994121" y="4253790"/>
            <a:ext cx="298443" cy="836352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>
          <a:xfrm>
            <a:off x="4890056" y="414972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4563762" y="442214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3935066" y="500524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5231603" y="382761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3935066" y="382209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62" name="Straight Connector 161"/>
          <p:cNvCxnSpPr>
            <a:stCxn id="123" idx="0"/>
            <a:endCxn id="140" idx="4"/>
          </p:cNvCxnSpPr>
          <p:nvPr/>
        </p:nvCxnSpPr>
        <p:spPr>
          <a:xfrm flipV="1">
            <a:off x="3996026" y="3944013"/>
            <a:ext cx="0" cy="10612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>
            <a:endCxn id="138" idx="4"/>
          </p:cNvCxnSpPr>
          <p:nvPr/>
        </p:nvCxnSpPr>
        <p:spPr>
          <a:xfrm flipV="1">
            <a:off x="5292563" y="3949530"/>
            <a:ext cx="0" cy="1108746"/>
          </a:xfrm>
          <a:prstGeom prst="line">
            <a:avLst/>
          </a:prstGeom>
          <a:ln w="2540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Oval 163"/>
          <p:cNvSpPr>
            <a:spLocks noChangeAspect="1"/>
          </p:cNvSpPr>
          <p:nvPr/>
        </p:nvSpPr>
        <p:spPr>
          <a:xfrm>
            <a:off x="5231603" y="500723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65" name="Straight Connector 164"/>
          <p:cNvCxnSpPr>
            <a:stCxn id="138" idx="2"/>
            <a:endCxn id="140" idx="6"/>
          </p:cNvCxnSpPr>
          <p:nvPr/>
        </p:nvCxnSpPr>
        <p:spPr>
          <a:xfrm flipH="1" flipV="1">
            <a:off x="4056986" y="3883053"/>
            <a:ext cx="1174617" cy="5517"/>
          </a:xfrm>
          <a:prstGeom prst="line">
            <a:avLst/>
          </a:prstGeom>
          <a:ln w="25400">
            <a:solidFill>
              <a:srgbClr val="F977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>
            <a:stCxn id="164" idx="2"/>
            <a:endCxn id="123" idx="6"/>
          </p:cNvCxnSpPr>
          <p:nvPr/>
        </p:nvCxnSpPr>
        <p:spPr>
          <a:xfrm flipH="1" flipV="1">
            <a:off x="4056986" y="5066208"/>
            <a:ext cx="1174617" cy="1988"/>
          </a:xfrm>
          <a:prstGeom prst="line">
            <a:avLst/>
          </a:prstGeom>
          <a:ln w="25400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Oval 170"/>
          <p:cNvSpPr>
            <a:spLocks noChangeAspect="1"/>
          </p:cNvSpPr>
          <p:nvPr/>
        </p:nvSpPr>
        <p:spPr>
          <a:xfrm>
            <a:off x="4261585" y="500576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3" name="Oval 172"/>
          <p:cNvSpPr>
            <a:spLocks noChangeAspect="1"/>
          </p:cNvSpPr>
          <p:nvPr/>
        </p:nvSpPr>
        <p:spPr>
          <a:xfrm>
            <a:off x="4595911" y="499731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4" name="Oval 173"/>
          <p:cNvSpPr>
            <a:spLocks noChangeAspect="1"/>
          </p:cNvSpPr>
          <p:nvPr/>
        </p:nvSpPr>
        <p:spPr>
          <a:xfrm>
            <a:off x="3935066" y="442187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6" name="Straight Connector 175"/>
          <p:cNvCxnSpPr/>
          <p:nvPr/>
        </p:nvCxnSpPr>
        <p:spPr>
          <a:xfrm flipV="1">
            <a:off x="6333865" y="3850527"/>
            <a:ext cx="641445" cy="1196804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endCxn id="201" idx="5"/>
          </p:cNvCxnSpPr>
          <p:nvPr/>
        </p:nvCxnSpPr>
        <p:spPr>
          <a:xfrm flipH="1" flipV="1">
            <a:off x="6766209" y="4369408"/>
            <a:ext cx="836898" cy="67110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flipH="1" flipV="1">
            <a:off x="6770596" y="4334207"/>
            <a:ext cx="426491" cy="6718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flipH="1" flipV="1">
            <a:off x="6653560" y="4544375"/>
            <a:ext cx="689432" cy="68581"/>
          </a:xfrm>
          <a:prstGeom prst="line">
            <a:avLst/>
          </a:prstGeom>
          <a:ln w="25400">
            <a:solidFill>
              <a:srgbClr val="4747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stCxn id="187" idx="6"/>
            <a:endCxn id="185" idx="3"/>
          </p:cNvCxnSpPr>
          <p:nvPr/>
        </p:nvCxnSpPr>
        <p:spPr>
          <a:xfrm flipV="1">
            <a:off x="6388001" y="4452868"/>
            <a:ext cx="826773" cy="5739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>
            <a:endCxn id="186" idx="0"/>
          </p:cNvCxnSpPr>
          <p:nvPr/>
        </p:nvCxnSpPr>
        <p:spPr>
          <a:xfrm>
            <a:off x="6982134" y="3932415"/>
            <a:ext cx="27524" cy="584807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flipH="1" flipV="1">
            <a:off x="6975310" y="3850527"/>
            <a:ext cx="648270" cy="120708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>
            <a:spLocks noChangeAspect="1"/>
          </p:cNvSpPr>
          <p:nvPr/>
        </p:nvSpPr>
        <p:spPr>
          <a:xfrm>
            <a:off x="7196919" y="434880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6" name="Oval 185"/>
          <p:cNvSpPr>
            <a:spLocks noChangeAspect="1"/>
          </p:cNvSpPr>
          <p:nvPr/>
        </p:nvSpPr>
        <p:spPr>
          <a:xfrm>
            <a:off x="6948698" y="451722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7" name="Oval 186"/>
          <p:cNvSpPr>
            <a:spLocks noChangeAspect="1"/>
          </p:cNvSpPr>
          <p:nvPr/>
        </p:nvSpPr>
        <p:spPr>
          <a:xfrm>
            <a:off x="6266081" y="496589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8" name="Oval 187"/>
          <p:cNvSpPr>
            <a:spLocks noChangeAspect="1"/>
          </p:cNvSpPr>
          <p:nvPr/>
        </p:nvSpPr>
        <p:spPr>
          <a:xfrm>
            <a:off x="7562618" y="501030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9" name="Oval 188"/>
          <p:cNvSpPr>
            <a:spLocks noChangeAspect="1"/>
          </p:cNvSpPr>
          <p:nvPr/>
        </p:nvSpPr>
        <p:spPr>
          <a:xfrm>
            <a:off x="6901386" y="381745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0" name="Rectangle 189"/>
          <p:cNvSpPr/>
          <p:nvPr/>
        </p:nvSpPr>
        <p:spPr>
          <a:xfrm>
            <a:off x="5903858" y="5553573"/>
            <a:ext cx="2231136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8-segment drawing</a:t>
            </a:r>
            <a:endParaRPr lang="en-C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" name="Oval 199"/>
          <p:cNvSpPr>
            <a:spLocks noChangeAspect="1"/>
          </p:cNvSpPr>
          <p:nvPr/>
        </p:nvSpPr>
        <p:spPr>
          <a:xfrm>
            <a:off x="7315254" y="455186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1" name="Oval 200"/>
          <p:cNvSpPr>
            <a:spLocks noChangeAspect="1"/>
          </p:cNvSpPr>
          <p:nvPr/>
        </p:nvSpPr>
        <p:spPr>
          <a:xfrm>
            <a:off x="6662144" y="426534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2" name="Oval 201"/>
          <p:cNvSpPr>
            <a:spLocks noChangeAspect="1"/>
          </p:cNvSpPr>
          <p:nvPr/>
        </p:nvSpPr>
        <p:spPr>
          <a:xfrm>
            <a:off x="6936529" y="430150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3" name="Oval 202"/>
          <p:cNvSpPr>
            <a:spLocks noChangeAspect="1"/>
          </p:cNvSpPr>
          <p:nvPr/>
        </p:nvSpPr>
        <p:spPr>
          <a:xfrm>
            <a:off x="6551602" y="449254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04" name="Straight Connector 203"/>
          <p:cNvCxnSpPr>
            <a:stCxn id="188" idx="2"/>
            <a:endCxn id="187" idx="5"/>
          </p:cNvCxnSpPr>
          <p:nvPr/>
        </p:nvCxnSpPr>
        <p:spPr>
          <a:xfrm flipH="1" flipV="1">
            <a:off x="6370146" y="5069963"/>
            <a:ext cx="1192472" cy="1300"/>
          </a:xfrm>
          <a:prstGeom prst="line">
            <a:avLst/>
          </a:prstGeom>
          <a:ln w="25400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Rectangle 204"/>
          <p:cNvSpPr/>
          <p:nvPr/>
        </p:nvSpPr>
        <p:spPr>
          <a:xfrm>
            <a:off x="3489625" y="5553573"/>
            <a:ext cx="2364552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10-segment drawing</a:t>
            </a:r>
            <a:endParaRPr lang="en-C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05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132927"/>
            <a:ext cx="9144000" cy="646331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i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-Segment Drawings</a:t>
            </a:r>
            <a:endParaRPr lang="en-US" sz="36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50" name="Group 1049"/>
          <p:cNvGrpSpPr/>
          <p:nvPr/>
        </p:nvGrpSpPr>
        <p:grpSpPr>
          <a:xfrm>
            <a:off x="1194369" y="1340725"/>
            <a:ext cx="2065475" cy="1924926"/>
            <a:chOff x="1407029" y="1819210"/>
            <a:chExt cx="2065475" cy="1924926"/>
          </a:xfrm>
        </p:grpSpPr>
        <p:sp>
          <p:nvSpPr>
            <p:cNvPr id="10" name="Oval 9"/>
            <p:cNvSpPr>
              <a:spLocks noChangeAspect="1"/>
            </p:cNvSpPr>
            <p:nvPr/>
          </p:nvSpPr>
          <p:spPr>
            <a:xfrm>
              <a:off x="1685816" y="2438855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1840516" y="2961487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5" name="Straight Connector 14"/>
            <p:cNvCxnSpPr/>
            <p:nvPr/>
          </p:nvCxnSpPr>
          <p:spPr>
            <a:xfrm flipV="1">
              <a:off x="2434545" y="2010315"/>
              <a:ext cx="348590" cy="2681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2450116" y="2342978"/>
              <a:ext cx="674370" cy="96807"/>
            </a:xfrm>
            <a:custGeom>
              <a:avLst/>
              <a:gdLst>
                <a:gd name="connsiteX0" fmla="*/ 0 w 674370"/>
                <a:gd name="connsiteY0" fmla="*/ 1557 h 96807"/>
                <a:gd name="connsiteX1" fmla="*/ 373380 w 674370"/>
                <a:gd name="connsiteY1" fmla="*/ 12987 h 96807"/>
                <a:gd name="connsiteX2" fmla="*/ 674370 w 674370"/>
                <a:gd name="connsiteY2" fmla="*/ 96807 h 96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4370" h="96807">
                  <a:moveTo>
                    <a:pt x="0" y="1557"/>
                  </a:moveTo>
                  <a:cubicBezTo>
                    <a:pt x="130492" y="-666"/>
                    <a:pt x="260985" y="-2888"/>
                    <a:pt x="373380" y="12987"/>
                  </a:cubicBezTo>
                  <a:cubicBezTo>
                    <a:pt x="485775" y="28862"/>
                    <a:pt x="580072" y="62834"/>
                    <a:pt x="674370" y="96807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2880646" y="2013065"/>
              <a:ext cx="289560" cy="384810"/>
            </a:xfrm>
            <a:custGeom>
              <a:avLst/>
              <a:gdLst>
                <a:gd name="connsiteX0" fmla="*/ 0 w 289560"/>
                <a:gd name="connsiteY0" fmla="*/ 0 h 384810"/>
                <a:gd name="connsiteX1" fmla="*/ 201930 w 289560"/>
                <a:gd name="connsiteY1" fmla="*/ 152400 h 384810"/>
                <a:gd name="connsiteX2" fmla="*/ 289560 w 289560"/>
                <a:gd name="connsiteY2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9560" h="384810">
                  <a:moveTo>
                    <a:pt x="0" y="0"/>
                  </a:moveTo>
                  <a:cubicBezTo>
                    <a:pt x="76835" y="44132"/>
                    <a:pt x="153670" y="88265"/>
                    <a:pt x="201930" y="152400"/>
                  </a:cubicBezTo>
                  <a:cubicBezTo>
                    <a:pt x="250190" y="216535"/>
                    <a:pt x="269875" y="300672"/>
                    <a:pt x="289560" y="38481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2377726" y="2371205"/>
              <a:ext cx="34484" cy="255270"/>
            </a:xfrm>
            <a:custGeom>
              <a:avLst/>
              <a:gdLst>
                <a:gd name="connsiteX0" fmla="*/ 11430 w 34484"/>
                <a:gd name="connsiteY0" fmla="*/ 255270 h 255270"/>
                <a:gd name="connsiteX1" fmla="*/ 34290 w 34484"/>
                <a:gd name="connsiteY1" fmla="*/ 140970 h 255270"/>
                <a:gd name="connsiteX2" fmla="*/ 0 w 34484"/>
                <a:gd name="connsiteY2" fmla="*/ 0 h 25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484" h="255270">
                  <a:moveTo>
                    <a:pt x="11430" y="255270"/>
                  </a:moveTo>
                  <a:cubicBezTo>
                    <a:pt x="23812" y="219392"/>
                    <a:pt x="36195" y="183515"/>
                    <a:pt x="34290" y="140970"/>
                  </a:cubicBezTo>
                  <a:cubicBezTo>
                    <a:pt x="32385" y="98425"/>
                    <a:pt x="16192" y="49212"/>
                    <a:pt x="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1741456" y="2542655"/>
              <a:ext cx="601980" cy="140970"/>
            </a:xfrm>
            <a:custGeom>
              <a:avLst/>
              <a:gdLst>
                <a:gd name="connsiteX0" fmla="*/ 0 w 601980"/>
                <a:gd name="connsiteY0" fmla="*/ 0 h 140970"/>
                <a:gd name="connsiteX1" fmla="*/ 327660 w 601980"/>
                <a:gd name="connsiteY1" fmla="*/ 114300 h 140970"/>
                <a:gd name="connsiteX2" fmla="*/ 601980 w 601980"/>
                <a:gd name="connsiteY2" fmla="*/ 140970 h 140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01980" h="140970">
                  <a:moveTo>
                    <a:pt x="0" y="0"/>
                  </a:moveTo>
                  <a:cubicBezTo>
                    <a:pt x="113665" y="45402"/>
                    <a:pt x="227330" y="90805"/>
                    <a:pt x="327660" y="114300"/>
                  </a:cubicBezTo>
                  <a:cubicBezTo>
                    <a:pt x="427990" y="137795"/>
                    <a:pt x="514985" y="139382"/>
                    <a:pt x="601980" y="14097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1962436" y="2740775"/>
              <a:ext cx="392430" cy="259080"/>
            </a:xfrm>
            <a:custGeom>
              <a:avLst/>
              <a:gdLst>
                <a:gd name="connsiteX0" fmla="*/ 0 w 392430"/>
                <a:gd name="connsiteY0" fmla="*/ 259080 h 259080"/>
                <a:gd name="connsiteX1" fmla="*/ 220980 w 392430"/>
                <a:gd name="connsiteY1" fmla="*/ 190500 h 259080"/>
                <a:gd name="connsiteX2" fmla="*/ 392430 w 392430"/>
                <a:gd name="connsiteY2" fmla="*/ 0 h 259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2430" h="259080">
                  <a:moveTo>
                    <a:pt x="0" y="259080"/>
                  </a:moveTo>
                  <a:cubicBezTo>
                    <a:pt x="77787" y="246380"/>
                    <a:pt x="155575" y="233680"/>
                    <a:pt x="220980" y="190500"/>
                  </a:cubicBezTo>
                  <a:cubicBezTo>
                    <a:pt x="286385" y="147320"/>
                    <a:pt x="339407" y="73660"/>
                    <a:pt x="39243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1700645" y="2557895"/>
              <a:ext cx="147491" cy="434340"/>
            </a:xfrm>
            <a:custGeom>
              <a:avLst/>
              <a:gdLst>
                <a:gd name="connsiteX0" fmla="*/ 10331 w 147491"/>
                <a:gd name="connsiteY0" fmla="*/ 0 h 434340"/>
                <a:gd name="connsiteX1" fmla="*/ 14141 w 147491"/>
                <a:gd name="connsiteY1" fmla="*/ 224790 h 434340"/>
                <a:gd name="connsiteX2" fmla="*/ 147491 w 147491"/>
                <a:gd name="connsiteY2" fmla="*/ 434340 h 434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7491" h="434340">
                  <a:moveTo>
                    <a:pt x="10331" y="0"/>
                  </a:moveTo>
                  <a:cubicBezTo>
                    <a:pt x="806" y="76200"/>
                    <a:pt x="-8719" y="152400"/>
                    <a:pt x="14141" y="224790"/>
                  </a:cubicBezTo>
                  <a:cubicBezTo>
                    <a:pt x="37001" y="297180"/>
                    <a:pt x="92246" y="365760"/>
                    <a:pt x="147491" y="43434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2415826" y="2729345"/>
              <a:ext cx="45720" cy="430530"/>
            </a:xfrm>
            <a:custGeom>
              <a:avLst/>
              <a:gdLst>
                <a:gd name="connsiteX0" fmla="*/ 45720 w 45720"/>
                <a:gd name="connsiteY0" fmla="*/ 430530 h 430530"/>
                <a:gd name="connsiteX1" fmla="*/ 11430 w 45720"/>
                <a:gd name="connsiteY1" fmla="*/ 156210 h 430530"/>
                <a:gd name="connsiteX2" fmla="*/ 0 w 45720"/>
                <a:gd name="connsiteY2" fmla="*/ 0 h 430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720" h="430530">
                  <a:moveTo>
                    <a:pt x="45720" y="430530"/>
                  </a:moveTo>
                  <a:cubicBezTo>
                    <a:pt x="32385" y="329247"/>
                    <a:pt x="19050" y="227965"/>
                    <a:pt x="11430" y="156210"/>
                  </a:cubicBezTo>
                  <a:cubicBezTo>
                    <a:pt x="3810" y="84455"/>
                    <a:pt x="1905" y="42227"/>
                    <a:pt x="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2453926" y="2658446"/>
              <a:ext cx="579120" cy="215679"/>
            </a:xfrm>
            <a:custGeom>
              <a:avLst/>
              <a:gdLst>
                <a:gd name="connsiteX0" fmla="*/ 0 w 579120"/>
                <a:gd name="connsiteY0" fmla="*/ 13749 h 215679"/>
                <a:gd name="connsiteX1" fmla="*/ 247650 w 579120"/>
                <a:gd name="connsiteY1" fmla="*/ 21369 h 215679"/>
                <a:gd name="connsiteX2" fmla="*/ 579120 w 579120"/>
                <a:gd name="connsiteY2" fmla="*/ 215679 h 215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79120" h="215679">
                  <a:moveTo>
                    <a:pt x="0" y="13749"/>
                  </a:moveTo>
                  <a:cubicBezTo>
                    <a:pt x="75565" y="731"/>
                    <a:pt x="151130" y="-12286"/>
                    <a:pt x="247650" y="21369"/>
                  </a:cubicBezTo>
                  <a:cubicBezTo>
                    <a:pt x="344170" y="55024"/>
                    <a:pt x="461645" y="135351"/>
                    <a:pt x="579120" y="215679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1947196" y="3072245"/>
              <a:ext cx="445770" cy="140970"/>
            </a:xfrm>
            <a:custGeom>
              <a:avLst/>
              <a:gdLst>
                <a:gd name="connsiteX0" fmla="*/ 0 w 445770"/>
                <a:gd name="connsiteY0" fmla="*/ 0 h 140970"/>
                <a:gd name="connsiteX1" fmla="*/ 171450 w 445770"/>
                <a:gd name="connsiteY1" fmla="*/ 102870 h 140970"/>
                <a:gd name="connsiteX2" fmla="*/ 445770 w 445770"/>
                <a:gd name="connsiteY2" fmla="*/ 140970 h 140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5770" h="140970">
                  <a:moveTo>
                    <a:pt x="0" y="0"/>
                  </a:moveTo>
                  <a:cubicBezTo>
                    <a:pt x="48577" y="39687"/>
                    <a:pt x="97155" y="79375"/>
                    <a:pt x="171450" y="102870"/>
                  </a:cubicBezTo>
                  <a:cubicBezTo>
                    <a:pt x="245745" y="126365"/>
                    <a:pt x="345757" y="133667"/>
                    <a:pt x="445770" y="14097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2492026" y="2954135"/>
              <a:ext cx="502920" cy="255270"/>
            </a:xfrm>
            <a:custGeom>
              <a:avLst/>
              <a:gdLst>
                <a:gd name="connsiteX0" fmla="*/ 0 w 502920"/>
                <a:gd name="connsiteY0" fmla="*/ 255270 h 255270"/>
                <a:gd name="connsiteX1" fmla="*/ 323850 w 502920"/>
                <a:gd name="connsiteY1" fmla="*/ 137160 h 255270"/>
                <a:gd name="connsiteX2" fmla="*/ 502920 w 502920"/>
                <a:gd name="connsiteY2" fmla="*/ 0 h 25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2920" h="255270">
                  <a:moveTo>
                    <a:pt x="0" y="255270"/>
                  </a:moveTo>
                  <a:cubicBezTo>
                    <a:pt x="120015" y="217487"/>
                    <a:pt x="240030" y="179705"/>
                    <a:pt x="323850" y="137160"/>
                  </a:cubicBezTo>
                  <a:cubicBezTo>
                    <a:pt x="407670" y="94615"/>
                    <a:pt x="455295" y="47307"/>
                    <a:pt x="50292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3055906" y="2500745"/>
              <a:ext cx="118110" cy="361950"/>
            </a:xfrm>
            <a:custGeom>
              <a:avLst/>
              <a:gdLst>
                <a:gd name="connsiteX0" fmla="*/ 0 w 118110"/>
                <a:gd name="connsiteY0" fmla="*/ 361950 h 361950"/>
                <a:gd name="connsiteX1" fmla="*/ 83820 w 118110"/>
                <a:gd name="connsiteY1" fmla="*/ 224790 h 361950"/>
                <a:gd name="connsiteX2" fmla="*/ 118110 w 118110"/>
                <a:gd name="connsiteY2" fmla="*/ 0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8110" h="361950">
                  <a:moveTo>
                    <a:pt x="0" y="361950"/>
                  </a:moveTo>
                  <a:cubicBezTo>
                    <a:pt x="32067" y="323532"/>
                    <a:pt x="64135" y="285115"/>
                    <a:pt x="83820" y="224790"/>
                  </a:cubicBezTo>
                  <a:cubicBezTo>
                    <a:pt x="103505" y="164465"/>
                    <a:pt x="110807" y="82232"/>
                    <a:pt x="11811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2431066" y="2470265"/>
              <a:ext cx="693420" cy="171450"/>
            </a:xfrm>
            <a:custGeom>
              <a:avLst/>
              <a:gdLst>
                <a:gd name="connsiteX0" fmla="*/ 0 w 693420"/>
                <a:gd name="connsiteY0" fmla="*/ 171450 h 171450"/>
                <a:gd name="connsiteX1" fmla="*/ 289560 w 693420"/>
                <a:gd name="connsiteY1" fmla="*/ 38100 h 171450"/>
                <a:gd name="connsiteX2" fmla="*/ 693420 w 693420"/>
                <a:gd name="connsiteY2" fmla="*/ 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93420" h="171450">
                  <a:moveTo>
                    <a:pt x="0" y="171450"/>
                  </a:moveTo>
                  <a:cubicBezTo>
                    <a:pt x="86995" y="119062"/>
                    <a:pt x="173990" y="66675"/>
                    <a:pt x="289560" y="38100"/>
                  </a:cubicBezTo>
                  <a:cubicBezTo>
                    <a:pt x="405130" y="9525"/>
                    <a:pt x="549275" y="4762"/>
                    <a:pt x="693420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" name="Oval 34"/>
            <p:cNvSpPr>
              <a:spLocks noChangeAspect="1"/>
            </p:cNvSpPr>
            <p:nvPr/>
          </p:nvSpPr>
          <p:spPr>
            <a:xfrm>
              <a:off x="2765280" y="1913074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6" name="Oval 35"/>
            <p:cNvSpPr>
              <a:spLocks noChangeAspect="1"/>
            </p:cNvSpPr>
            <p:nvPr/>
          </p:nvSpPr>
          <p:spPr>
            <a:xfrm>
              <a:off x="3107336" y="2386176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" name="Oval 36"/>
            <p:cNvSpPr>
              <a:spLocks noChangeAspect="1"/>
            </p:cNvSpPr>
            <p:nvPr/>
          </p:nvSpPr>
          <p:spPr>
            <a:xfrm>
              <a:off x="2970818" y="2849575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" name="Oval 37"/>
            <p:cNvSpPr>
              <a:spLocks noChangeAspect="1"/>
            </p:cNvSpPr>
            <p:nvPr/>
          </p:nvSpPr>
          <p:spPr>
            <a:xfrm>
              <a:off x="2371056" y="3155931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" name="Oval 38"/>
            <p:cNvSpPr>
              <a:spLocks noChangeAspect="1"/>
            </p:cNvSpPr>
            <p:nvPr/>
          </p:nvSpPr>
          <p:spPr>
            <a:xfrm>
              <a:off x="2330480" y="2618721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2330480" y="2260580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1758686" y="2081190"/>
              <a:ext cx="191069" cy="368490"/>
            </a:xfrm>
            <a:custGeom>
              <a:avLst/>
              <a:gdLst>
                <a:gd name="connsiteX0" fmla="*/ 0 w 191069"/>
                <a:gd name="connsiteY0" fmla="*/ 368490 h 368490"/>
                <a:gd name="connsiteX1" fmla="*/ 95535 w 191069"/>
                <a:gd name="connsiteY1" fmla="*/ 116006 h 368490"/>
                <a:gd name="connsiteX2" fmla="*/ 191069 w 191069"/>
                <a:gd name="connsiteY2" fmla="*/ 0 h 368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069" h="368490">
                  <a:moveTo>
                    <a:pt x="0" y="368490"/>
                  </a:moveTo>
                  <a:cubicBezTo>
                    <a:pt x="31845" y="272955"/>
                    <a:pt x="63690" y="177421"/>
                    <a:pt x="95535" y="116006"/>
                  </a:cubicBezTo>
                  <a:cubicBezTo>
                    <a:pt x="127380" y="54591"/>
                    <a:pt x="159224" y="27295"/>
                    <a:pt x="191069" y="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2058937" y="1894213"/>
              <a:ext cx="716508" cy="111914"/>
            </a:xfrm>
            <a:custGeom>
              <a:avLst/>
              <a:gdLst>
                <a:gd name="connsiteX0" fmla="*/ 0 w 716508"/>
                <a:gd name="connsiteY0" fmla="*/ 111914 h 111914"/>
                <a:gd name="connsiteX1" fmla="*/ 361666 w 716508"/>
                <a:gd name="connsiteY1" fmla="*/ 2732 h 111914"/>
                <a:gd name="connsiteX2" fmla="*/ 716508 w 716508"/>
                <a:gd name="connsiteY2" fmla="*/ 43676 h 111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16508" h="111914">
                  <a:moveTo>
                    <a:pt x="0" y="111914"/>
                  </a:moveTo>
                  <a:cubicBezTo>
                    <a:pt x="121124" y="63009"/>
                    <a:pt x="242248" y="14105"/>
                    <a:pt x="361666" y="2732"/>
                  </a:cubicBezTo>
                  <a:cubicBezTo>
                    <a:pt x="481084" y="-8641"/>
                    <a:pt x="598796" y="17517"/>
                    <a:pt x="716508" y="43676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2024818" y="2074366"/>
              <a:ext cx="327546" cy="191069"/>
            </a:xfrm>
            <a:custGeom>
              <a:avLst/>
              <a:gdLst>
                <a:gd name="connsiteX0" fmla="*/ 0 w 327546"/>
                <a:gd name="connsiteY0" fmla="*/ 0 h 191069"/>
                <a:gd name="connsiteX1" fmla="*/ 170597 w 327546"/>
                <a:gd name="connsiteY1" fmla="*/ 122830 h 191069"/>
                <a:gd name="connsiteX2" fmla="*/ 327546 w 327546"/>
                <a:gd name="connsiteY2" fmla="*/ 191069 h 191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7546" h="191069">
                  <a:moveTo>
                    <a:pt x="0" y="0"/>
                  </a:moveTo>
                  <a:cubicBezTo>
                    <a:pt x="58003" y="45492"/>
                    <a:pt x="116006" y="90985"/>
                    <a:pt x="170597" y="122830"/>
                  </a:cubicBezTo>
                  <a:cubicBezTo>
                    <a:pt x="225188" y="154675"/>
                    <a:pt x="276367" y="172872"/>
                    <a:pt x="327546" y="191069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1997522" y="2101662"/>
              <a:ext cx="341194" cy="545910"/>
            </a:xfrm>
            <a:custGeom>
              <a:avLst/>
              <a:gdLst>
                <a:gd name="connsiteX0" fmla="*/ 0 w 341194"/>
                <a:gd name="connsiteY0" fmla="*/ 0 h 545910"/>
                <a:gd name="connsiteX1" fmla="*/ 177421 w 341194"/>
                <a:gd name="connsiteY1" fmla="*/ 423080 h 545910"/>
                <a:gd name="connsiteX2" fmla="*/ 341194 w 341194"/>
                <a:gd name="connsiteY2" fmla="*/ 545910 h 545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1194" h="545910">
                  <a:moveTo>
                    <a:pt x="0" y="0"/>
                  </a:moveTo>
                  <a:cubicBezTo>
                    <a:pt x="60277" y="166047"/>
                    <a:pt x="120555" y="332095"/>
                    <a:pt x="177421" y="423080"/>
                  </a:cubicBezTo>
                  <a:cubicBezTo>
                    <a:pt x="234287" y="514065"/>
                    <a:pt x="287740" y="529987"/>
                    <a:pt x="341194" y="545910"/>
                  </a:cubicBez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676800" y="1836182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1947196" y="1974561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812592" y="1819210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124486" y="2391381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940952" y="2931900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431066" y="3163863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721098" y="3091124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407029" y="2356277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343436" y="2679681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257057" y="2027214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263040" y="3516161"/>
              <a:ext cx="486429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3978507" y="1502223"/>
            <a:ext cx="1296537" cy="1207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985331" y="1502223"/>
            <a:ext cx="1289713" cy="11968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3978507" y="1502223"/>
            <a:ext cx="1296537" cy="11968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84" idx="1"/>
          </p:cNvCxnSpPr>
          <p:nvPr/>
        </p:nvCxnSpPr>
        <p:spPr>
          <a:xfrm flipH="1" flipV="1">
            <a:off x="3985333" y="1502226"/>
            <a:ext cx="905059" cy="2845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95" idx="2"/>
            <a:endCxn id="45" idx="1"/>
          </p:cNvCxnSpPr>
          <p:nvPr/>
        </p:nvCxnSpPr>
        <p:spPr>
          <a:xfrm flipH="1">
            <a:off x="3978507" y="2102270"/>
            <a:ext cx="567736" cy="349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7" idx="7"/>
            <a:endCxn id="95" idx="4"/>
          </p:cNvCxnSpPr>
          <p:nvPr/>
        </p:nvCxnSpPr>
        <p:spPr>
          <a:xfrm flipV="1">
            <a:off x="4348131" y="2163230"/>
            <a:ext cx="259072" cy="4795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98" idx="0"/>
            <a:endCxn id="95" idx="4"/>
          </p:cNvCxnSpPr>
          <p:nvPr/>
        </p:nvCxnSpPr>
        <p:spPr>
          <a:xfrm flipH="1" flipV="1">
            <a:off x="4607203" y="2163230"/>
            <a:ext cx="17519" cy="45325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84" idx="5"/>
          </p:cNvCxnSpPr>
          <p:nvPr/>
        </p:nvCxnSpPr>
        <p:spPr>
          <a:xfrm flipH="1" flipV="1">
            <a:off x="4976602" y="1872960"/>
            <a:ext cx="298443" cy="83635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>
            <a:spLocks noChangeAspect="1"/>
          </p:cNvSpPr>
          <p:nvPr/>
        </p:nvSpPr>
        <p:spPr>
          <a:xfrm>
            <a:off x="4872537" y="176889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5" name="Oval 94"/>
          <p:cNvSpPr>
            <a:spLocks noChangeAspect="1"/>
          </p:cNvSpPr>
          <p:nvPr/>
        </p:nvSpPr>
        <p:spPr>
          <a:xfrm>
            <a:off x="4546243" y="204131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6" name="Oval 95"/>
          <p:cNvSpPr>
            <a:spLocks noChangeAspect="1"/>
          </p:cNvSpPr>
          <p:nvPr/>
        </p:nvSpPr>
        <p:spPr>
          <a:xfrm>
            <a:off x="3917547" y="262441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4244066" y="262493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4563762" y="261648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5214084" y="264835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5214084" y="144678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3917547" y="14412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917547" y="205804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3" name="Rectangle 102"/>
          <p:cNvSpPr/>
          <p:nvPr/>
        </p:nvSpPr>
        <p:spPr>
          <a:xfrm>
            <a:off x="4392092" y="3036372"/>
            <a:ext cx="486429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(b)</a:t>
            </a:r>
            <a:endParaRPr lang="en-C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655227" y="1310756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5236290" y="1314830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5220908" y="2676397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484538" y="2728674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4074043" y="2723422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3630489" y="2728673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3630489" y="2021330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4480291" y="1805168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4736863" y="1509189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51" name="Group 1050"/>
          <p:cNvGrpSpPr/>
          <p:nvPr/>
        </p:nvGrpSpPr>
        <p:grpSpPr>
          <a:xfrm>
            <a:off x="5985847" y="1368046"/>
            <a:ext cx="1963785" cy="1896953"/>
            <a:chOff x="5773187" y="1846531"/>
            <a:chExt cx="1963785" cy="1896953"/>
          </a:xfrm>
        </p:grpSpPr>
        <p:cxnSp>
          <p:nvCxnSpPr>
            <p:cNvPr id="125" name="Straight Connector 124"/>
            <p:cNvCxnSpPr/>
            <p:nvPr/>
          </p:nvCxnSpPr>
          <p:spPr>
            <a:xfrm flipV="1">
              <a:off x="6128029" y="1980708"/>
              <a:ext cx="641445" cy="119680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endCxn id="168" idx="5"/>
            </p:cNvCxnSpPr>
            <p:nvPr/>
          </p:nvCxnSpPr>
          <p:spPr>
            <a:xfrm flipH="1" flipV="1">
              <a:off x="6560373" y="2499589"/>
              <a:ext cx="836898" cy="6711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flipH="1" flipV="1">
              <a:off x="6564760" y="2464388"/>
              <a:ext cx="426491" cy="671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flipH="1" flipV="1">
              <a:off x="6447724" y="2674556"/>
              <a:ext cx="689432" cy="685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134" idx="6"/>
              <a:endCxn id="132" idx="3"/>
            </p:cNvCxnSpPr>
            <p:nvPr/>
          </p:nvCxnSpPr>
          <p:spPr>
            <a:xfrm flipV="1">
              <a:off x="6182165" y="2583049"/>
              <a:ext cx="812143" cy="57399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endCxn id="133" idx="0"/>
            </p:cNvCxnSpPr>
            <p:nvPr/>
          </p:nvCxnSpPr>
          <p:spPr>
            <a:xfrm>
              <a:off x="6776298" y="2062596"/>
              <a:ext cx="27524" cy="5848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flipH="1" flipV="1">
              <a:off x="6769474" y="1980708"/>
              <a:ext cx="648270" cy="120708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Oval 131"/>
            <p:cNvSpPr>
              <a:spLocks noChangeAspect="1"/>
            </p:cNvSpPr>
            <p:nvPr/>
          </p:nvSpPr>
          <p:spPr>
            <a:xfrm>
              <a:off x="6976453" y="2478984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3" name="Oval 132"/>
            <p:cNvSpPr>
              <a:spLocks noChangeAspect="1"/>
            </p:cNvSpPr>
            <p:nvPr/>
          </p:nvSpPr>
          <p:spPr>
            <a:xfrm>
              <a:off x="6742862" y="2647403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4" name="Oval 133"/>
            <p:cNvSpPr>
              <a:spLocks noChangeAspect="1"/>
            </p:cNvSpPr>
            <p:nvPr/>
          </p:nvSpPr>
          <p:spPr>
            <a:xfrm>
              <a:off x="6060245" y="3096079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7" name="Oval 136"/>
            <p:cNvSpPr>
              <a:spLocks noChangeAspect="1"/>
            </p:cNvSpPr>
            <p:nvPr/>
          </p:nvSpPr>
          <p:spPr>
            <a:xfrm>
              <a:off x="7356782" y="3140484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9" name="Oval 138"/>
            <p:cNvSpPr>
              <a:spLocks noChangeAspect="1"/>
            </p:cNvSpPr>
            <p:nvPr/>
          </p:nvSpPr>
          <p:spPr>
            <a:xfrm>
              <a:off x="6695550" y="1947640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6534790" y="3515509"/>
              <a:ext cx="486429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(c)</a:t>
              </a:r>
              <a:endPara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6293731" y="2147523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6740928" y="1846531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6962805" y="2270003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7143638" y="2637878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7388954" y="3063524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5773187" y="3042000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6073443" y="2499815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6643461" y="2795453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6705552" y="2233768"/>
              <a:ext cx="348018" cy="227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7" name="Oval 166"/>
            <p:cNvSpPr>
              <a:spLocks noChangeAspect="1"/>
            </p:cNvSpPr>
            <p:nvPr/>
          </p:nvSpPr>
          <p:spPr>
            <a:xfrm>
              <a:off x="7109418" y="2682042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8" name="Oval 167"/>
            <p:cNvSpPr>
              <a:spLocks noChangeAspect="1"/>
            </p:cNvSpPr>
            <p:nvPr/>
          </p:nvSpPr>
          <p:spPr>
            <a:xfrm>
              <a:off x="6456308" y="2395524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9" name="Oval 168"/>
            <p:cNvSpPr>
              <a:spLocks noChangeAspect="1"/>
            </p:cNvSpPr>
            <p:nvPr/>
          </p:nvSpPr>
          <p:spPr>
            <a:xfrm>
              <a:off x="6730693" y="2431690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0" name="Oval 169"/>
            <p:cNvSpPr>
              <a:spLocks noChangeAspect="1"/>
            </p:cNvSpPr>
            <p:nvPr/>
          </p:nvSpPr>
          <p:spPr>
            <a:xfrm>
              <a:off x="6345766" y="2622721"/>
              <a:ext cx="121920" cy="1219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72" name="Straight Connector 171"/>
            <p:cNvCxnSpPr>
              <a:stCxn id="137" idx="2"/>
              <a:endCxn id="134" idx="5"/>
            </p:cNvCxnSpPr>
            <p:nvPr/>
          </p:nvCxnSpPr>
          <p:spPr>
            <a:xfrm flipH="1" flipV="1">
              <a:off x="6164310" y="3200144"/>
              <a:ext cx="1192472" cy="13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3" name="Rounded Rectangle 182"/>
          <p:cNvSpPr/>
          <p:nvPr/>
        </p:nvSpPr>
        <p:spPr>
          <a:xfrm>
            <a:off x="0" y="6445250"/>
            <a:ext cx="1407030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CCCG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310822" y="6445250"/>
            <a:ext cx="1833177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11,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49" name="Slide Number Placeholder 10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cxnSp>
        <p:nvCxnSpPr>
          <p:cNvPr id="114" name="Straight Connector 113"/>
          <p:cNvCxnSpPr/>
          <p:nvPr/>
        </p:nvCxnSpPr>
        <p:spPr>
          <a:xfrm flipV="1">
            <a:off x="4002850" y="3883053"/>
            <a:ext cx="1289713" cy="119680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 flipV="1">
            <a:off x="3996026" y="3883053"/>
            <a:ext cx="1296537" cy="1196804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121" idx="1"/>
          </p:cNvCxnSpPr>
          <p:nvPr/>
        </p:nvCxnSpPr>
        <p:spPr>
          <a:xfrm flipH="1" flipV="1">
            <a:off x="4002852" y="3883056"/>
            <a:ext cx="905059" cy="284524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22" idx="2"/>
            <a:endCxn id="174" idx="6"/>
          </p:cNvCxnSpPr>
          <p:nvPr/>
        </p:nvCxnSpPr>
        <p:spPr>
          <a:xfrm flipH="1" flipV="1">
            <a:off x="4056986" y="4482836"/>
            <a:ext cx="506776" cy="264"/>
          </a:xfrm>
          <a:prstGeom prst="line">
            <a:avLst/>
          </a:prstGeom>
          <a:ln w="25400">
            <a:solidFill>
              <a:srgbClr val="4747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endCxn id="122" idx="4"/>
          </p:cNvCxnSpPr>
          <p:nvPr/>
        </p:nvCxnSpPr>
        <p:spPr>
          <a:xfrm flipV="1">
            <a:off x="4365650" y="4544060"/>
            <a:ext cx="259072" cy="479556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73" idx="0"/>
            <a:endCxn id="122" idx="4"/>
          </p:cNvCxnSpPr>
          <p:nvPr/>
        </p:nvCxnSpPr>
        <p:spPr>
          <a:xfrm flipH="1" flipV="1">
            <a:off x="4624722" y="4544060"/>
            <a:ext cx="32149" cy="453256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endCxn id="121" idx="5"/>
          </p:cNvCxnSpPr>
          <p:nvPr/>
        </p:nvCxnSpPr>
        <p:spPr>
          <a:xfrm flipH="1" flipV="1">
            <a:off x="4994121" y="4253790"/>
            <a:ext cx="298443" cy="836352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>
          <a:xfrm>
            <a:off x="4890056" y="414972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4563762" y="442214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3935066" y="500524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5231603" y="382761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3935066" y="382209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62" name="Straight Connector 161"/>
          <p:cNvCxnSpPr>
            <a:stCxn id="123" idx="0"/>
            <a:endCxn id="140" idx="4"/>
          </p:cNvCxnSpPr>
          <p:nvPr/>
        </p:nvCxnSpPr>
        <p:spPr>
          <a:xfrm flipV="1">
            <a:off x="3996026" y="3944013"/>
            <a:ext cx="0" cy="10612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>
            <a:endCxn id="138" idx="4"/>
          </p:cNvCxnSpPr>
          <p:nvPr/>
        </p:nvCxnSpPr>
        <p:spPr>
          <a:xfrm flipV="1">
            <a:off x="5292563" y="3949530"/>
            <a:ext cx="0" cy="1108746"/>
          </a:xfrm>
          <a:prstGeom prst="line">
            <a:avLst/>
          </a:prstGeom>
          <a:ln w="2540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Oval 163"/>
          <p:cNvSpPr>
            <a:spLocks noChangeAspect="1"/>
          </p:cNvSpPr>
          <p:nvPr/>
        </p:nvSpPr>
        <p:spPr>
          <a:xfrm>
            <a:off x="5231603" y="500723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65" name="Straight Connector 164"/>
          <p:cNvCxnSpPr>
            <a:stCxn id="138" idx="2"/>
            <a:endCxn id="140" idx="6"/>
          </p:cNvCxnSpPr>
          <p:nvPr/>
        </p:nvCxnSpPr>
        <p:spPr>
          <a:xfrm flipH="1" flipV="1">
            <a:off x="4056986" y="3883053"/>
            <a:ext cx="1174617" cy="5517"/>
          </a:xfrm>
          <a:prstGeom prst="line">
            <a:avLst/>
          </a:prstGeom>
          <a:ln w="25400">
            <a:solidFill>
              <a:srgbClr val="F977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>
            <a:stCxn id="164" idx="2"/>
            <a:endCxn id="123" idx="6"/>
          </p:cNvCxnSpPr>
          <p:nvPr/>
        </p:nvCxnSpPr>
        <p:spPr>
          <a:xfrm flipH="1" flipV="1">
            <a:off x="4056986" y="5066208"/>
            <a:ext cx="1174617" cy="1988"/>
          </a:xfrm>
          <a:prstGeom prst="line">
            <a:avLst/>
          </a:prstGeom>
          <a:ln w="25400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Oval 170"/>
          <p:cNvSpPr>
            <a:spLocks noChangeAspect="1"/>
          </p:cNvSpPr>
          <p:nvPr/>
        </p:nvSpPr>
        <p:spPr>
          <a:xfrm>
            <a:off x="4261585" y="500576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3" name="Oval 172"/>
          <p:cNvSpPr>
            <a:spLocks noChangeAspect="1"/>
          </p:cNvSpPr>
          <p:nvPr/>
        </p:nvSpPr>
        <p:spPr>
          <a:xfrm>
            <a:off x="4595911" y="499731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4" name="Oval 173"/>
          <p:cNvSpPr>
            <a:spLocks noChangeAspect="1"/>
          </p:cNvSpPr>
          <p:nvPr/>
        </p:nvSpPr>
        <p:spPr>
          <a:xfrm>
            <a:off x="3935066" y="442187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6" name="Straight Connector 175"/>
          <p:cNvCxnSpPr/>
          <p:nvPr/>
        </p:nvCxnSpPr>
        <p:spPr>
          <a:xfrm flipV="1">
            <a:off x="6333865" y="3850527"/>
            <a:ext cx="641445" cy="1196804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endCxn id="201" idx="5"/>
          </p:cNvCxnSpPr>
          <p:nvPr/>
        </p:nvCxnSpPr>
        <p:spPr>
          <a:xfrm flipH="1" flipV="1">
            <a:off x="6766209" y="4369408"/>
            <a:ext cx="836898" cy="67110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flipH="1" flipV="1">
            <a:off x="6770596" y="4334207"/>
            <a:ext cx="426491" cy="6718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flipH="1" flipV="1">
            <a:off x="6653560" y="4544375"/>
            <a:ext cx="689432" cy="68581"/>
          </a:xfrm>
          <a:prstGeom prst="line">
            <a:avLst/>
          </a:prstGeom>
          <a:ln w="25400">
            <a:solidFill>
              <a:srgbClr val="4747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stCxn id="187" idx="6"/>
            <a:endCxn id="185" idx="3"/>
          </p:cNvCxnSpPr>
          <p:nvPr/>
        </p:nvCxnSpPr>
        <p:spPr>
          <a:xfrm flipV="1">
            <a:off x="6388001" y="4452868"/>
            <a:ext cx="826773" cy="5739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>
            <a:endCxn id="186" idx="0"/>
          </p:cNvCxnSpPr>
          <p:nvPr/>
        </p:nvCxnSpPr>
        <p:spPr>
          <a:xfrm>
            <a:off x="6982134" y="3932415"/>
            <a:ext cx="27524" cy="584807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flipH="1" flipV="1">
            <a:off x="6975310" y="3850527"/>
            <a:ext cx="648270" cy="120708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>
            <a:spLocks noChangeAspect="1"/>
          </p:cNvSpPr>
          <p:nvPr/>
        </p:nvSpPr>
        <p:spPr>
          <a:xfrm>
            <a:off x="7196919" y="434880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6" name="Oval 185"/>
          <p:cNvSpPr>
            <a:spLocks noChangeAspect="1"/>
          </p:cNvSpPr>
          <p:nvPr/>
        </p:nvSpPr>
        <p:spPr>
          <a:xfrm>
            <a:off x="6948698" y="451722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7" name="Oval 186"/>
          <p:cNvSpPr>
            <a:spLocks noChangeAspect="1"/>
          </p:cNvSpPr>
          <p:nvPr/>
        </p:nvSpPr>
        <p:spPr>
          <a:xfrm>
            <a:off x="6266081" y="496589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8" name="Oval 187"/>
          <p:cNvSpPr>
            <a:spLocks noChangeAspect="1"/>
          </p:cNvSpPr>
          <p:nvPr/>
        </p:nvSpPr>
        <p:spPr>
          <a:xfrm>
            <a:off x="7562618" y="501030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9" name="Oval 188"/>
          <p:cNvSpPr>
            <a:spLocks noChangeAspect="1"/>
          </p:cNvSpPr>
          <p:nvPr/>
        </p:nvSpPr>
        <p:spPr>
          <a:xfrm>
            <a:off x="6901386" y="381745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0" name="Rectangle 189"/>
          <p:cNvSpPr/>
          <p:nvPr/>
        </p:nvSpPr>
        <p:spPr>
          <a:xfrm>
            <a:off x="5903858" y="5553573"/>
            <a:ext cx="2231136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8-segment drawing</a:t>
            </a:r>
            <a:endParaRPr lang="en-C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" name="Oval 199"/>
          <p:cNvSpPr>
            <a:spLocks noChangeAspect="1"/>
          </p:cNvSpPr>
          <p:nvPr/>
        </p:nvSpPr>
        <p:spPr>
          <a:xfrm>
            <a:off x="7315254" y="455186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1" name="Oval 200"/>
          <p:cNvSpPr>
            <a:spLocks noChangeAspect="1"/>
          </p:cNvSpPr>
          <p:nvPr/>
        </p:nvSpPr>
        <p:spPr>
          <a:xfrm>
            <a:off x="6662144" y="426534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2" name="Oval 201"/>
          <p:cNvSpPr>
            <a:spLocks noChangeAspect="1"/>
          </p:cNvSpPr>
          <p:nvPr/>
        </p:nvSpPr>
        <p:spPr>
          <a:xfrm>
            <a:off x="6936529" y="430150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3" name="Oval 202"/>
          <p:cNvSpPr>
            <a:spLocks noChangeAspect="1"/>
          </p:cNvSpPr>
          <p:nvPr/>
        </p:nvSpPr>
        <p:spPr>
          <a:xfrm>
            <a:off x="6551602" y="449254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04" name="Straight Connector 203"/>
          <p:cNvCxnSpPr>
            <a:stCxn id="188" idx="2"/>
            <a:endCxn id="187" idx="5"/>
          </p:cNvCxnSpPr>
          <p:nvPr/>
        </p:nvCxnSpPr>
        <p:spPr>
          <a:xfrm flipH="1" flipV="1">
            <a:off x="6370146" y="5069963"/>
            <a:ext cx="1192472" cy="1300"/>
          </a:xfrm>
          <a:prstGeom prst="line">
            <a:avLst/>
          </a:prstGeom>
          <a:ln w="25400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Rectangle 204"/>
          <p:cNvSpPr/>
          <p:nvPr/>
        </p:nvSpPr>
        <p:spPr>
          <a:xfrm>
            <a:off x="3489625" y="5553573"/>
            <a:ext cx="2364552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10-segment drawing</a:t>
            </a:r>
            <a:endParaRPr lang="en-C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113572" y="4168403"/>
            <a:ext cx="3272407" cy="9810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Minimization is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NP-complete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[Durocher,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Mondal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Nishat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Whitesides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CCCG 2011]</a:t>
            </a:r>
          </a:p>
        </p:txBody>
      </p:sp>
    </p:spTree>
    <p:extLst>
      <p:ext uri="{BB962C8B-B14F-4D97-AF65-F5344CB8AC3E}">
        <p14:creationId xmlns:p14="http://schemas.microsoft.com/office/powerpoint/2010/main" val="403107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132927"/>
            <a:ext cx="9144000" cy="646331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Previous Results</a:t>
            </a:r>
            <a:endParaRPr lang="en-US" sz="36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Rounded Rectangle 182"/>
          <p:cNvSpPr/>
          <p:nvPr/>
        </p:nvSpPr>
        <p:spPr>
          <a:xfrm>
            <a:off x="0" y="6445250"/>
            <a:ext cx="1407030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CCCG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310822" y="6445250"/>
            <a:ext cx="1833177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11,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49" name="Slide Number Placeholder 10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608545"/>
              </p:ext>
            </p:extLst>
          </p:nvPr>
        </p:nvGraphicFramePr>
        <p:xfrm>
          <a:off x="315100" y="1105954"/>
          <a:ext cx="8541097" cy="4996649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318918"/>
                <a:gridCol w="2156346"/>
                <a:gridCol w="2156346"/>
                <a:gridCol w="1909487"/>
              </a:tblGrid>
              <a:tr h="769192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Graph Class</a:t>
                      </a:r>
                      <a:endParaRPr lang="en-CA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Lower</a:t>
                      </a:r>
                      <a:r>
                        <a:rPr lang="en-CA" sz="1600" baseline="0" dirty="0" smtClean="0"/>
                        <a:t> Bounds</a:t>
                      </a:r>
                      <a:endParaRPr lang="en-CA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Upper Bounds</a:t>
                      </a:r>
                      <a:endParaRPr lang="en-CA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References</a:t>
                      </a:r>
                      <a:endParaRPr lang="en-CA" sz="1600" dirty="0"/>
                    </a:p>
                  </a:txBody>
                  <a:tcPr anchor="ctr"/>
                </a:tc>
              </a:tr>
              <a:tr h="140407">
                <a:tc>
                  <a:txBody>
                    <a:bodyPr/>
                    <a:lstStyle/>
                    <a:p>
                      <a:endParaRPr lang="en-CA" sz="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00" dirty="0"/>
                    </a:p>
                  </a:txBody>
                  <a:tcPr anchor="ctr"/>
                </a:tc>
              </a:tr>
              <a:tr h="445642">
                <a:tc>
                  <a:txBody>
                    <a:bodyPr/>
                    <a:lstStyle/>
                    <a:p>
                      <a:pPr algn="l"/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Trees</a:t>
                      </a:r>
                      <a:endParaRPr lang="en-CA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| {</a:t>
                      </a:r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CA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deg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) is odd} </a:t>
                      </a:r>
                      <a:r>
                        <a:rPr lang="en-CA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|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/ 2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| {</a:t>
                      </a:r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CA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deg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) is odd} </a:t>
                      </a:r>
                      <a:r>
                        <a:rPr lang="en-CA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|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/ 2</a:t>
                      </a:r>
                      <a:endParaRPr lang="en-CA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CA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Dujmović</a:t>
                      </a:r>
                      <a:r>
                        <a:rPr lang="en-C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CA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Eppstein</a:t>
                      </a:r>
                      <a:r>
                        <a:rPr lang="en-C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CA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Suderman</a:t>
                      </a:r>
                      <a:r>
                        <a:rPr lang="en-C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and Wood, CGTA</a:t>
                      </a:r>
                      <a:r>
                        <a:rPr lang="en-CA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C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2007</a:t>
                      </a:r>
                      <a:endParaRPr lang="en-CA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642">
                <a:tc>
                  <a:txBody>
                    <a:bodyPr/>
                    <a:lstStyle/>
                    <a:p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Maximal</a:t>
                      </a:r>
                      <a:r>
                        <a:rPr lang="en-CA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CA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Outerplanar</a:t>
                      </a:r>
                      <a:endParaRPr lang="en-CA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CA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CA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CA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</a:tr>
              <a:tr h="542065">
                <a:tc>
                  <a:txBody>
                    <a:bodyPr/>
                    <a:lstStyle/>
                    <a:p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Plane 2-Trees and 3-Trees</a:t>
                      </a:r>
                      <a:endParaRPr lang="en-CA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CA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CA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CA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557">
                <a:tc>
                  <a:txBody>
                    <a:bodyPr/>
                    <a:lstStyle/>
                    <a:p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3-Connected Cubic Plane</a:t>
                      </a:r>
                      <a:endParaRPr lang="en-CA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CA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/2+3</a:t>
                      </a:r>
                      <a:endParaRPr lang="en-CA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i="1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CA" sz="1600" b="0" i="0" smtClean="0">
                          <a:latin typeface="Times New Roman" pitchFamily="18" charset="0"/>
                          <a:cs typeface="Times New Roman" pitchFamily="18" charset="0"/>
                        </a:rPr>
                        <a:t>/2+4</a:t>
                      </a:r>
                      <a:endParaRPr lang="en-CA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Mondal</a:t>
                      </a:r>
                      <a:r>
                        <a:rPr lang="en-C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CA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Nishat</a:t>
                      </a:r>
                      <a:r>
                        <a:rPr lang="en-C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CA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Biswas</a:t>
                      </a:r>
                      <a:r>
                        <a:rPr lang="en-C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and </a:t>
                      </a:r>
                      <a:r>
                        <a:rPr lang="en-CA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Rahman</a:t>
                      </a:r>
                      <a:r>
                        <a:rPr lang="en-C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JOCO 2010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</a:tr>
              <a:tr h="758892">
                <a:tc>
                  <a:txBody>
                    <a:bodyPr/>
                    <a:lstStyle/>
                    <a:p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3-Connected</a:t>
                      </a:r>
                      <a:r>
                        <a:rPr lang="en-CA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Plane</a:t>
                      </a:r>
                      <a:endParaRPr lang="en-CA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CA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/2 (= </a:t>
                      </a:r>
                      <a:r>
                        <a:rPr lang="en-CA" sz="1600" dirty="0" smtClean="0">
                          <a:solidFill>
                            <a:srgbClr val="4747F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2.50</a:t>
                      </a:r>
                      <a:r>
                        <a:rPr lang="en-CA" sz="1600" i="1" dirty="0" smtClean="0">
                          <a:solidFill>
                            <a:srgbClr val="4747F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CA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Dujmović</a:t>
                      </a: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CA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Eppstein</a:t>
                      </a: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CA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Suderman</a:t>
                      </a: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and Wood, CGTA 2007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527">
                <a:tc>
                  <a:txBody>
                    <a:bodyPr/>
                    <a:lstStyle/>
                    <a:p>
                      <a:endParaRPr lang="en-CA" sz="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642">
                <a:tc>
                  <a:txBody>
                    <a:bodyPr/>
                    <a:lstStyle/>
                    <a:p>
                      <a:r>
                        <a:rPr lang="en-CA" sz="16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Triangulations</a:t>
                      </a:r>
                      <a:endParaRPr lang="en-CA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/3 (= </a:t>
                      </a:r>
                      <a:r>
                        <a:rPr lang="en-CA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2.33</a:t>
                      </a:r>
                      <a:r>
                        <a:rPr lang="en-CA" sz="1600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This Presentation</a:t>
                      </a:r>
                      <a:endParaRPr lang="en-CA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2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4-Conneted</a:t>
                      </a:r>
                      <a:r>
                        <a:rPr lang="en-CA" sz="16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Triangulations</a:t>
                      </a:r>
                      <a:endParaRPr lang="en-CA" sz="160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i="0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CA" sz="1600" i="1" strike="noStrike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en-C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/4 (= </a:t>
                      </a:r>
                      <a:r>
                        <a:rPr lang="en-CA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2.25</a:t>
                      </a:r>
                      <a:r>
                        <a:rPr lang="en-CA" sz="1600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C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This Presentation</a:t>
                      </a:r>
                      <a:endParaRPr lang="en-CA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18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132927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Better Upper Bound for Triangulations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Rounded Rectangle 182"/>
          <p:cNvSpPr/>
          <p:nvPr/>
        </p:nvSpPr>
        <p:spPr>
          <a:xfrm>
            <a:off x="0" y="6445250"/>
            <a:ext cx="1407030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CCCG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310822" y="6445250"/>
            <a:ext cx="1833177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11,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49" name="Slide Number Placeholder 10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07360" y="1985661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1877756" y="212404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1429983" y="285933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2066292" y="269436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2490498" y="309028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2452791" y="380672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1913760" y="374073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459683" y="391825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991636" y="378315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" name="Straight Connector 2"/>
          <p:cNvCxnSpPr>
            <a:stCxn id="8" idx="3"/>
            <a:endCxn id="9" idx="7"/>
          </p:cNvCxnSpPr>
          <p:nvPr/>
        </p:nvCxnSpPr>
        <p:spPr>
          <a:xfrm flipH="1">
            <a:off x="1534048" y="2228105"/>
            <a:ext cx="361563" cy="6490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9" idx="3"/>
            <a:endCxn id="17" idx="7"/>
          </p:cNvCxnSpPr>
          <p:nvPr/>
        </p:nvCxnSpPr>
        <p:spPr>
          <a:xfrm flipH="1">
            <a:off x="1095701" y="2963396"/>
            <a:ext cx="352137" cy="8376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9" idx="4"/>
            <a:endCxn id="16" idx="0"/>
          </p:cNvCxnSpPr>
          <p:nvPr/>
        </p:nvCxnSpPr>
        <p:spPr>
          <a:xfrm>
            <a:off x="1490943" y="2981251"/>
            <a:ext cx="29700" cy="9370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9" idx="5"/>
            <a:endCxn id="15" idx="1"/>
          </p:cNvCxnSpPr>
          <p:nvPr/>
        </p:nvCxnSpPr>
        <p:spPr>
          <a:xfrm>
            <a:off x="1534048" y="2963396"/>
            <a:ext cx="397567" cy="7951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8" idx="5"/>
            <a:endCxn id="10" idx="0"/>
          </p:cNvCxnSpPr>
          <p:nvPr/>
        </p:nvCxnSpPr>
        <p:spPr>
          <a:xfrm>
            <a:off x="1981821" y="2228105"/>
            <a:ext cx="145431" cy="4662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38" idx="0"/>
          </p:cNvCxnSpPr>
          <p:nvPr/>
        </p:nvCxnSpPr>
        <p:spPr>
          <a:xfrm>
            <a:off x="2127252" y="2816282"/>
            <a:ext cx="113122" cy="5285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Oval 37"/>
          <p:cNvSpPr>
            <a:spLocks noChangeAspect="1"/>
          </p:cNvSpPr>
          <p:nvPr/>
        </p:nvSpPr>
        <p:spPr>
          <a:xfrm>
            <a:off x="2179414" y="334481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0" name="Straight Connector 39"/>
          <p:cNvCxnSpPr>
            <a:stCxn id="38" idx="5"/>
            <a:endCxn id="14" idx="0"/>
          </p:cNvCxnSpPr>
          <p:nvPr/>
        </p:nvCxnSpPr>
        <p:spPr>
          <a:xfrm>
            <a:off x="2283479" y="3448877"/>
            <a:ext cx="230272" cy="3578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0" idx="5"/>
            <a:endCxn id="11" idx="1"/>
          </p:cNvCxnSpPr>
          <p:nvPr/>
        </p:nvCxnSpPr>
        <p:spPr>
          <a:xfrm>
            <a:off x="2170357" y="2798427"/>
            <a:ext cx="337996" cy="3097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Oval 60"/>
          <p:cNvSpPr>
            <a:spLocks noChangeAspect="1"/>
          </p:cNvSpPr>
          <p:nvPr/>
        </p:nvSpPr>
        <p:spPr>
          <a:xfrm>
            <a:off x="2806296" y="368888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2" name="Straight Connector 61"/>
          <p:cNvCxnSpPr>
            <a:stCxn id="11" idx="5"/>
            <a:endCxn id="61" idx="0"/>
          </p:cNvCxnSpPr>
          <p:nvPr/>
        </p:nvCxnSpPr>
        <p:spPr>
          <a:xfrm>
            <a:off x="2594563" y="3194353"/>
            <a:ext cx="272693" cy="4945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Oval 66"/>
          <p:cNvSpPr>
            <a:spLocks noChangeAspect="1"/>
          </p:cNvSpPr>
          <p:nvPr/>
        </p:nvSpPr>
        <p:spPr>
          <a:xfrm>
            <a:off x="2452791" y="425449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8" name="Straight Connector 67"/>
          <p:cNvCxnSpPr>
            <a:stCxn id="14" idx="4"/>
            <a:endCxn id="67" idx="0"/>
          </p:cNvCxnSpPr>
          <p:nvPr/>
        </p:nvCxnSpPr>
        <p:spPr>
          <a:xfrm>
            <a:off x="2513751" y="3928645"/>
            <a:ext cx="0" cy="3258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38" idx="4"/>
            <a:endCxn id="78" idx="7"/>
          </p:cNvCxnSpPr>
          <p:nvPr/>
        </p:nvCxnSpPr>
        <p:spPr>
          <a:xfrm flipH="1">
            <a:off x="2161044" y="3466732"/>
            <a:ext cx="79330" cy="8316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Oval 77"/>
          <p:cNvSpPr>
            <a:spLocks noChangeAspect="1"/>
          </p:cNvSpPr>
          <p:nvPr/>
        </p:nvSpPr>
        <p:spPr>
          <a:xfrm>
            <a:off x="2056979" y="42805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0" name="Rectangle 79"/>
          <p:cNvSpPr/>
          <p:nvPr/>
        </p:nvSpPr>
        <p:spPr>
          <a:xfrm>
            <a:off x="1155669" y="2668707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14994" y="36161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188719" y="4034800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706512" y="384751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794647" y="27017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926849" y="3241585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794647" y="426615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433626" y="36161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521761" y="4189036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378542" y="2900062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731082" y="3869547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46623" y="5159921"/>
            <a:ext cx="3918601" cy="9810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Every rooted tree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has an upward drawing with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segments.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00419" y="979580"/>
            <a:ext cx="8025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Idea: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0" dirty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Nice Drawings of Trees 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Decomposition of a Triangulation into Trees </a:t>
            </a:r>
          </a:p>
        </p:txBody>
      </p:sp>
    </p:spTree>
    <p:extLst>
      <p:ext uri="{BB962C8B-B14F-4D97-AF65-F5344CB8AC3E}">
        <p14:creationId xmlns:p14="http://schemas.microsoft.com/office/powerpoint/2010/main" val="111741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132927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Better Upper Bound for Triangulations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Rounded Rectangle 182"/>
          <p:cNvSpPr/>
          <p:nvPr/>
        </p:nvSpPr>
        <p:spPr>
          <a:xfrm>
            <a:off x="0" y="6445250"/>
            <a:ext cx="1407030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CCCG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310822" y="6445250"/>
            <a:ext cx="1833177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11,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49" name="Slide Number Placeholder 10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07360" y="1985661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1877756" y="212404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1429983" y="285933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2066292" y="269436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2490498" y="309028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2452791" y="380672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1913760" y="374073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459683" y="391825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991636" y="378315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" name="Straight Connector 2"/>
          <p:cNvCxnSpPr>
            <a:stCxn id="8" idx="3"/>
            <a:endCxn id="9" idx="7"/>
          </p:cNvCxnSpPr>
          <p:nvPr/>
        </p:nvCxnSpPr>
        <p:spPr>
          <a:xfrm flipH="1">
            <a:off x="1534048" y="2228105"/>
            <a:ext cx="361563" cy="649081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9" idx="3"/>
            <a:endCxn id="17" idx="7"/>
          </p:cNvCxnSpPr>
          <p:nvPr/>
        </p:nvCxnSpPr>
        <p:spPr>
          <a:xfrm flipH="1">
            <a:off x="1095701" y="2963396"/>
            <a:ext cx="352137" cy="837617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9" idx="4"/>
            <a:endCxn id="16" idx="0"/>
          </p:cNvCxnSpPr>
          <p:nvPr/>
        </p:nvCxnSpPr>
        <p:spPr>
          <a:xfrm>
            <a:off x="1490943" y="2981251"/>
            <a:ext cx="29700" cy="9370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9" idx="5"/>
            <a:endCxn id="15" idx="1"/>
          </p:cNvCxnSpPr>
          <p:nvPr/>
        </p:nvCxnSpPr>
        <p:spPr>
          <a:xfrm>
            <a:off x="1534048" y="2963396"/>
            <a:ext cx="397567" cy="7951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8" idx="5"/>
            <a:endCxn id="10" idx="0"/>
          </p:cNvCxnSpPr>
          <p:nvPr/>
        </p:nvCxnSpPr>
        <p:spPr>
          <a:xfrm>
            <a:off x="1981821" y="2228105"/>
            <a:ext cx="145431" cy="4662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38" idx="0"/>
          </p:cNvCxnSpPr>
          <p:nvPr/>
        </p:nvCxnSpPr>
        <p:spPr>
          <a:xfrm>
            <a:off x="2127252" y="2816282"/>
            <a:ext cx="113122" cy="5285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Oval 37"/>
          <p:cNvSpPr>
            <a:spLocks noChangeAspect="1"/>
          </p:cNvSpPr>
          <p:nvPr/>
        </p:nvSpPr>
        <p:spPr>
          <a:xfrm>
            <a:off x="2179414" y="334481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0" name="Straight Connector 39"/>
          <p:cNvCxnSpPr>
            <a:stCxn id="38" idx="5"/>
            <a:endCxn id="14" idx="0"/>
          </p:cNvCxnSpPr>
          <p:nvPr/>
        </p:nvCxnSpPr>
        <p:spPr>
          <a:xfrm>
            <a:off x="2283479" y="3448877"/>
            <a:ext cx="230272" cy="3578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0" idx="5"/>
            <a:endCxn id="11" idx="1"/>
          </p:cNvCxnSpPr>
          <p:nvPr/>
        </p:nvCxnSpPr>
        <p:spPr>
          <a:xfrm>
            <a:off x="2170357" y="2798427"/>
            <a:ext cx="337996" cy="3097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Oval 60"/>
          <p:cNvSpPr>
            <a:spLocks noChangeAspect="1"/>
          </p:cNvSpPr>
          <p:nvPr/>
        </p:nvSpPr>
        <p:spPr>
          <a:xfrm>
            <a:off x="2806296" y="368888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2" name="Straight Connector 61"/>
          <p:cNvCxnSpPr>
            <a:stCxn id="11" idx="5"/>
            <a:endCxn id="61" idx="0"/>
          </p:cNvCxnSpPr>
          <p:nvPr/>
        </p:nvCxnSpPr>
        <p:spPr>
          <a:xfrm>
            <a:off x="2594563" y="3194353"/>
            <a:ext cx="272693" cy="4945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Oval 66"/>
          <p:cNvSpPr>
            <a:spLocks noChangeAspect="1"/>
          </p:cNvSpPr>
          <p:nvPr/>
        </p:nvSpPr>
        <p:spPr>
          <a:xfrm>
            <a:off x="2452791" y="425449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8" name="Straight Connector 67"/>
          <p:cNvCxnSpPr>
            <a:stCxn id="14" idx="4"/>
            <a:endCxn id="67" idx="0"/>
          </p:cNvCxnSpPr>
          <p:nvPr/>
        </p:nvCxnSpPr>
        <p:spPr>
          <a:xfrm>
            <a:off x="2513751" y="3928645"/>
            <a:ext cx="0" cy="3258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38" idx="4"/>
            <a:endCxn id="78" idx="7"/>
          </p:cNvCxnSpPr>
          <p:nvPr/>
        </p:nvCxnSpPr>
        <p:spPr>
          <a:xfrm flipH="1">
            <a:off x="2161044" y="3466732"/>
            <a:ext cx="79330" cy="8316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Oval 77"/>
          <p:cNvSpPr>
            <a:spLocks noChangeAspect="1"/>
          </p:cNvSpPr>
          <p:nvPr/>
        </p:nvSpPr>
        <p:spPr>
          <a:xfrm>
            <a:off x="2056979" y="42805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0" name="Rectangle 79"/>
          <p:cNvSpPr/>
          <p:nvPr/>
        </p:nvSpPr>
        <p:spPr>
          <a:xfrm>
            <a:off x="1155669" y="2668707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14994" y="36161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188719" y="4034800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706512" y="384751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794647" y="27017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926849" y="3241585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794647" y="426615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433626" y="36161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521761" y="4189036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378542" y="2900062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731082" y="3869547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46623" y="5159921"/>
            <a:ext cx="3918601" cy="9810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Every rooted tree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has an upward drawing with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segments.</a:t>
            </a:r>
          </a:p>
        </p:txBody>
      </p:sp>
      <p:cxnSp>
        <p:nvCxnSpPr>
          <p:cNvPr id="69" name="Straight Connector 68"/>
          <p:cNvCxnSpPr/>
          <p:nvPr/>
        </p:nvCxnSpPr>
        <p:spPr>
          <a:xfrm>
            <a:off x="5607585" y="2126255"/>
            <a:ext cx="1" cy="1740665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Oval 69"/>
          <p:cNvSpPr>
            <a:spLocks noChangeAspect="1"/>
          </p:cNvSpPr>
          <p:nvPr/>
        </p:nvSpPr>
        <p:spPr>
          <a:xfrm>
            <a:off x="5535356" y="207997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1" name="Oval 70"/>
          <p:cNvSpPr>
            <a:spLocks noChangeAspect="1"/>
          </p:cNvSpPr>
          <p:nvPr/>
        </p:nvSpPr>
        <p:spPr>
          <a:xfrm>
            <a:off x="5535356" y="318165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3" name="Oval 72"/>
          <p:cNvSpPr>
            <a:spLocks noChangeAspect="1"/>
          </p:cNvSpPr>
          <p:nvPr/>
        </p:nvSpPr>
        <p:spPr>
          <a:xfrm>
            <a:off x="5524339" y="383165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4" name="Rectangle 73"/>
          <p:cNvSpPr/>
          <p:nvPr/>
        </p:nvSpPr>
        <p:spPr>
          <a:xfrm>
            <a:off x="5275978" y="1952611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275977" y="3098365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309027" y="393564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600419" y="979580"/>
            <a:ext cx="8025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Idea: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0" dirty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Nice Drawings of Trees 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Decomposition of a Triangulation into Trees </a:t>
            </a:r>
          </a:p>
        </p:txBody>
      </p:sp>
    </p:spTree>
    <p:extLst>
      <p:ext uri="{BB962C8B-B14F-4D97-AF65-F5344CB8AC3E}">
        <p14:creationId xmlns:p14="http://schemas.microsoft.com/office/powerpoint/2010/main" val="397324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132927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Better Upper Bound for Triangulations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spc="50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Rounded Rectangle 182"/>
          <p:cNvSpPr/>
          <p:nvPr/>
        </p:nvSpPr>
        <p:spPr>
          <a:xfrm>
            <a:off x="0" y="6445250"/>
            <a:ext cx="1407030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CCCG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310822" y="6445250"/>
            <a:ext cx="1833177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11, 2014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49" name="Slide Number Placeholder 10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07360" y="1985661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1877756" y="2124040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1429983" y="2859331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2066292" y="269436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2490498" y="309028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2452791" y="3806725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1913760" y="374073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459683" y="3918256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991636" y="378315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" name="Straight Connector 2"/>
          <p:cNvCxnSpPr>
            <a:stCxn id="8" idx="3"/>
            <a:endCxn id="9" idx="7"/>
          </p:cNvCxnSpPr>
          <p:nvPr/>
        </p:nvCxnSpPr>
        <p:spPr>
          <a:xfrm flipH="1">
            <a:off x="1534048" y="2228105"/>
            <a:ext cx="361563" cy="64908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9" idx="3"/>
            <a:endCxn id="17" idx="7"/>
          </p:cNvCxnSpPr>
          <p:nvPr/>
        </p:nvCxnSpPr>
        <p:spPr>
          <a:xfrm flipH="1">
            <a:off x="1095701" y="2963396"/>
            <a:ext cx="352137" cy="8376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9" idx="4"/>
            <a:endCxn id="16" idx="0"/>
          </p:cNvCxnSpPr>
          <p:nvPr/>
        </p:nvCxnSpPr>
        <p:spPr>
          <a:xfrm>
            <a:off x="1490943" y="2981251"/>
            <a:ext cx="29700" cy="937005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9" idx="5"/>
            <a:endCxn id="15" idx="1"/>
          </p:cNvCxnSpPr>
          <p:nvPr/>
        </p:nvCxnSpPr>
        <p:spPr>
          <a:xfrm>
            <a:off x="1534048" y="2963396"/>
            <a:ext cx="397567" cy="7951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8" idx="5"/>
            <a:endCxn id="10" idx="0"/>
          </p:cNvCxnSpPr>
          <p:nvPr/>
        </p:nvCxnSpPr>
        <p:spPr>
          <a:xfrm>
            <a:off x="1981821" y="2228105"/>
            <a:ext cx="145431" cy="4662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38" idx="0"/>
          </p:cNvCxnSpPr>
          <p:nvPr/>
        </p:nvCxnSpPr>
        <p:spPr>
          <a:xfrm>
            <a:off x="2127252" y="2816282"/>
            <a:ext cx="113122" cy="5285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Oval 37"/>
          <p:cNvSpPr>
            <a:spLocks noChangeAspect="1"/>
          </p:cNvSpPr>
          <p:nvPr/>
        </p:nvSpPr>
        <p:spPr>
          <a:xfrm>
            <a:off x="2179414" y="334481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0" name="Straight Connector 39"/>
          <p:cNvCxnSpPr>
            <a:stCxn id="38" idx="5"/>
            <a:endCxn id="14" idx="0"/>
          </p:cNvCxnSpPr>
          <p:nvPr/>
        </p:nvCxnSpPr>
        <p:spPr>
          <a:xfrm>
            <a:off x="2283479" y="3448877"/>
            <a:ext cx="230272" cy="3578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0" idx="5"/>
            <a:endCxn id="11" idx="1"/>
          </p:cNvCxnSpPr>
          <p:nvPr/>
        </p:nvCxnSpPr>
        <p:spPr>
          <a:xfrm>
            <a:off x="2170357" y="2798427"/>
            <a:ext cx="337996" cy="3097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Oval 60"/>
          <p:cNvSpPr>
            <a:spLocks noChangeAspect="1"/>
          </p:cNvSpPr>
          <p:nvPr/>
        </p:nvSpPr>
        <p:spPr>
          <a:xfrm>
            <a:off x="2806296" y="368888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2" name="Straight Connector 61"/>
          <p:cNvCxnSpPr>
            <a:stCxn id="11" idx="5"/>
            <a:endCxn id="61" idx="0"/>
          </p:cNvCxnSpPr>
          <p:nvPr/>
        </p:nvCxnSpPr>
        <p:spPr>
          <a:xfrm>
            <a:off x="2594563" y="3194353"/>
            <a:ext cx="272693" cy="4945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Oval 66"/>
          <p:cNvSpPr>
            <a:spLocks noChangeAspect="1"/>
          </p:cNvSpPr>
          <p:nvPr/>
        </p:nvSpPr>
        <p:spPr>
          <a:xfrm>
            <a:off x="2452791" y="4254497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8" name="Straight Connector 67"/>
          <p:cNvCxnSpPr>
            <a:stCxn id="14" idx="4"/>
            <a:endCxn id="67" idx="0"/>
          </p:cNvCxnSpPr>
          <p:nvPr/>
        </p:nvCxnSpPr>
        <p:spPr>
          <a:xfrm>
            <a:off x="2513751" y="3928645"/>
            <a:ext cx="0" cy="3258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38" idx="4"/>
            <a:endCxn id="78" idx="7"/>
          </p:cNvCxnSpPr>
          <p:nvPr/>
        </p:nvCxnSpPr>
        <p:spPr>
          <a:xfrm flipH="1">
            <a:off x="2161044" y="3466732"/>
            <a:ext cx="79330" cy="8316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Oval 77"/>
          <p:cNvSpPr>
            <a:spLocks noChangeAspect="1"/>
          </p:cNvSpPr>
          <p:nvPr/>
        </p:nvSpPr>
        <p:spPr>
          <a:xfrm>
            <a:off x="2056979" y="4280563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0" name="Rectangle 79"/>
          <p:cNvSpPr/>
          <p:nvPr/>
        </p:nvSpPr>
        <p:spPr>
          <a:xfrm>
            <a:off x="1155669" y="2668707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14994" y="36161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188719" y="4034800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706512" y="384751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794647" y="27017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926849" y="3241585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794647" y="4266154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433626" y="361615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521761" y="4189036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378542" y="2900062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731082" y="3869547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46623" y="5159921"/>
            <a:ext cx="3918601" cy="9810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Every rooted tree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has an upward drawing with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leaf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segments.</a:t>
            </a:r>
          </a:p>
        </p:txBody>
      </p:sp>
      <p:cxnSp>
        <p:nvCxnSpPr>
          <p:cNvPr id="70" name="Straight Connector 69"/>
          <p:cNvCxnSpPr/>
          <p:nvPr/>
        </p:nvCxnSpPr>
        <p:spPr>
          <a:xfrm>
            <a:off x="5607585" y="2126255"/>
            <a:ext cx="1" cy="1740665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Oval 70"/>
          <p:cNvSpPr>
            <a:spLocks noChangeAspect="1"/>
          </p:cNvSpPr>
          <p:nvPr/>
        </p:nvSpPr>
        <p:spPr>
          <a:xfrm>
            <a:off x="5535356" y="2079972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3" name="Oval 72"/>
          <p:cNvSpPr>
            <a:spLocks noChangeAspect="1"/>
          </p:cNvSpPr>
          <p:nvPr/>
        </p:nvSpPr>
        <p:spPr>
          <a:xfrm>
            <a:off x="5535356" y="3181659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4" name="Oval 73"/>
          <p:cNvSpPr>
            <a:spLocks noChangeAspect="1"/>
          </p:cNvSpPr>
          <p:nvPr/>
        </p:nvSpPr>
        <p:spPr>
          <a:xfrm>
            <a:off x="5524339" y="3831654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5" name="Rectangle 74"/>
          <p:cNvSpPr/>
          <p:nvPr/>
        </p:nvSpPr>
        <p:spPr>
          <a:xfrm>
            <a:off x="5275978" y="1952611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275977" y="3098365"/>
            <a:ext cx="348018" cy="2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309027" y="393564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4" name="Straight Connector 93"/>
          <p:cNvCxnSpPr>
            <a:stCxn id="73" idx="5"/>
          </p:cNvCxnSpPr>
          <p:nvPr/>
        </p:nvCxnSpPr>
        <p:spPr>
          <a:xfrm>
            <a:off x="5639421" y="3285724"/>
            <a:ext cx="155451" cy="790517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Oval 94"/>
          <p:cNvSpPr>
            <a:spLocks noChangeAspect="1"/>
          </p:cNvSpPr>
          <p:nvPr/>
        </p:nvSpPr>
        <p:spPr>
          <a:xfrm>
            <a:off x="5722643" y="4029958"/>
            <a:ext cx="121920" cy="12192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7" name="Rectangle 96"/>
          <p:cNvSpPr/>
          <p:nvPr/>
        </p:nvSpPr>
        <p:spPr>
          <a:xfrm>
            <a:off x="5584449" y="4178019"/>
            <a:ext cx="348018" cy="18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600419" y="979580"/>
            <a:ext cx="8025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Idea: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0" dirty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Nice Drawings of Trees </a:t>
            </a:r>
            <a:r>
              <a:rPr lang="en-US" spc="50" dirty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Decomposition of a Triangulation into Trees </a:t>
            </a:r>
          </a:p>
        </p:txBody>
      </p:sp>
    </p:spTree>
    <p:extLst>
      <p:ext uri="{BB962C8B-B14F-4D97-AF65-F5344CB8AC3E}">
        <p14:creationId xmlns:p14="http://schemas.microsoft.com/office/powerpoint/2010/main" val="372774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2083</TotalTime>
  <Words>2391</Words>
  <Application>Microsoft Office PowerPoint</Application>
  <PresentationFormat>On-screen Show (4:3)</PresentationFormat>
  <Paragraphs>992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Debajyoti Mondal</dc:creator>
  <cp:lastModifiedBy>Djyoti</cp:lastModifiedBy>
  <cp:revision>87</cp:revision>
  <dcterms:created xsi:type="dcterms:W3CDTF">2006-08-16T00:00:00Z</dcterms:created>
  <dcterms:modified xsi:type="dcterms:W3CDTF">2016-03-18T19:56:09Z</dcterms:modified>
</cp:coreProperties>
</file>