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44" r:id="rId2"/>
  </p:sldMasterIdLst>
  <p:notesMasterIdLst>
    <p:notesMasterId r:id="rId24"/>
  </p:notesMasterIdLst>
  <p:sldIdLst>
    <p:sldId id="317" r:id="rId3"/>
    <p:sldId id="315" r:id="rId4"/>
    <p:sldId id="318" r:id="rId5"/>
    <p:sldId id="320" r:id="rId6"/>
    <p:sldId id="321" r:id="rId7"/>
    <p:sldId id="324" r:id="rId8"/>
    <p:sldId id="323" r:id="rId9"/>
    <p:sldId id="326" r:id="rId10"/>
    <p:sldId id="331" r:id="rId11"/>
    <p:sldId id="337" r:id="rId12"/>
    <p:sldId id="332" r:id="rId13"/>
    <p:sldId id="340" r:id="rId14"/>
    <p:sldId id="339" r:id="rId15"/>
    <p:sldId id="341" r:id="rId16"/>
    <p:sldId id="342" r:id="rId17"/>
    <p:sldId id="344" r:id="rId18"/>
    <p:sldId id="338" r:id="rId19"/>
    <p:sldId id="343" r:id="rId20"/>
    <p:sldId id="334" r:id="rId21"/>
    <p:sldId id="325" r:id="rId22"/>
    <p:sldId id="33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1DFC0C"/>
    <a:srgbClr val="0052F6"/>
    <a:srgbClr val="0047D6"/>
    <a:srgbClr val="007A37"/>
    <a:srgbClr val="4E008E"/>
    <a:srgbClr val="FFD1D1"/>
    <a:srgbClr val="FFFF8B"/>
    <a:srgbClr val="D5DFFF"/>
    <a:srgbClr val="BAFF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81356" autoAdjust="0"/>
  </p:normalViewPr>
  <p:slideViewPr>
    <p:cSldViewPr snapToGrid="0">
      <p:cViewPr>
        <p:scale>
          <a:sx n="80" d="100"/>
          <a:sy n="80" d="100"/>
        </p:scale>
        <p:origin x="-8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ers\Jyoti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ers\Jyoti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ers\Jyoti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ers\Jyoti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0.10558568064668744"/>
          <c:y val="3.2858873410054667E-4"/>
          <c:w val="0.69249759405074363"/>
          <c:h val="0.82505325055521961"/>
        </c:manualLayout>
      </c:layout>
      <c:lineChart>
        <c:grouping val="standard"/>
        <c:ser>
          <c:idx val="0"/>
          <c:order val="0"/>
          <c:tx>
            <c:strRef>
              <c:f>Sheet1!$E$3</c:f>
              <c:strCache>
                <c:ptCount val="1"/>
                <c:pt idx="0">
                  <c:v>MGC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Sheet1!$F$3:$H$3</c:f>
              <c:numCache>
                <c:formatCode>General</c:formatCode>
                <c:ptCount val="3"/>
                <c:pt idx="0">
                  <c:v>0.20240000000000025</c:v>
                </c:pt>
                <c:pt idx="1">
                  <c:v>0.12449999999999994</c:v>
                </c:pt>
                <c:pt idx="2">
                  <c:v>6.6099999999999992E-2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SSD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Sheet1!$F$4:$H$4</c:f>
              <c:numCache>
                <c:formatCode>General</c:formatCode>
                <c:ptCount val="3"/>
                <c:pt idx="0">
                  <c:v>8.950000000000026E-2</c:v>
                </c:pt>
                <c:pt idx="1">
                  <c:v>2.3099999999999982E-2</c:v>
                </c:pt>
                <c:pt idx="2">
                  <c:v>4.0000000000001303E-4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M+S,4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Sheet1!$F$5:$H$5</c:f>
              <c:numCache>
                <c:formatCode>General</c:formatCode>
                <c:ptCount val="3"/>
                <c:pt idx="0">
                  <c:v>0.20100000000000021</c:v>
                </c:pt>
                <c:pt idx="1">
                  <c:v>0.13769999999999993</c:v>
                </c:pt>
                <c:pt idx="2">
                  <c:v>8.0500000000000196E-2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M+S,5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Sheet1!$F$6:$H$6</c:f>
              <c:numCache>
                <c:formatCode>General</c:formatCode>
                <c:ptCount val="3"/>
                <c:pt idx="0">
                  <c:v>0.20280000000000009</c:v>
                </c:pt>
                <c:pt idx="1">
                  <c:v>0.13850000000000001</c:v>
                </c:pt>
                <c:pt idx="2">
                  <c:v>7.9600000000000129E-2</c:v>
                </c:pt>
              </c:numCache>
            </c:numRef>
          </c:val>
        </c:ser>
        <c:ser>
          <c:idx val="4"/>
          <c:order val="4"/>
          <c:tx>
            <c:strRef>
              <c:f>Sheet1!$E$7</c:f>
              <c:strCache>
                <c:ptCount val="1"/>
                <c:pt idx="0">
                  <c:v>M+S,6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Sheet1!$F$7:$H$7</c:f>
              <c:numCache>
                <c:formatCode>General</c:formatCode>
                <c:ptCount val="3"/>
                <c:pt idx="0">
                  <c:v>0.20350000000000001</c:v>
                </c:pt>
                <c:pt idx="1">
                  <c:v>0.1401</c:v>
                </c:pt>
                <c:pt idx="2">
                  <c:v>7.8600000000000003E-2</c:v>
                </c:pt>
              </c:numCache>
            </c:numRef>
          </c:val>
        </c:ser>
        <c:ser>
          <c:idx val="5"/>
          <c:order val="5"/>
          <c:tx>
            <c:strRef>
              <c:f>Sheet1!$E$8</c:f>
              <c:strCache>
                <c:ptCount val="1"/>
                <c:pt idx="0">
                  <c:v>M,S,7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Sheet1!$F$2:$H$2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Sheet1!$F$8:$H$8</c:f>
              <c:numCache>
                <c:formatCode>General</c:formatCode>
                <c:ptCount val="3"/>
                <c:pt idx="0">
                  <c:v>0.20400000000000021</c:v>
                </c:pt>
                <c:pt idx="1">
                  <c:v>0.13990000000000025</c:v>
                </c:pt>
                <c:pt idx="2">
                  <c:v>7.8000000000000125E-2</c:v>
                </c:pt>
              </c:numCache>
            </c:numRef>
          </c:val>
        </c:ser>
        <c:marker val="1"/>
        <c:axId val="55445376"/>
        <c:axId val="55446912"/>
      </c:lineChart>
      <c:catAx>
        <c:axId val="55445376"/>
        <c:scaling>
          <c:orientation val="minMax"/>
        </c:scaling>
        <c:delete val="1"/>
        <c:axPos val="b"/>
        <c:tickLblPos val="nextTo"/>
        <c:crossAx val="55446912"/>
        <c:crosses val="autoZero"/>
        <c:auto val="1"/>
        <c:lblAlgn val="ctr"/>
        <c:lblOffset val="100"/>
      </c:catAx>
      <c:valAx>
        <c:axId val="55446912"/>
        <c:scaling>
          <c:orientation val="minMax"/>
        </c:scaling>
        <c:delete val="1"/>
        <c:axPos val="l"/>
        <c:numFmt formatCode="General" sourceLinked="1"/>
        <c:tickLblPos val="nextTo"/>
        <c:crossAx val="55445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809141910562206"/>
          <c:y val="0.1722796789824349"/>
          <c:w val="0.21528232345183823"/>
          <c:h val="0.50159448818897634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013758599124453"/>
          <c:y val="1.9723859751243335E-2"/>
          <c:w val="0.65252022671650178"/>
          <c:h val="0.91321501709453023"/>
        </c:manualLayout>
      </c:layout>
      <c:lineChart>
        <c:grouping val="standard"/>
        <c:ser>
          <c:idx val="0"/>
          <c:order val="0"/>
          <c:tx>
            <c:strRef>
              <c:f>Sheet2!$G$10</c:f>
              <c:strCache>
                <c:ptCount val="1"/>
                <c:pt idx="0">
                  <c:v>MGC</c:v>
                </c:pt>
              </c:strCache>
            </c:strRef>
          </c:tx>
          <c:marker>
            <c:symbol val="none"/>
          </c:marker>
          <c:cat>
            <c:strRef>
              <c:f>Sheet2!$H$9:$J$9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Sheet2!$H$10:$J$10</c:f>
              <c:numCache>
                <c:formatCode>General</c:formatCode>
                <c:ptCount val="3"/>
                <c:pt idx="0">
                  <c:v>0.2208</c:v>
                </c:pt>
                <c:pt idx="1">
                  <c:v>0.13600000000000001</c:v>
                </c:pt>
                <c:pt idx="2">
                  <c:v>7.0199999999999999E-2</c:v>
                </c:pt>
              </c:numCache>
            </c:numRef>
          </c:val>
        </c:ser>
        <c:ser>
          <c:idx val="1"/>
          <c:order val="1"/>
          <c:tx>
            <c:strRef>
              <c:f>Sheet2!$G$11</c:f>
              <c:strCache>
                <c:ptCount val="1"/>
                <c:pt idx="0">
                  <c:v>SSD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Sheet2!$H$9:$J$9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Sheet2!$H$11:$J$11</c:f>
              <c:numCache>
                <c:formatCode>General</c:formatCode>
                <c:ptCount val="3"/>
                <c:pt idx="0">
                  <c:v>0.14019999999999999</c:v>
                </c:pt>
                <c:pt idx="1">
                  <c:v>3.139999999999999E-2</c:v>
                </c:pt>
                <c:pt idx="2">
                  <c:v>8.9999999999995845E-4</c:v>
                </c:pt>
              </c:numCache>
            </c:numRef>
          </c:val>
        </c:ser>
        <c:ser>
          <c:idx val="2"/>
          <c:order val="2"/>
          <c:tx>
            <c:strRef>
              <c:f>Sheet2!$G$12</c:f>
              <c:strCache>
                <c:ptCount val="1"/>
                <c:pt idx="0">
                  <c:v>M+S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Sheet2!$H$9:$J$9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Sheet2!$H$12:$J$12</c:f>
              <c:numCache>
                <c:formatCode>General</c:formatCode>
                <c:ptCount val="3"/>
                <c:pt idx="0">
                  <c:v>0.22200000000000009</c:v>
                </c:pt>
                <c:pt idx="1">
                  <c:v>0.14710000000000001</c:v>
                </c:pt>
                <c:pt idx="2">
                  <c:v>8.14E-2</c:v>
                </c:pt>
              </c:numCache>
            </c:numRef>
          </c:val>
        </c:ser>
        <c:ser>
          <c:idx val="4"/>
          <c:order val="3"/>
          <c:tx>
            <c:strRef>
              <c:f>Sheet2!$G$14</c:f>
              <c:strCache>
                <c:ptCount val="1"/>
                <c:pt idx="0">
                  <c:v>wMGC,4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Sheet2!$H$9:$J$9</c:f>
              <c:strCache>
                <c:ptCount val="3"/>
                <c:pt idx="0">
                  <c:v>t=0</c:v>
                </c:pt>
                <c:pt idx="1">
                  <c:v>t=1</c:v>
                </c:pt>
                <c:pt idx="2">
                  <c:v>t=2</c:v>
                </c:pt>
              </c:strCache>
            </c:strRef>
          </c:cat>
          <c:val>
            <c:numRef>
              <c:f>Sheet2!$H$14:$J$14</c:f>
              <c:numCache>
                <c:formatCode>General</c:formatCode>
                <c:ptCount val="3"/>
                <c:pt idx="0">
                  <c:v>0.22350000000000003</c:v>
                </c:pt>
                <c:pt idx="1">
                  <c:v>0.15350000000000025</c:v>
                </c:pt>
                <c:pt idx="2">
                  <c:v>8.5200000000000026E-2</c:v>
                </c:pt>
              </c:numCache>
            </c:numRef>
          </c:val>
        </c:ser>
        <c:marker val="1"/>
        <c:axId val="55777152"/>
        <c:axId val="55778688"/>
      </c:lineChart>
      <c:catAx>
        <c:axId val="55777152"/>
        <c:scaling>
          <c:orientation val="minMax"/>
        </c:scaling>
        <c:delete val="1"/>
        <c:axPos val="b"/>
        <c:tickLblPos val="nextTo"/>
        <c:crossAx val="55778688"/>
        <c:crosses val="autoZero"/>
        <c:auto val="1"/>
        <c:lblAlgn val="ctr"/>
        <c:lblOffset val="100"/>
      </c:catAx>
      <c:valAx>
        <c:axId val="55778688"/>
        <c:scaling>
          <c:orientation val="minMax"/>
        </c:scaling>
        <c:delete val="1"/>
        <c:axPos val="l"/>
        <c:numFmt formatCode="General" sourceLinked="1"/>
        <c:tickLblPos val="nextTo"/>
        <c:crossAx val="55777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262654316428085"/>
          <c:y val="0.10092372892148399"/>
          <c:w val="0.16236407597267977"/>
          <c:h val="0.28533187801274218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Forest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Sheet3!$A$6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1DFC0C"/>
            </a:solidFill>
            <a:ln>
              <a:solidFill>
                <a:schemeClr val="bg1"/>
              </a:solidFill>
            </a:ln>
          </c:spPr>
          <c:cat>
            <c:strRef>
              <c:f>Sheet3!$B$5:$D$5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Sheet3!$B$6:$D$6</c:f>
              <c:numCache>
                <c:formatCode>General</c:formatCode>
                <c:ptCount val="3"/>
                <c:pt idx="0">
                  <c:v>83</c:v>
                </c:pt>
                <c:pt idx="1">
                  <c:v>65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Sheet3!$A$7</c:f>
              <c:strCache>
                <c:ptCount val="1"/>
                <c:pt idx="0">
                  <c:v>MGC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cat>
            <c:strRef>
              <c:f>Sheet3!$B$5:$D$5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Sheet3!$B$7:$D$7</c:f>
              <c:numCache>
                <c:formatCode>General</c:formatCode>
                <c:ptCount val="3"/>
                <c:pt idx="0">
                  <c:v>304</c:v>
                </c:pt>
                <c:pt idx="1">
                  <c:v>109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Sheet3!$A$8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cat>
            <c:strRef>
              <c:f>Sheet3!$B$5:$D$5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Sheet3!$B$8:$D$8</c:f>
              <c:numCache>
                <c:formatCode>General</c:formatCode>
                <c:ptCount val="3"/>
                <c:pt idx="0">
                  <c:v>311</c:v>
                </c:pt>
                <c:pt idx="1">
                  <c:v>126</c:v>
                </c:pt>
                <c:pt idx="2">
                  <c:v>74</c:v>
                </c:pt>
              </c:numCache>
            </c:numRef>
          </c:val>
        </c:ser>
        <c:axId val="55736960"/>
        <c:axId val="55746944"/>
      </c:barChart>
      <c:catAx>
        <c:axId val="55736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746944"/>
        <c:crosses val="autoZero"/>
        <c:auto val="1"/>
        <c:lblAlgn val="ctr"/>
        <c:lblOffset val="100"/>
      </c:catAx>
      <c:valAx>
        <c:axId val="55746944"/>
        <c:scaling>
          <c:orientation val="minMax"/>
          <c:max val="350"/>
        </c:scaling>
        <c:axPos val="l"/>
        <c:majorGridlines/>
        <c:numFmt formatCode="General" sourceLinked="1"/>
        <c:tickLblPos val="nextTo"/>
        <c:crossAx val="557369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City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Sheet3!$I$6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1DFC0C"/>
            </a:solidFill>
            <a:ln>
              <a:solidFill>
                <a:schemeClr val="bg1"/>
              </a:solidFill>
            </a:ln>
          </c:spPr>
          <c:cat>
            <c:strRef>
              <c:f>Sheet3!$J$5:$L$5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Sheet3!$J$6:$L$6</c:f>
              <c:numCache>
                <c:formatCode>General</c:formatCode>
                <c:ptCount val="3"/>
                <c:pt idx="0">
                  <c:v>141</c:v>
                </c:pt>
                <c:pt idx="1">
                  <c:v>50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Sheet3!$I$7</c:f>
              <c:strCache>
                <c:ptCount val="1"/>
                <c:pt idx="0">
                  <c:v>MGC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cat>
            <c:strRef>
              <c:f>Sheet3!$J$5:$L$5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Sheet3!$J$7:$L$7</c:f>
              <c:numCache>
                <c:formatCode>General</c:formatCode>
                <c:ptCount val="3"/>
                <c:pt idx="0">
                  <c:v>285</c:v>
                </c:pt>
                <c:pt idx="1">
                  <c:v>63</c:v>
                </c:pt>
                <c:pt idx="2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Sheet3!$I$8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cat>
            <c:strRef>
              <c:f>Sheet3!$J$5:$L$5</c:f>
              <c:strCache>
                <c:ptCount val="3"/>
                <c:pt idx="0">
                  <c:v>Perfect</c:v>
                </c:pt>
                <c:pt idx="1">
                  <c:v>Noisy</c:v>
                </c:pt>
                <c:pt idx="2">
                  <c:v>Cropped </c:v>
                </c:pt>
              </c:strCache>
            </c:strRef>
          </c:cat>
          <c:val>
            <c:numRef>
              <c:f>Sheet3!$J$8:$L$8</c:f>
              <c:numCache>
                <c:formatCode>General</c:formatCode>
                <c:ptCount val="3"/>
                <c:pt idx="0">
                  <c:v>286</c:v>
                </c:pt>
                <c:pt idx="1">
                  <c:v>72</c:v>
                </c:pt>
                <c:pt idx="2">
                  <c:v>76</c:v>
                </c:pt>
              </c:numCache>
            </c:numRef>
          </c:val>
        </c:ser>
        <c:axId val="55911936"/>
        <c:axId val="55913472"/>
      </c:barChart>
      <c:catAx>
        <c:axId val="55911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913472"/>
        <c:crosses val="autoZero"/>
        <c:auto val="1"/>
        <c:lblAlgn val="ctr"/>
        <c:lblOffset val="100"/>
      </c:catAx>
      <c:valAx>
        <c:axId val="55913472"/>
        <c:scaling>
          <c:orientation val="minMax"/>
        </c:scaling>
        <c:axPos val="l"/>
        <c:majorGridlines/>
        <c:numFmt formatCode="General" sourceLinked="1"/>
        <c:tickLblPos val="nextTo"/>
        <c:crossAx val="559119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28CBA-8376-4A00-8A6F-5E5E897F5831}" type="datetimeFigureOut">
              <a:rPr lang="en-US" smtClean="0"/>
              <a:pPr/>
              <a:t>8/16/2013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49C7-B516-43E5-90D8-05771D24B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783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2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0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012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1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4196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421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1484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559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2484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74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02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87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04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83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3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00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7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19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7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6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1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94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31/05/2013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CRV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39346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hyperlink" Target="http://www.eng.tau.ac.il/~avidan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hyperlink" Target="http://www.cs.bgu.ac.il/~ben-shahar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chenlab.ece.cornell.edu/people/An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www.cs.bgu.ac.il/faculty/person/shemeshm.html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http://people.csail.mit.edu/billf/" TargetMode="External"/><Relationship Id="rId10" Type="http://schemas.openxmlformats.org/officeDocument/2006/relationships/hyperlink" Target="http://www.cs.bgu.ac.il/faculty/person/dolevp.html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gif"/><Relationship Id="rId14" Type="http://schemas.openxmlformats.org/officeDocument/2006/relationships/hyperlink" Target="http://people.csail.mit.edu/taegsa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bouldercitysocial.com/wp-content/uploads/2011/04/paperShredding.jpg" TargetMode="External"/><Relationship Id="rId7" Type="http://schemas.openxmlformats.org/officeDocument/2006/relationships/hyperlink" Target="http://www.edgarlowen.com/n1/b7300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aim.uzh.ch/morpho/wiki/CAP/3-2" TargetMode="Externa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FFA7A7"/>
              </a:gs>
              <a:gs pos="100000">
                <a:schemeClr val="tx1"/>
              </a:gs>
              <a:gs pos="70000">
                <a:schemeClr val="tx1">
                  <a:alpha val="78000"/>
                </a:schemeClr>
              </a:gs>
              <a:gs pos="88000">
                <a:schemeClr val="tx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19200"/>
          </a:xfrm>
        </p:spPr>
        <p:txBody>
          <a:bodyPr anchor="t">
            <a:noAutofit/>
          </a:bodyPr>
          <a:lstStyle/>
          <a:p>
            <a:pPr algn="ctr"/>
            <a:r>
              <a:rPr sz="4800" spc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Robust  </a:t>
            </a:r>
            <a:r>
              <a:rPr sz="4800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Solvers  for Square  Jigsaw  Puzzles</a:t>
            </a:r>
            <a:endParaRPr lang="en-US" sz="4000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4311830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Debajyoti Mondal	Yang Wang 	Stephane Durocher</a:t>
            </a: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19458" name="Picture 2" descr="http://www.cs.umanitoba.ca/perch/resources/wang-w320h2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365" y="2412122"/>
            <a:ext cx="1563381" cy="1702692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lum contrast="28000"/>
          </a:blip>
          <a:stretch>
            <a:fillRect/>
          </a:stretch>
        </p:blipFill>
        <p:spPr bwMode="auto">
          <a:xfrm>
            <a:off x="3905357" y="4987212"/>
            <a:ext cx="8382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96834" y="5872380"/>
            <a:ext cx="453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C001F"/>
                </a:solidFill>
                <a:latin typeface="Times New Roman" pitchFamily="18" charset="0"/>
                <a:cs typeface="Times New Roman" pitchFamily="18" charset="0"/>
              </a:rPr>
              <a:t>Department of Computer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C001F"/>
                </a:solidFill>
                <a:latin typeface="Times New Roman" pitchFamily="18" charset="0"/>
                <a:cs typeface="Times New Roman" pitchFamily="18" charset="0"/>
              </a:rPr>
              <a:t>University of  Manitoba</a:t>
            </a:r>
            <a:endParaRPr lang="en-US" sz="2400" dirty="0">
              <a:solidFill>
                <a:srgbClr val="5C00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3138" y="2444988"/>
            <a:ext cx="1572009" cy="1610437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6" descr="http://www.cs.umanitoba.ca/~jyoti/images/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426801"/>
            <a:ext cx="1560786" cy="1686751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820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Our Approach: M+S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7" name="Rectangle 106"/>
          <p:cNvSpPr/>
          <p:nvPr/>
        </p:nvSpPr>
        <p:spPr>
          <a:xfrm>
            <a:off x="283775" y="1888516"/>
            <a:ext cx="46842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(M+S) Compatibility Score </a:t>
            </a:r>
          </a:p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MGC( </a:t>
            </a:r>
            <a:r>
              <a:rPr lang="en-CA" sz="28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SSD( </a:t>
            </a:r>
            <a:r>
              <a:rPr lang="en-CA" sz="2800" i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800" baseline="300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CA" sz="2800" i="1" baseline="300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800" i="1" baseline="30000" dirty="0"/>
          </a:p>
        </p:txBody>
      </p:sp>
      <p:sp>
        <p:nvSpPr>
          <p:cNvPr id="120" name="Rectangle 119"/>
          <p:cNvSpPr/>
          <p:nvPr/>
        </p:nvSpPr>
        <p:spPr>
          <a:xfrm>
            <a:off x="2480127" y="2266879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4560888" y="218091"/>
          <a:ext cx="458311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116" y="4190180"/>
            <a:ext cx="4000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>
          <a:xfrm rot="5400000">
            <a:off x="3854669" y="2451538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910959" y="2498827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998779" y="2498825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928442" y="25191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979741" y="340199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SSD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054295" y="171507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M+S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84056" y="6056987"/>
            <a:ext cx="549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20 images, each with 432 Puzzle Pieces of size 28×28×3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1881" y="819397"/>
            <a:ext cx="4750129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37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30" grpId="0"/>
      <p:bldP spid="31" grpId="0"/>
      <p:bldP spid="3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Further Refinements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37024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383118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065594" y="544173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888989" y="2468447"/>
            <a:ext cx="256367" cy="54229"/>
            <a:chOff x="7224974" y="2513824"/>
            <a:chExt cx="607898" cy="128588"/>
          </a:xfrm>
        </p:grpSpPr>
        <p:sp>
          <p:nvSpPr>
            <p:cNvPr id="47" name="Oval 4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 rot="5400000">
            <a:off x="783839" y="5383097"/>
            <a:ext cx="256367" cy="54229"/>
            <a:chOff x="7224974" y="2513824"/>
            <a:chExt cx="607898" cy="128588"/>
          </a:xfrm>
        </p:grpSpPr>
        <p:sp>
          <p:nvSpPr>
            <p:cNvPr id="51" name="Oval 50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303278" y="279049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83775" y="1115982"/>
            <a:ext cx="4684296" cy="954107"/>
            <a:chOff x="283775" y="1888516"/>
            <a:chExt cx="4684296" cy="954107"/>
          </a:xfrm>
        </p:grpSpPr>
        <p:sp>
          <p:nvSpPr>
            <p:cNvPr id="55" name="Rectangle 54"/>
            <p:cNvSpPr/>
            <p:nvPr/>
          </p:nvSpPr>
          <p:spPr>
            <a:xfrm>
              <a:off x="283775" y="1888516"/>
              <a:ext cx="46842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dirty="0" smtClean="0">
                  <a:latin typeface="Times New Roman" pitchFamily="18" charset="0"/>
                  <a:cs typeface="Times New Roman" pitchFamily="18" charset="0"/>
                </a:rPr>
                <a:t>(M+S) Compatibility Score </a:t>
              </a:r>
            </a:p>
            <a:p>
              <a:r>
                <a:rPr lang="en-CA" sz="28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MGC( </a:t>
              </a:r>
              <a:r>
                <a:rPr lang="en-CA" sz="28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sz="28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j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) 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SSD( </a:t>
              </a:r>
              <a:r>
                <a:rPr lang="en-CA" sz="2800" i="1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sz="2800" i="1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j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CA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CA" sz="2800" baseline="30000" dirty="0" smtClean="0">
                  <a:latin typeface="Times New Roman" pitchFamily="18" charset="0"/>
                  <a:cs typeface="Times New Roman" pitchFamily="18" charset="0"/>
                </a:rPr>
                <a:t>1/</a:t>
              </a:r>
              <a:r>
                <a:rPr lang="en-CA" sz="2800" i="1" baseline="30000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i="1" baseline="300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80127" y="2266879"/>
              <a:ext cx="274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/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5139558" y="3194267"/>
          <a:ext cx="351571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</a:tblGrid>
              <a:tr h="2697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3799490" y="3484179"/>
            <a:ext cx="1182413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881410" y="4347921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| MGC(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,1)  -   MGC(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,2) | &lt; </a:t>
            </a:r>
            <a:r>
              <a:rPr lang="el-GR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43581" y="3165507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Row 3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1881" y="819397"/>
            <a:ext cx="4750129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How to Refine this further?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37024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383118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065594" y="544173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5"/>
          <p:cNvGrpSpPr>
            <a:grpSpLocks noChangeAspect="1"/>
          </p:cNvGrpSpPr>
          <p:nvPr/>
        </p:nvGrpSpPr>
        <p:grpSpPr>
          <a:xfrm>
            <a:off x="3888989" y="2468447"/>
            <a:ext cx="256367" cy="54229"/>
            <a:chOff x="7224974" y="2513824"/>
            <a:chExt cx="607898" cy="128588"/>
          </a:xfrm>
        </p:grpSpPr>
        <p:sp>
          <p:nvSpPr>
            <p:cNvPr id="47" name="Oval 4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6" name="Group 49"/>
          <p:cNvGrpSpPr>
            <a:grpSpLocks noChangeAspect="1"/>
          </p:cNvGrpSpPr>
          <p:nvPr/>
        </p:nvGrpSpPr>
        <p:grpSpPr>
          <a:xfrm rot="5400000">
            <a:off x="783839" y="5383097"/>
            <a:ext cx="256367" cy="54229"/>
            <a:chOff x="7224974" y="2513824"/>
            <a:chExt cx="607898" cy="128588"/>
          </a:xfrm>
        </p:grpSpPr>
        <p:sp>
          <p:nvSpPr>
            <p:cNvPr id="51" name="Oval 50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303278" y="279049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56"/>
          <p:cNvGrpSpPr/>
          <p:nvPr/>
        </p:nvGrpSpPr>
        <p:grpSpPr>
          <a:xfrm>
            <a:off x="283775" y="1115982"/>
            <a:ext cx="4684296" cy="954107"/>
            <a:chOff x="283775" y="1888516"/>
            <a:chExt cx="4684296" cy="954107"/>
          </a:xfrm>
        </p:grpSpPr>
        <p:sp>
          <p:nvSpPr>
            <p:cNvPr id="55" name="Rectangle 54"/>
            <p:cNvSpPr/>
            <p:nvPr/>
          </p:nvSpPr>
          <p:spPr>
            <a:xfrm>
              <a:off x="283775" y="1888516"/>
              <a:ext cx="46842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dirty="0" smtClean="0">
                  <a:latin typeface="Times New Roman" pitchFamily="18" charset="0"/>
                  <a:cs typeface="Times New Roman" pitchFamily="18" charset="0"/>
                </a:rPr>
                <a:t>(M+S) Compatibility Score </a:t>
              </a:r>
            </a:p>
            <a:p>
              <a:r>
                <a:rPr lang="en-CA" sz="28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MGC( </a:t>
              </a:r>
              <a:r>
                <a:rPr lang="en-CA" sz="28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sz="28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j </a:t>
              </a:r>
              <a:r>
                <a:rPr lang="en-CA" sz="28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) 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SSD( </a:t>
              </a:r>
              <a:r>
                <a:rPr lang="en-CA" sz="2800" i="1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sz="2800" i="1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sz="2800" i="1" baseline="-250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j </a:t>
              </a:r>
              <a:r>
                <a:rPr lang="en-CA" sz="2800" dirty="0" smtClean="0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CA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CA" sz="2800" baseline="30000" dirty="0" smtClean="0">
                  <a:latin typeface="Times New Roman" pitchFamily="18" charset="0"/>
                  <a:cs typeface="Times New Roman" pitchFamily="18" charset="0"/>
                </a:rPr>
                <a:t>1/</a:t>
              </a:r>
              <a:r>
                <a:rPr lang="en-CA" sz="2800" i="1" baseline="30000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i="1" baseline="300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80127" y="2266879"/>
              <a:ext cx="274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/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5139558" y="3194267"/>
          <a:ext cx="351571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</a:tblGrid>
              <a:tr h="2697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3799490" y="3484179"/>
            <a:ext cx="1182413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881410" y="4347921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| MGC(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,1)  -   MGC(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,2) | &lt; </a:t>
            </a:r>
            <a:r>
              <a:rPr lang="el-GR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43581" y="3165507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Row 3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894086" y="3610305"/>
            <a:ext cx="945929" cy="80404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68353" y="2016963"/>
            <a:ext cx="4209393" cy="1040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Greedy  choice!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 global  Agreement!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01881" y="819397"/>
            <a:ext cx="5688280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Selectively Weighted MGC (</a:t>
            </a:r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wMGC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37024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383118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065594" y="544173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07572" y="2498835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8" name="Oval 87"/>
          <p:cNvSpPr/>
          <p:nvPr/>
        </p:nvSpPr>
        <p:spPr>
          <a:xfrm>
            <a:off x="5733398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9" name="Oval 88"/>
          <p:cNvSpPr/>
          <p:nvPr/>
        </p:nvSpPr>
        <p:spPr>
          <a:xfrm>
            <a:off x="6111782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0" name="Oval 89"/>
          <p:cNvSpPr/>
          <p:nvPr/>
        </p:nvSpPr>
        <p:spPr>
          <a:xfrm>
            <a:off x="6490166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0" name="Oval 119"/>
          <p:cNvSpPr/>
          <p:nvPr/>
        </p:nvSpPr>
        <p:spPr>
          <a:xfrm>
            <a:off x="6884316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219903" y="3653744"/>
            <a:ext cx="1587103" cy="139094"/>
            <a:chOff x="5559972" y="2651235"/>
            <a:chExt cx="1587103" cy="139094"/>
          </a:xfrm>
        </p:grpSpPr>
        <p:sp>
          <p:nvSpPr>
            <p:cNvPr id="122" name="Oval 121"/>
            <p:cNvSpPr/>
            <p:nvPr/>
          </p:nvSpPr>
          <p:spPr>
            <a:xfrm>
              <a:off x="5559972" y="2651235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885798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264182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642566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7036716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029200" y="2538248"/>
            <a:ext cx="1891862" cy="1907628"/>
          </a:xfrm>
          <a:custGeom>
            <a:avLst/>
            <a:gdLst>
              <a:gd name="connsiteX0" fmla="*/ 15766 w 1891862"/>
              <a:gd name="connsiteY0" fmla="*/ 441435 h 1907628"/>
              <a:gd name="connsiteX1" fmla="*/ 409903 w 1891862"/>
              <a:gd name="connsiteY1" fmla="*/ 31531 h 1907628"/>
              <a:gd name="connsiteX2" fmla="*/ 15766 w 1891862"/>
              <a:gd name="connsiteY2" fmla="*/ 772511 h 1907628"/>
              <a:gd name="connsiteX3" fmla="*/ 756745 w 1891862"/>
              <a:gd name="connsiteY3" fmla="*/ 63062 h 1907628"/>
              <a:gd name="connsiteX4" fmla="*/ 31531 w 1891862"/>
              <a:gd name="connsiteY4" fmla="*/ 1119352 h 1907628"/>
              <a:gd name="connsiteX5" fmla="*/ 1119352 w 1891862"/>
              <a:gd name="connsiteY5" fmla="*/ 0 h 1907628"/>
              <a:gd name="connsiteX6" fmla="*/ 63062 w 1891862"/>
              <a:gd name="connsiteY6" fmla="*/ 1481959 h 1907628"/>
              <a:gd name="connsiteX7" fmla="*/ 1466193 w 1891862"/>
              <a:gd name="connsiteY7" fmla="*/ 63062 h 1907628"/>
              <a:gd name="connsiteX8" fmla="*/ 0 w 1891862"/>
              <a:gd name="connsiteY8" fmla="*/ 1907628 h 1907628"/>
              <a:gd name="connsiteX9" fmla="*/ 1891862 w 1891862"/>
              <a:gd name="connsiteY9" fmla="*/ 47297 h 1907628"/>
              <a:gd name="connsiteX10" fmla="*/ 63062 w 1891862"/>
              <a:gd name="connsiteY10" fmla="*/ 1513490 h 1907628"/>
              <a:gd name="connsiteX11" fmla="*/ 693683 w 1891862"/>
              <a:gd name="connsiteY11" fmla="*/ 94593 h 1907628"/>
              <a:gd name="connsiteX12" fmla="*/ 15766 w 1891862"/>
              <a:gd name="connsiteY12" fmla="*/ 441435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862" h="1907628">
                <a:moveTo>
                  <a:pt x="15766" y="441435"/>
                </a:moveTo>
                <a:lnTo>
                  <a:pt x="409903" y="31531"/>
                </a:lnTo>
                <a:lnTo>
                  <a:pt x="15766" y="772511"/>
                </a:lnTo>
                <a:lnTo>
                  <a:pt x="756745" y="63062"/>
                </a:lnTo>
                <a:lnTo>
                  <a:pt x="31531" y="1119352"/>
                </a:lnTo>
                <a:lnTo>
                  <a:pt x="1119352" y="0"/>
                </a:lnTo>
                <a:lnTo>
                  <a:pt x="63062" y="1481959"/>
                </a:lnTo>
                <a:lnTo>
                  <a:pt x="1466193" y="63062"/>
                </a:lnTo>
                <a:lnTo>
                  <a:pt x="0" y="1907628"/>
                </a:lnTo>
                <a:lnTo>
                  <a:pt x="1891862" y="47297"/>
                </a:lnTo>
                <a:lnTo>
                  <a:pt x="63062" y="1513490"/>
                </a:lnTo>
                <a:lnTo>
                  <a:pt x="693683" y="94593"/>
                </a:lnTo>
                <a:lnTo>
                  <a:pt x="15766" y="44143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Freeform 12"/>
          <p:cNvSpPr/>
          <p:nvPr/>
        </p:nvSpPr>
        <p:spPr>
          <a:xfrm>
            <a:off x="4966138" y="2569780"/>
            <a:ext cx="2002221" cy="1103586"/>
          </a:xfrm>
          <a:custGeom>
            <a:avLst/>
            <a:gdLst>
              <a:gd name="connsiteX0" fmla="*/ 47296 w 2002221"/>
              <a:gd name="connsiteY0" fmla="*/ 409903 h 1103586"/>
              <a:gd name="connsiteX1" fmla="*/ 1166648 w 2002221"/>
              <a:gd name="connsiteY1" fmla="*/ 31531 h 1103586"/>
              <a:gd name="connsiteX2" fmla="*/ 0 w 2002221"/>
              <a:gd name="connsiteY2" fmla="*/ 772510 h 1103586"/>
              <a:gd name="connsiteX3" fmla="*/ 1576552 w 2002221"/>
              <a:gd name="connsiteY3" fmla="*/ 0 h 1103586"/>
              <a:gd name="connsiteX4" fmla="*/ 0 w 2002221"/>
              <a:gd name="connsiteY4" fmla="*/ 1103586 h 1103586"/>
              <a:gd name="connsiteX5" fmla="*/ 2002221 w 2002221"/>
              <a:gd name="connsiteY5" fmla="*/ 0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221" h="1103586">
                <a:moveTo>
                  <a:pt x="47296" y="409903"/>
                </a:moveTo>
                <a:lnTo>
                  <a:pt x="1166648" y="31531"/>
                </a:lnTo>
                <a:lnTo>
                  <a:pt x="0" y="772510"/>
                </a:lnTo>
                <a:lnTo>
                  <a:pt x="1576552" y="0"/>
                </a:lnTo>
                <a:lnTo>
                  <a:pt x="0" y="1103586"/>
                </a:lnTo>
                <a:lnTo>
                  <a:pt x="200222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13434" y="2585545"/>
            <a:ext cx="1150883" cy="1828800"/>
          </a:xfrm>
          <a:custGeom>
            <a:avLst/>
            <a:gdLst>
              <a:gd name="connsiteX0" fmla="*/ 0 w 1150883"/>
              <a:gd name="connsiteY0" fmla="*/ 1828800 h 1828800"/>
              <a:gd name="connsiteX1" fmla="*/ 1150883 w 1150883"/>
              <a:gd name="connsiteY1" fmla="*/ 0 h 1828800"/>
              <a:gd name="connsiteX2" fmla="*/ 1135118 w 1150883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883" h="1828800">
                <a:moveTo>
                  <a:pt x="0" y="1828800"/>
                </a:moveTo>
                <a:lnTo>
                  <a:pt x="1150883" y="0"/>
                </a:lnTo>
                <a:lnTo>
                  <a:pt x="113511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97669" y="2585545"/>
            <a:ext cx="1560786" cy="394138"/>
          </a:xfrm>
          <a:custGeom>
            <a:avLst/>
            <a:gdLst>
              <a:gd name="connsiteX0" fmla="*/ 0 w 1560786"/>
              <a:gd name="connsiteY0" fmla="*/ 394138 h 394138"/>
              <a:gd name="connsiteX1" fmla="*/ 1560786 w 1560786"/>
              <a:gd name="connsiteY1" fmla="*/ 0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0786" h="394138">
                <a:moveTo>
                  <a:pt x="0" y="394138"/>
                </a:moveTo>
                <a:lnTo>
                  <a:pt x="156078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cxnSp>
        <p:nvCxnSpPr>
          <p:cNvPr id="18" name="Straight Connector 17"/>
          <p:cNvCxnSpPr>
            <a:stCxn id="16" idx="0"/>
            <a:endCxn id="13" idx="5"/>
          </p:cNvCxnSpPr>
          <p:nvPr/>
        </p:nvCxnSpPr>
        <p:spPr>
          <a:xfrm flipV="1">
            <a:off x="4997669" y="2569780"/>
            <a:ext cx="1970690" cy="409903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23968" y="2538247"/>
            <a:ext cx="430901" cy="1947064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" name="Group 40"/>
          <p:cNvGrpSpPr>
            <a:grpSpLocks noChangeAspect="1"/>
          </p:cNvGrpSpPr>
          <p:nvPr/>
        </p:nvGrpSpPr>
        <p:grpSpPr>
          <a:xfrm>
            <a:off x="7184639" y="2554172"/>
            <a:ext cx="256367" cy="54229"/>
            <a:chOff x="7224974" y="2513824"/>
            <a:chExt cx="607898" cy="128588"/>
          </a:xfrm>
        </p:grpSpPr>
        <p:sp>
          <p:nvSpPr>
            <p:cNvPr id="38" name="Oval 37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1" name="Group 41"/>
          <p:cNvGrpSpPr>
            <a:grpSpLocks noChangeAspect="1"/>
          </p:cNvGrpSpPr>
          <p:nvPr/>
        </p:nvGrpSpPr>
        <p:grpSpPr>
          <a:xfrm rot="5400000">
            <a:off x="4917689" y="4783022"/>
            <a:ext cx="256367" cy="54229"/>
            <a:chOff x="7224974" y="2513824"/>
            <a:chExt cx="607898" cy="128588"/>
          </a:xfrm>
        </p:grpSpPr>
        <p:sp>
          <p:nvSpPr>
            <p:cNvPr id="43" name="Oval 42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45"/>
          <p:cNvGrpSpPr>
            <a:grpSpLocks noChangeAspect="1"/>
          </p:cNvGrpSpPr>
          <p:nvPr/>
        </p:nvGrpSpPr>
        <p:grpSpPr>
          <a:xfrm>
            <a:off x="3888989" y="2468447"/>
            <a:ext cx="256367" cy="54229"/>
            <a:chOff x="7224974" y="2513824"/>
            <a:chExt cx="607898" cy="128588"/>
          </a:xfrm>
        </p:grpSpPr>
        <p:sp>
          <p:nvSpPr>
            <p:cNvPr id="47" name="Oval 4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" name="Group 49"/>
          <p:cNvGrpSpPr>
            <a:grpSpLocks noChangeAspect="1"/>
          </p:cNvGrpSpPr>
          <p:nvPr/>
        </p:nvGrpSpPr>
        <p:grpSpPr>
          <a:xfrm rot="5400000">
            <a:off x="783839" y="5383097"/>
            <a:ext cx="256367" cy="54229"/>
            <a:chOff x="7224974" y="2513824"/>
            <a:chExt cx="607898" cy="128588"/>
          </a:xfrm>
        </p:grpSpPr>
        <p:sp>
          <p:nvSpPr>
            <p:cNvPr id="51" name="Oval 50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303278" y="279049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47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7" name="Straight Connector 56"/>
          <p:cNvCxnSpPr>
            <a:stCxn id="12" idx="4"/>
            <a:endCxn id="88" idx="2"/>
          </p:cNvCxnSpPr>
          <p:nvPr/>
        </p:nvCxnSpPr>
        <p:spPr>
          <a:xfrm flipV="1">
            <a:off x="5060731" y="2573635"/>
            <a:ext cx="672667" cy="1083965"/>
          </a:xfrm>
          <a:prstGeom prst="line">
            <a:avLst/>
          </a:prstGeom>
          <a:ln w="34925">
            <a:solidFill>
              <a:srgbClr val="004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0239" y="32352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2400" dirty="0"/>
          </a:p>
        </p:txBody>
      </p:sp>
      <p:sp>
        <p:nvSpPr>
          <p:cNvPr id="60" name="Rectangle 59"/>
          <p:cNvSpPr/>
          <p:nvPr/>
        </p:nvSpPr>
        <p:spPr>
          <a:xfrm>
            <a:off x="1554997" y="19897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CA" sz="2400" dirty="0"/>
          </a:p>
        </p:txBody>
      </p:sp>
      <p:sp>
        <p:nvSpPr>
          <p:cNvPr id="61" name="Rectangle 60"/>
          <p:cNvSpPr/>
          <p:nvPr/>
        </p:nvSpPr>
        <p:spPr>
          <a:xfrm>
            <a:off x="5590970" y="203704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CA" sz="2400" dirty="0"/>
          </a:p>
        </p:txBody>
      </p:sp>
      <p:sp>
        <p:nvSpPr>
          <p:cNvPr id="62" name="Rectangle 61"/>
          <p:cNvSpPr/>
          <p:nvPr/>
        </p:nvSpPr>
        <p:spPr>
          <a:xfrm>
            <a:off x="4645041" y="344017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08756" y="795647"/>
            <a:ext cx="7742711" cy="23750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Selectively Weighted MGC (</a:t>
            </a:r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wMGC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37024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383118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065594" y="544173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07572" y="2498835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8" name="Oval 87"/>
          <p:cNvSpPr/>
          <p:nvPr/>
        </p:nvSpPr>
        <p:spPr>
          <a:xfrm>
            <a:off x="5733398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9" name="Oval 88"/>
          <p:cNvSpPr/>
          <p:nvPr/>
        </p:nvSpPr>
        <p:spPr>
          <a:xfrm>
            <a:off x="6111782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0" name="Oval 89"/>
          <p:cNvSpPr/>
          <p:nvPr/>
        </p:nvSpPr>
        <p:spPr>
          <a:xfrm>
            <a:off x="6490166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0" name="Oval 119"/>
          <p:cNvSpPr/>
          <p:nvPr/>
        </p:nvSpPr>
        <p:spPr>
          <a:xfrm>
            <a:off x="6884316" y="2509341"/>
            <a:ext cx="110359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219903" y="3653744"/>
            <a:ext cx="1587103" cy="139094"/>
            <a:chOff x="5559972" y="2651235"/>
            <a:chExt cx="1587103" cy="139094"/>
          </a:xfrm>
        </p:grpSpPr>
        <p:sp>
          <p:nvSpPr>
            <p:cNvPr id="122" name="Oval 121"/>
            <p:cNvSpPr/>
            <p:nvPr/>
          </p:nvSpPr>
          <p:spPr>
            <a:xfrm>
              <a:off x="5559972" y="2651235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5885798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264182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642566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7036716" y="26617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029200" y="2538248"/>
            <a:ext cx="1891862" cy="1907628"/>
          </a:xfrm>
          <a:custGeom>
            <a:avLst/>
            <a:gdLst>
              <a:gd name="connsiteX0" fmla="*/ 15766 w 1891862"/>
              <a:gd name="connsiteY0" fmla="*/ 441435 h 1907628"/>
              <a:gd name="connsiteX1" fmla="*/ 409903 w 1891862"/>
              <a:gd name="connsiteY1" fmla="*/ 31531 h 1907628"/>
              <a:gd name="connsiteX2" fmla="*/ 15766 w 1891862"/>
              <a:gd name="connsiteY2" fmla="*/ 772511 h 1907628"/>
              <a:gd name="connsiteX3" fmla="*/ 756745 w 1891862"/>
              <a:gd name="connsiteY3" fmla="*/ 63062 h 1907628"/>
              <a:gd name="connsiteX4" fmla="*/ 31531 w 1891862"/>
              <a:gd name="connsiteY4" fmla="*/ 1119352 h 1907628"/>
              <a:gd name="connsiteX5" fmla="*/ 1119352 w 1891862"/>
              <a:gd name="connsiteY5" fmla="*/ 0 h 1907628"/>
              <a:gd name="connsiteX6" fmla="*/ 63062 w 1891862"/>
              <a:gd name="connsiteY6" fmla="*/ 1481959 h 1907628"/>
              <a:gd name="connsiteX7" fmla="*/ 1466193 w 1891862"/>
              <a:gd name="connsiteY7" fmla="*/ 63062 h 1907628"/>
              <a:gd name="connsiteX8" fmla="*/ 0 w 1891862"/>
              <a:gd name="connsiteY8" fmla="*/ 1907628 h 1907628"/>
              <a:gd name="connsiteX9" fmla="*/ 1891862 w 1891862"/>
              <a:gd name="connsiteY9" fmla="*/ 47297 h 1907628"/>
              <a:gd name="connsiteX10" fmla="*/ 63062 w 1891862"/>
              <a:gd name="connsiteY10" fmla="*/ 1513490 h 1907628"/>
              <a:gd name="connsiteX11" fmla="*/ 693683 w 1891862"/>
              <a:gd name="connsiteY11" fmla="*/ 94593 h 1907628"/>
              <a:gd name="connsiteX12" fmla="*/ 15766 w 1891862"/>
              <a:gd name="connsiteY12" fmla="*/ 441435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1862" h="1907628">
                <a:moveTo>
                  <a:pt x="15766" y="441435"/>
                </a:moveTo>
                <a:lnTo>
                  <a:pt x="409903" y="31531"/>
                </a:lnTo>
                <a:lnTo>
                  <a:pt x="15766" y="772511"/>
                </a:lnTo>
                <a:lnTo>
                  <a:pt x="756745" y="63062"/>
                </a:lnTo>
                <a:lnTo>
                  <a:pt x="31531" y="1119352"/>
                </a:lnTo>
                <a:lnTo>
                  <a:pt x="1119352" y="0"/>
                </a:lnTo>
                <a:lnTo>
                  <a:pt x="63062" y="1481959"/>
                </a:lnTo>
                <a:lnTo>
                  <a:pt x="1466193" y="63062"/>
                </a:lnTo>
                <a:lnTo>
                  <a:pt x="0" y="1907628"/>
                </a:lnTo>
                <a:lnTo>
                  <a:pt x="1891862" y="47297"/>
                </a:lnTo>
                <a:lnTo>
                  <a:pt x="63062" y="1513490"/>
                </a:lnTo>
                <a:lnTo>
                  <a:pt x="693683" y="94593"/>
                </a:lnTo>
                <a:lnTo>
                  <a:pt x="15766" y="44143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Freeform 12"/>
          <p:cNvSpPr/>
          <p:nvPr/>
        </p:nvSpPr>
        <p:spPr>
          <a:xfrm>
            <a:off x="4966138" y="2569780"/>
            <a:ext cx="2002221" cy="1103586"/>
          </a:xfrm>
          <a:custGeom>
            <a:avLst/>
            <a:gdLst>
              <a:gd name="connsiteX0" fmla="*/ 47296 w 2002221"/>
              <a:gd name="connsiteY0" fmla="*/ 409903 h 1103586"/>
              <a:gd name="connsiteX1" fmla="*/ 1166648 w 2002221"/>
              <a:gd name="connsiteY1" fmla="*/ 31531 h 1103586"/>
              <a:gd name="connsiteX2" fmla="*/ 0 w 2002221"/>
              <a:gd name="connsiteY2" fmla="*/ 772510 h 1103586"/>
              <a:gd name="connsiteX3" fmla="*/ 1576552 w 2002221"/>
              <a:gd name="connsiteY3" fmla="*/ 0 h 1103586"/>
              <a:gd name="connsiteX4" fmla="*/ 0 w 2002221"/>
              <a:gd name="connsiteY4" fmla="*/ 1103586 h 1103586"/>
              <a:gd name="connsiteX5" fmla="*/ 2002221 w 2002221"/>
              <a:gd name="connsiteY5" fmla="*/ 0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221" h="1103586">
                <a:moveTo>
                  <a:pt x="47296" y="409903"/>
                </a:moveTo>
                <a:lnTo>
                  <a:pt x="1166648" y="31531"/>
                </a:lnTo>
                <a:lnTo>
                  <a:pt x="0" y="772510"/>
                </a:lnTo>
                <a:lnTo>
                  <a:pt x="1576552" y="0"/>
                </a:lnTo>
                <a:lnTo>
                  <a:pt x="0" y="1103586"/>
                </a:lnTo>
                <a:lnTo>
                  <a:pt x="200222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13434" y="2585545"/>
            <a:ext cx="1150883" cy="1828800"/>
          </a:xfrm>
          <a:custGeom>
            <a:avLst/>
            <a:gdLst>
              <a:gd name="connsiteX0" fmla="*/ 0 w 1150883"/>
              <a:gd name="connsiteY0" fmla="*/ 1828800 h 1828800"/>
              <a:gd name="connsiteX1" fmla="*/ 1150883 w 1150883"/>
              <a:gd name="connsiteY1" fmla="*/ 0 h 1828800"/>
              <a:gd name="connsiteX2" fmla="*/ 1135118 w 1150883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883" h="1828800">
                <a:moveTo>
                  <a:pt x="0" y="1828800"/>
                </a:moveTo>
                <a:lnTo>
                  <a:pt x="1150883" y="0"/>
                </a:lnTo>
                <a:lnTo>
                  <a:pt x="113511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97669" y="2585545"/>
            <a:ext cx="1560786" cy="394138"/>
          </a:xfrm>
          <a:custGeom>
            <a:avLst/>
            <a:gdLst>
              <a:gd name="connsiteX0" fmla="*/ 0 w 1560786"/>
              <a:gd name="connsiteY0" fmla="*/ 394138 h 394138"/>
              <a:gd name="connsiteX1" fmla="*/ 1560786 w 1560786"/>
              <a:gd name="connsiteY1" fmla="*/ 0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0786" h="394138">
                <a:moveTo>
                  <a:pt x="0" y="394138"/>
                </a:moveTo>
                <a:lnTo>
                  <a:pt x="156078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</a:endParaRPr>
          </a:p>
        </p:txBody>
      </p:sp>
      <p:cxnSp>
        <p:nvCxnSpPr>
          <p:cNvPr id="18" name="Straight Connector 17"/>
          <p:cNvCxnSpPr>
            <a:stCxn id="16" idx="0"/>
            <a:endCxn id="13" idx="5"/>
          </p:cNvCxnSpPr>
          <p:nvPr/>
        </p:nvCxnSpPr>
        <p:spPr>
          <a:xfrm flipV="1">
            <a:off x="4997669" y="2569780"/>
            <a:ext cx="1970690" cy="409903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23968" y="2538247"/>
            <a:ext cx="430901" cy="1947064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37"/>
          <p:cNvGrpSpPr/>
          <p:nvPr/>
        </p:nvGrpSpPr>
        <p:grpSpPr>
          <a:xfrm>
            <a:off x="4950370" y="2561875"/>
            <a:ext cx="2002221" cy="1836703"/>
            <a:chOff x="4966138" y="2569780"/>
            <a:chExt cx="2002221" cy="1836703"/>
          </a:xfrm>
        </p:grpSpPr>
        <p:cxnSp>
          <p:nvCxnSpPr>
            <p:cNvPr id="139" name="Straight Connector 138"/>
            <p:cNvCxnSpPr/>
            <p:nvPr/>
          </p:nvCxnSpPr>
          <p:spPr>
            <a:xfrm flipV="1">
              <a:off x="5046221" y="2585545"/>
              <a:ext cx="1512234" cy="10799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39"/>
            <p:cNvGrpSpPr/>
            <p:nvPr/>
          </p:nvGrpSpPr>
          <p:grpSpPr>
            <a:xfrm>
              <a:off x="4966138" y="2569780"/>
              <a:ext cx="2002221" cy="1836703"/>
              <a:chOff x="4966138" y="2569780"/>
              <a:chExt cx="2002221" cy="1836703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4997669" y="2585545"/>
                <a:ext cx="1166648" cy="4099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41"/>
              <p:cNvGrpSpPr/>
              <p:nvPr/>
            </p:nvGrpSpPr>
            <p:grpSpPr>
              <a:xfrm>
                <a:off x="4966138" y="2569780"/>
                <a:ext cx="2002221" cy="1836703"/>
                <a:chOff x="4966138" y="2569780"/>
                <a:chExt cx="2002221" cy="1836703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5072496" y="2627423"/>
                  <a:ext cx="390256" cy="177906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5092262" y="2601310"/>
                  <a:ext cx="693683" cy="141889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4966138" y="2569780"/>
                  <a:ext cx="2002221" cy="77251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" name="Group 40"/>
          <p:cNvGrpSpPr>
            <a:grpSpLocks noChangeAspect="1"/>
          </p:cNvGrpSpPr>
          <p:nvPr/>
        </p:nvGrpSpPr>
        <p:grpSpPr>
          <a:xfrm>
            <a:off x="7184639" y="2554172"/>
            <a:ext cx="256367" cy="54229"/>
            <a:chOff x="7224974" y="2513824"/>
            <a:chExt cx="607898" cy="128588"/>
          </a:xfrm>
        </p:grpSpPr>
        <p:sp>
          <p:nvSpPr>
            <p:cNvPr id="38" name="Oval 37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1" name="Group 41"/>
          <p:cNvGrpSpPr>
            <a:grpSpLocks noChangeAspect="1"/>
          </p:cNvGrpSpPr>
          <p:nvPr/>
        </p:nvGrpSpPr>
        <p:grpSpPr>
          <a:xfrm rot="5400000">
            <a:off x="4917689" y="4783022"/>
            <a:ext cx="256367" cy="54229"/>
            <a:chOff x="7224974" y="2513824"/>
            <a:chExt cx="607898" cy="128588"/>
          </a:xfrm>
        </p:grpSpPr>
        <p:sp>
          <p:nvSpPr>
            <p:cNvPr id="43" name="Oval 42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45"/>
          <p:cNvGrpSpPr>
            <a:grpSpLocks noChangeAspect="1"/>
          </p:cNvGrpSpPr>
          <p:nvPr/>
        </p:nvGrpSpPr>
        <p:grpSpPr>
          <a:xfrm>
            <a:off x="3888989" y="2468447"/>
            <a:ext cx="256367" cy="54229"/>
            <a:chOff x="7224974" y="2513824"/>
            <a:chExt cx="607898" cy="128588"/>
          </a:xfrm>
        </p:grpSpPr>
        <p:sp>
          <p:nvSpPr>
            <p:cNvPr id="47" name="Oval 4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" name="Group 49"/>
          <p:cNvGrpSpPr>
            <a:grpSpLocks noChangeAspect="1"/>
          </p:cNvGrpSpPr>
          <p:nvPr/>
        </p:nvGrpSpPr>
        <p:grpSpPr>
          <a:xfrm rot="5400000">
            <a:off x="783839" y="5383097"/>
            <a:ext cx="256367" cy="54229"/>
            <a:chOff x="7224974" y="2513824"/>
            <a:chExt cx="607898" cy="128588"/>
          </a:xfrm>
        </p:grpSpPr>
        <p:sp>
          <p:nvSpPr>
            <p:cNvPr id="51" name="Oval 50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303278" y="279049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4833553" y="5331375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bijection with optimum weight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85006" y="795647"/>
            <a:ext cx="7742711" cy="23750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Selectively Weighted MGC (</a:t>
            </a:r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wMGC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6" name="Group 23"/>
          <p:cNvGrpSpPr/>
          <p:nvPr/>
        </p:nvGrpSpPr>
        <p:grpSpPr>
          <a:xfrm>
            <a:off x="6599300" y="2451567"/>
            <a:ext cx="2050767" cy="2018007"/>
            <a:chOff x="4943908" y="2498835"/>
            <a:chExt cx="2050767" cy="2018007"/>
          </a:xfrm>
        </p:grpSpPr>
        <p:sp>
          <p:nvSpPr>
            <p:cNvPr id="2" name="Oval 1"/>
            <p:cNvSpPr/>
            <p:nvPr/>
          </p:nvSpPr>
          <p:spPr>
            <a:xfrm>
              <a:off x="5407572" y="2498835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733398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111782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6490166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884316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5" name="Group 5"/>
            <p:cNvGrpSpPr/>
            <p:nvPr/>
          </p:nvGrpSpPr>
          <p:grpSpPr>
            <a:xfrm rot="5400000">
              <a:off x="4219903" y="3653744"/>
              <a:ext cx="1587103" cy="139094"/>
              <a:chOff x="5559972" y="2651235"/>
              <a:chExt cx="1587103" cy="139094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5559972" y="2651235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85798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264182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642566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36716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029200" y="2538248"/>
              <a:ext cx="1891862" cy="1907628"/>
            </a:xfrm>
            <a:custGeom>
              <a:avLst/>
              <a:gdLst>
                <a:gd name="connsiteX0" fmla="*/ 15766 w 1891862"/>
                <a:gd name="connsiteY0" fmla="*/ 441435 h 1907628"/>
                <a:gd name="connsiteX1" fmla="*/ 409903 w 1891862"/>
                <a:gd name="connsiteY1" fmla="*/ 31531 h 1907628"/>
                <a:gd name="connsiteX2" fmla="*/ 15766 w 1891862"/>
                <a:gd name="connsiteY2" fmla="*/ 772511 h 1907628"/>
                <a:gd name="connsiteX3" fmla="*/ 756745 w 1891862"/>
                <a:gd name="connsiteY3" fmla="*/ 63062 h 1907628"/>
                <a:gd name="connsiteX4" fmla="*/ 31531 w 1891862"/>
                <a:gd name="connsiteY4" fmla="*/ 1119352 h 1907628"/>
                <a:gd name="connsiteX5" fmla="*/ 1119352 w 1891862"/>
                <a:gd name="connsiteY5" fmla="*/ 0 h 1907628"/>
                <a:gd name="connsiteX6" fmla="*/ 63062 w 1891862"/>
                <a:gd name="connsiteY6" fmla="*/ 1481959 h 1907628"/>
                <a:gd name="connsiteX7" fmla="*/ 1466193 w 1891862"/>
                <a:gd name="connsiteY7" fmla="*/ 63062 h 1907628"/>
                <a:gd name="connsiteX8" fmla="*/ 0 w 1891862"/>
                <a:gd name="connsiteY8" fmla="*/ 1907628 h 1907628"/>
                <a:gd name="connsiteX9" fmla="*/ 1891862 w 1891862"/>
                <a:gd name="connsiteY9" fmla="*/ 47297 h 1907628"/>
                <a:gd name="connsiteX10" fmla="*/ 63062 w 1891862"/>
                <a:gd name="connsiteY10" fmla="*/ 1513490 h 1907628"/>
                <a:gd name="connsiteX11" fmla="*/ 693683 w 1891862"/>
                <a:gd name="connsiteY11" fmla="*/ 94593 h 1907628"/>
                <a:gd name="connsiteX12" fmla="*/ 15766 w 1891862"/>
                <a:gd name="connsiteY12" fmla="*/ 441435 h 19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1862" h="1907628">
                  <a:moveTo>
                    <a:pt x="15766" y="441435"/>
                  </a:moveTo>
                  <a:lnTo>
                    <a:pt x="409903" y="31531"/>
                  </a:lnTo>
                  <a:lnTo>
                    <a:pt x="15766" y="772511"/>
                  </a:lnTo>
                  <a:lnTo>
                    <a:pt x="756745" y="63062"/>
                  </a:lnTo>
                  <a:lnTo>
                    <a:pt x="31531" y="1119352"/>
                  </a:lnTo>
                  <a:lnTo>
                    <a:pt x="1119352" y="0"/>
                  </a:lnTo>
                  <a:lnTo>
                    <a:pt x="63062" y="1481959"/>
                  </a:lnTo>
                  <a:lnTo>
                    <a:pt x="1466193" y="63062"/>
                  </a:lnTo>
                  <a:lnTo>
                    <a:pt x="0" y="1907628"/>
                  </a:lnTo>
                  <a:lnTo>
                    <a:pt x="1891862" y="47297"/>
                  </a:lnTo>
                  <a:lnTo>
                    <a:pt x="63062" y="1513490"/>
                  </a:lnTo>
                  <a:lnTo>
                    <a:pt x="693683" y="94593"/>
                  </a:lnTo>
                  <a:lnTo>
                    <a:pt x="15766" y="44143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6138" y="2569780"/>
              <a:ext cx="2002221" cy="1103586"/>
            </a:xfrm>
            <a:custGeom>
              <a:avLst/>
              <a:gdLst>
                <a:gd name="connsiteX0" fmla="*/ 47296 w 2002221"/>
                <a:gd name="connsiteY0" fmla="*/ 409903 h 1103586"/>
                <a:gd name="connsiteX1" fmla="*/ 1166648 w 2002221"/>
                <a:gd name="connsiteY1" fmla="*/ 31531 h 1103586"/>
                <a:gd name="connsiteX2" fmla="*/ 0 w 2002221"/>
                <a:gd name="connsiteY2" fmla="*/ 772510 h 1103586"/>
                <a:gd name="connsiteX3" fmla="*/ 1576552 w 2002221"/>
                <a:gd name="connsiteY3" fmla="*/ 0 h 1103586"/>
                <a:gd name="connsiteX4" fmla="*/ 0 w 2002221"/>
                <a:gd name="connsiteY4" fmla="*/ 1103586 h 1103586"/>
                <a:gd name="connsiteX5" fmla="*/ 2002221 w 2002221"/>
                <a:gd name="connsiteY5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2221" h="1103586">
                  <a:moveTo>
                    <a:pt x="47296" y="409903"/>
                  </a:moveTo>
                  <a:lnTo>
                    <a:pt x="1166648" y="31531"/>
                  </a:lnTo>
                  <a:lnTo>
                    <a:pt x="0" y="772510"/>
                  </a:lnTo>
                  <a:lnTo>
                    <a:pt x="1576552" y="0"/>
                  </a:lnTo>
                  <a:lnTo>
                    <a:pt x="0" y="1103586"/>
                  </a:lnTo>
                  <a:lnTo>
                    <a:pt x="2002221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13434" y="2585545"/>
              <a:ext cx="1150883" cy="1828800"/>
            </a:xfrm>
            <a:custGeom>
              <a:avLst/>
              <a:gdLst>
                <a:gd name="connsiteX0" fmla="*/ 0 w 1150883"/>
                <a:gd name="connsiteY0" fmla="*/ 1828800 h 1828800"/>
                <a:gd name="connsiteX1" fmla="*/ 1150883 w 1150883"/>
                <a:gd name="connsiteY1" fmla="*/ 0 h 1828800"/>
                <a:gd name="connsiteX2" fmla="*/ 1135118 w 1150883"/>
                <a:gd name="connsiteY2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883" h="1828800">
                  <a:moveTo>
                    <a:pt x="0" y="1828800"/>
                  </a:moveTo>
                  <a:lnTo>
                    <a:pt x="1150883" y="0"/>
                  </a:lnTo>
                  <a:lnTo>
                    <a:pt x="113511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97669" y="2585545"/>
              <a:ext cx="1560786" cy="394138"/>
            </a:xfrm>
            <a:custGeom>
              <a:avLst/>
              <a:gdLst>
                <a:gd name="connsiteX0" fmla="*/ 0 w 1560786"/>
                <a:gd name="connsiteY0" fmla="*/ 394138 h 394138"/>
                <a:gd name="connsiteX1" fmla="*/ 1560786 w 1560786"/>
                <a:gd name="connsiteY1" fmla="*/ 0 h 3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786" h="394138">
                  <a:moveTo>
                    <a:pt x="0" y="394138"/>
                  </a:moveTo>
                  <a:lnTo>
                    <a:pt x="156078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6" idx="0"/>
              <a:endCxn id="13" idx="5"/>
            </p:cNvCxnSpPr>
            <p:nvPr/>
          </p:nvCxnSpPr>
          <p:spPr>
            <a:xfrm flipV="1">
              <a:off x="4997669" y="2569780"/>
              <a:ext cx="1970690" cy="409903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23968" y="2538247"/>
              <a:ext cx="430901" cy="194706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7" name="Group 137"/>
            <p:cNvGrpSpPr/>
            <p:nvPr/>
          </p:nvGrpSpPr>
          <p:grpSpPr>
            <a:xfrm>
              <a:off x="4950370" y="2561875"/>
              <a:ext cx="2002221" cy="1836703"/>
              <a:chOff x="4966138" y="2569780"/>
              <a:chExt cx="2002221" cy="183670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V="1">
                <a:off x="5046221" y="2585545"/>
                <a:ext cx="1512234" cy="107992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39"/>
              <p:cNvGrpSpPr/>
              <p:nvPr/>
            </p:nvGrpSpPr>
            <p:grpSpPr>
              <a:xfrm>
                <a:off x="4966138" y="2569780"/>
                <a:ext cx="2002221" cy="1836703"/>
                <a:chOff x="4966138" y="2569780"/>
                <a:chExt cx="2002221" cy="1836703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4997669" y="2585545"/>
                  <a:ext cx="1166648" cy="40990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41"/>
                <p:cNvGrpSpPr/>
                <p:nvPr/>
              </p:nvGrpSpPr>
              <p:grpSpPr>
                <a:xfrm>
                  <a:off x="4966138" y="2569780"/>
                  <a:ext cx="2002221" cy="1836703"/>
                  <a:chOff x="4966138" y="2569780"/>
                  <a:chExt cx="2002221" cy="1836703"/>
                </a:xfrm>
              </p:grpSpPr>
              <p:cxnSp>
                <p:nvCxnSpPr>
                  <p:cNvPr id="143" name="Straight Connector 142"/>
                  <p:cNvCxnSpPr/>
                  <p:nvPr/>
                </p:nvCxnSpPr>
                <p:spPr>
                  <a:xfrm flipV="1">
                    <a:off x="5072496" y="2627423"/>
                    <a:ext cx="390256" cy="177906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flipV="1">
                    <a:off x="5092262" y="2601310"/>
                    <a:ext cx="693683" cy="1418897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V="1">
                    <a:off x="4966138" y="2569780"/>
                    <a:ext cx="2002221" cy="77251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3" name="Rectangle 22"/>
          <p:cNvSpPr/>
          <p:nvPr/>
        </p:nvSpPr>
        <p:spPr>
          <a:xfrm>
            <a:off x="8453831" y="209684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CA" dirty="0"/>
          </a:p>
        </p:txBody>
      </p:sp>
      <p:sp>
        <p:nvSpPr>
          <p:cNvPr id="45" name="Rectangle 44"/>
          <p:cNvSpPr/>
          <p:nvPr/>
        </p:nvSpPr>
        <p:spPr>
          <a:xfrm>
            <a:off x="6284682" y="304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CA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76439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422533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065594" y="583588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45"/>
          <p:cNvGrpSpPr>
            <a:grpSpLocks noChangeAspect="1"/>
          </p:cNvGrpSpPr>
          <p:nvPr/>
        </p:nvGrpSpPr>
        <p:grpSpPr>
          <a:xfrm>
            <a:off x="3888989" y="2862597"/>
            <a:ext cx="256367" cy="54229"/>
            <a:chOff x="7224974" y="2513824"/>
            <a:chExt cx="607898" cy="128588"/>
          </a:xfrm>
        </p:grpSpPr>
        <p:sp>
          <p:nvSpPr>
            <p:cNvPr id="53" name="Oval 52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" name="Group 49"/>
          <p:cNvGrpSpPr>
            <a:grpSpLocks noChangeAspect="1"/>
          </p:cNvGrpSpPr>
          <p:nvPr/>
        </p:nvGrpSpPr>
        <p:grpSpPr>
          <a:xfrm rot="5400000">
            <a:off x="783839" y="5777247"/>
            <a:ext cx="256367" cy="54229"/>
            <a:chOff x="7224974" y="2513824"/>
            <a:chExt cx="607898" cy="128588"/>
          </a:xfrm>
        </p:grpSpPr>
        <p:sp>
          <p:nvSpPr>
            <p:cNvPr id="57" name="Oval 5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303278" y="318464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76439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422533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65594" y="583588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63"/>
          <p:cNvGrpSpPr>
            <a:grpSpLocks noChangeAspect="1"/>
          </p:cNvGrpSpPr>
          <p:nvPr/>
        </p:nvGrpSpPr>
        <p:grpSpPr>
          <a:xfrm>
            <a:off x="3888989" y="2862597"/>
            <a:ext cx="256367" cy="54229"/>
            <a:chOff x="7224974" y="2513824"/>
            <a:chExt cx="607898" cy="128588"/>
          </a:xfrm>
        </p:grpSpPr>
        <p:sp>
          <p:nvSpPr>
            <p:cNvPr id="65" name="Oval 64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6" name="Group 67"/>
          <p:cNvGrpSpPr>
            <a:grpSpLocks noChangeAspect="1"/>
          </p:cNvGrpSpPr>
          <p:nvPr/>
        </p:nvGrpSpPr>
        <p:grpSpPr>
          <a:xfrm rot="5400000">
            <a:off x="783839" y="5777247"/>
            <a:ext cx="256367" cy="54229"/>
            <a:chOff x="7224974" y="2513824"/>
            <a:chExt cx="607898" cy="128588"/>
          </a:xfrm>
        </p:grpSpPr>
        <p:sp>
          <p:nvSpPr>
            <p:cNvPr id="69" name="Oval 68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303278" y="318464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4713889" y="4849658"/>
          <a:ext cx="351571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</a:tblGrid>
              <a:tr h="2697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rot="16200000" flipH="1">
            <a:off x="3681248" y="3728556"/>
            <a:ext cx="1087821" cy="81980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075113" y="3670017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Row 2</a:t>
            </a:r>
            <a:endParaRPr lang="en-US" sz="2400" dirty="0">
              <a:solidFill>
                <a:srgbClr val="0052F6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13" y="1510132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wMGC (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i="1" baseline="30000" dirty="0"/>
          </a:p>
        </p:txBody>
      </p:sp>
      <p:sp>
        <p:nvSpPr>
          <p:cNvPr id="82" name="Rectangle 81"/>
          <p:cNvSpPr/>
          <p:nvPr/>
        </p:nvSpPr>
        <p:spPr>
          <a:xfrm>
            <a:off x="5635899" y="6034844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Column 4</a:t>
            </a:r>
            <a:endParaRPr lang="en-US" sz="2400" dirty="0">
              <a:solidFill>
                <a:srgbClr val="0052F6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5833240" y="5801724"/>
            <a:ext cx="5045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685180" y="136824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(M+S) Score,  if  ‘Conflict’</a:t>
            </a:r>
            <a:endParaRPr lang="en-US" sz="2400" i="1" baseline="30000" dirty="0"/>
          </a:p>
        </p:txBody>
      </p:sp>
      <p:sp>
        <p:nvSpPr>
          <p:cNvPr id="91" name="Rectangle 90"/>
          <p:cNvSpPr/>
          <p:nvPr/>
        </p:nvSpPr>
        <p:spPr>
          <a:xfrm>
            <a:off x="2716713" y="1825446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 Score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,  otherwise.</a:t>
            </a:r>
            <a:endParaRPr lang="en-US" sz="2400" i="1" baseline="30000" dirty="0"/>
          </a:p>
        </p:txBody>
      </p:sp>
      <p:sp>
        <p:nvSpPr>
          <p:cNvPr id="92" name="Left Brace 91"/>
          <p:cNvSpPr/>
          <p:nvPr/>
        </p:nvSpPr>
        <p:spPr>
          <a:xfrm>
            <a:off x="2569785" y="1371612"/>
            <a:ext cx="252248" cy="86710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85006" y="795647"/>
            <a:ext cx="7742711" cy="23750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64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Selectively Weighted MGC (</a:t>
            </a:r>
            <a:r>
              <a:rPr lang="en-CA" sz="4000" b="1" dirty="0" smtClean="0">
                <a:latin typeface="Times New Roman" pitchFamily="18" charset="0"/>
                <a:cs typeface="Times New Roman" pitchFamily="18" charset="0"/>
              </a:rPr>
              <a:t>wMGC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6" name="Group 23"/>
          <p:cNvGrpSpPr/>
          <p:nvPr/>
        </p:nvGrpSpPr>
        <p:grpSpPr>
          <a:xfrm>
            <a:off x="6599300" y="2451567"/>
            <a:ext cx="2050767" cy="2018007"/>
            <a:chOff x="4943908" y="2498835"/>
            <a:chExt cx="2050767" cy="2018007"/>
          </a:xfrm>
        </p:grpSpPr>
        <p:sp>
          <p:nvSpPr>
            <p:cNvPr id="2" name="Oval 1"/>
            <p:cNvSpPr/>
            <p:nvPr/>
          </p:nvSpPr>
          <p:spPr>
            <a:xfrm>
              <a:off x="5407572" y="2498835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733398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111782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6490166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884316" y="2509341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5" name="Group 5"/>
            <p:cNvGrpSpPr/>
            <p:nvPr/>
          </p:nvGrpSpPr>
          <p:grpSpPr>
            <a:xfrm rot="5400000">
              <a:off x="4219903" y="3653744"/>
              <a:ext cx="1587103" cy="139094"/>
              <a:chOff x="5559972" y="2651235"/>
              <a:chExt cx="1587103" cy="139094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5559972" y="2651235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85798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264182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642566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036716" y="2661741"/>
                <a:ext cx="110359" cy="128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029200" y="2538248"/>
              <a:ext cx="1891862" cy="1907628"/>
            </a:xfrm>
            <a:custGeom>
              <a:avLst/>
              <a:gdLst>
                <a:gd name="connsiteX0" fmla="*/ 15766 w 1891862"/>
                <a:gd name="connsiteY0" fmla="*/ 441435 h 1907628"/>
                <a:gd name="connsiteX1" fmla="*/ 409903 w 1891862"/>
                <a:gd name="connsiteY1" fmla="*/ 31531 h 1907628"/>
                <a:gd name="connsiteX2" fmla="*/ 15766 w 1891862"/>
                <a:gd name="connsiteY2" fmla="*/ 772511 h 1907628"/>
                <a:gd name="connsiteX3" fmla="*/ 756745 w 1891862"/>
                <a:gd name="connsiteY3" fmla="*/ 63062 h 1907628"/>
                <a:gd name="connsiteX4" fmla="*/ 31531 w 1891862"/>
                <a:gd name="connsiteY4" fmla="*/ 1119352 h 1907628"/>
                <a:gd name="connsiteX5" fmla="*/ 1119352 w 1891862"/>
                <a:gd name="connsiteY5" fmla="*/ 0 h 1907628"/>
                <a:gd name="connsiteX6" fmla="*/ 63062 w 1891862"/>
                <a:gd name="connsiteY6" fmla="*/ 1481959 h 1907628"/>
                <a:gd name="connsiteX7" fmla="*/ 1466193 w 1891862"/>
                <a:gd name="connsiteY7" fmla="*/ 63062 h 1907628"/>
                <a:gd name="connsiteX8" fmla="*/ 0 w 1891862"/>
                <a:gd name="connsiteY8" fmla="*/ 1907628 h 1907628"/>
                <a:gd name="connsiteX9" fmla="*/ 1891862 w 1891862"/>
                <a:gd name="connsiteY9" fmla="*/ 47297 h 1907628"/>
                <a:gd name="connsiteX10" fmla="*/ 63062 w 1891862"/>
                <a:gd name="connsiteY10" fmla="*/ 1513490 h 1907628"/>
                <a:gd name="connsiteX11" fmla="*/ 693683 w 1891862"/>
                <a:gd name="connsiteY11" fmla="*/ 94593 h 1907628"/>
                <a:gd name="connsiteX12" fmla="*/ 15766 w 1891862"/>
                <a:gd name="connsiteY12" fmla="*/ 441435 h 19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1862" h="1907628">
                  <a:moveTo>
                    <a:pt x="15766" y="441435"/>
                  </a:moveTo>
                  <a:lnTo>
                    <a:pt x="409903" y="31531"/>
                  </a:lnTo>
                  <a:lnTo>
                    <a:pt x="15766" y="772511"/>
                  </a:lnTo>
                  <a:lnTo>
                    <a:pt x="756745" y="63062"/>
                  </a:lnTo>
                  <a:lnTo>
                    <a:pt x="31531" y="1119352"/>
                  </a:lnTo>
                  <a:lnTo>
                    <a:pt x="1119352" y="0"/>
                  </a:lnTo>
                  <a:lnTo>
                    <a:pt x="63062" y="1481959"/>
                  </a:lnTo>
                  <a:lnTo>
                    <a:pt x="1466193" y="63062"/>
                  </a:lnTo>
                  <a:lnTo>
                    <a:pt x="0" y="1907628"/>
                  </a:lnTo>
                  <a:lnTo>
                    <a:pt x="1891862" y="47297"/>
                  </a:lnTo>
                  <a:lnTo>
                    <a:pt x="63062" y="1513490"/>
                  </a:lnTo>
                  <a:lnTo>
                    <a:pt x="693683" y="94593"/>
                  </a:lnTo>
                  <a:lnTo>
                    <a:pt x="15766" y="44143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6138" y="2569780"/>
              <a:ext cx="2002221" cy="1103586"/>
            </a:xfrm>
            <a:custGeom>
              <a:avLst/>
              <a:gdLst>
                <a:gd name="connsiteX0" fmla="*/ 47296 w 2002221"/>
                <a:gd name="connsiteY0" fmla="*/ 409903 h 1103586"/>
                <a:gd name="connsiteX1" fmla="*/ 1166648 w 2002221"/>
                <a:gd name="connsiteY1" fmla="*/ 31531 h 1103586"/>
                <a:gd name="connsiteX2" fmla="*/ 0 w 2002221"/>
                <a:gd name="connsiteY2" fmla="*/ 772510 h 1103586"/>
                <a:gd name="connsiteX3" fmla="*/ 1576552 w 2002221"/>
                <a:gd name="connsiteY3" fmla="*/ 0 h 1103586"/>
                <a:gd name="connsiteX4" fmla="*/ 0 w 2002221"/>
                <a:gd name="connsiteY4" fmla="*/ 1103586 h 1103586"/>
                <a:gd name="connsiteX5" fmla="*/ 2002221 w 2002221"/>
                <a:gd name="connsiteY5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2221" h="1103586">
                  <a:moveTo>
                    <a:pt x="47296" y="409903"/>
                  </a:moveTo>
                  <a:lnTo>
                    <a:pt x="1166648" y="31531"/>
                  </a:lnTo>
                  <a:lnTo>
                    <a:pt x="0" y="772510"/>
                  </a:lnTo>
                  <a:lnTo>
                    <a:pt x="1576552" y="0"/>
                  </a:lnTo>
                  <a:lnTo>
                    <a:pt x="0" y="1103586"/>
                  </a:lnTo>
                  <a:lnTo>
                    <a:pt x="2002221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13434" y="2585545"/>
              <a:ext cx="1150883" cy="1828800"/>
            </a:xfrm>
            <a:custGeom>
              <a:avLst/>
              <a:gdLst>
                <a:gd name="connsiteX0" fmla="*/ 0 w 1150883"/>
                <a:gd name="connsiteY0" fmla="*/ 1828800 h 1828800"/>
                <a:gd name="connsiteX1" fmla="*/ 1150883 w 1150883"/>
                <a:gd name="connsiteY1" fmla="*/ 0 h 1828800"/>
                <a:gd name="connsiteX2" fmla="*/ 1135118 w 1150883"/>
                <a:gd name="connsiteY2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883" h="1828800">
                  <a:moveTo>
                    <a:pt x="0" y="1828800"/>
                  </a:moveTo>
                  <a:lnTo>
                    <a:pt x="1150883" y="0"/>
                  </a:lnTo>
                  <a:lnTo>
                    <a:pt x="113511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97669" y="2585545"/>
              <a:ext cx="1560786" cy="394138"/>
            </a:xfrm>
            <a:custGeom>
              <a:avLst/>
              <a:gdLst>
                <a:gd name="connsiteX0" fmla="*/ 0 w 1560786"/>
                <a:gd name="connsiteY0" fmla="*/ 394138 h 394138"/>
                <a:gd name="connsiteX1" fmla="*/ 1560786 w 1560786"/>
                <a:gd name="connsiteY1" fmla="*/ 0 h 3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786" h="394138">
                  <a:moveTo>
                    <a:pt x="0" y="394138"/>
                  </a:moveTo>
                  <a:lnTo>
                    <a:pt x="156078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lt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6" idx="0"/>
              <a:endCxn id="13" idx="5"/>
            </p:cNvCxnSpPr>
            <p:nvPr/>
          </p:nvCxnSpPr>
          <p:spPr>
            <a:xfrm flipV="1">
              <a:off x="4997669" y="2569780"/>
              <a:ext cx="1970690" cy="409903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23968" y="2538247"/>
              <a:ext cx="430901" cy="1947064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7" name="Group 137"/>
            <p:cNvGrpSpPr/>
            <p:nvPr/>
          </p:nvGrpSpPr>
          <p:grpSpPr>
            <a:xfrm>
              <a:off x="4950370" y="2561875"/>
              <a:ext cx="2002221" cy="1836703"/>
              <a:chOff x="4966138" y="2569780"/>
              <a:chExt cx="2002221" cy="183670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V="1">
                <a:off x="5046221" y="2585545"/>
                <a:ext cx="1512234" cy="107992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39"/>
              <p:cNvGrpSpPr/>
              <p:nvPr/>
            </p:nvGrpSpPr>
            <p:grpSpPr>
              <a:xfrm>
                <a:off x="4966138" y="2569780"/>
                <a:ext cx="2002221" cy="1836703"/>
                <a:chOff x="4966138" y="2569780"/>
                <a:chExt cx="2002221" cy="1836703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4997669" y="2585545"/>
                  <a:ext cx="1166648" cy="40990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41"/>
                <p:cNvGrpSpPr/>
                <p:nvPr/>
              </p:nvGrpSpPr>
              <p:grpSpPr>
                <a:xfrm>
                  <a:off x="4966138" y="2569780"/>
                  <a:ext cx="2002221" cy="1836703"/>
                  <a:chOff x="4966138" y="2569780"/>
                  <a:chExt cx="2002221" cy="1836703"/>
                </a:xfrm>
              </p:grpSpPr>
              <p:cxnSp>
                <p:nvCxnSpPr>
                  <p:cNvPr id="143" name="Straight Connector 142"/>
                  <p:cNvCxnSpPr/>
                  <p:nvPr/>
                </p:nvCxnSpPr>
                <p:spPr>
                  <a:xfrm flipV="1">
                    <a:off x="5072496" y="2627423"/>
                    <a:ext cx="390256" cy="177906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flipV="1">
                    <a:off x="5092262" y="2601310"/>
                    <a:ext cx="693683" cy="1418897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V="1">
                    <a:off x="4966138" y="2569780"/>
                    <a:ext cx="2002221" cy="77251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3" name="Rectangle 22"/>
          <p:cNvSpPr/>
          <p:nvPr/>
        </p:nvSpPr>
        <p:spPr>
          <a:xfrm>
            <a:off x="8453831" y="209684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CA" dirty="0"/>
          </a:p>
        </p:txBody>
      </p:sp>
      <p:sp>
        <p:nvSpPr>
          <p:cNvPr id="45" name="Rectangle 44"/>
          <p:cNvSpPr/>
          <p:nvPr/>
        </p:nvSpPr>
        <p:spPr>
          <a:xfrm>
            <a:off x="6284682" y="3046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CA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76439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422533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065594" y="583588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45"/>
          <p:cNvGrpSpPr>
            <a:grpSpLocks noChangeAspect="1"/>
          </p:cNvGrpSpPr>
          <p:nvPr/>
        </p:nvGrpSpPr>
        <p:grpSpPr>
          <a:xfrm>
            <a:off x="3888989" y="2862597"/>
            <a:ext cx="256367" cy="54229"/>
            <a:chOff x="7224974" y="2513824"/>
            <a:chExt cx="607898" cy="128588"/>
          </a:xfrm>
        </p:grpSpPr>
        <p:sp>
          <p:nvSpPr>
            <p:cNvPr id="53" name="Oval 52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4" name="Group 49"/>
          <p:cNvGrpSpPr>
            <a:grpSpLocks noChangeAspect="1"/>
          </p:cNvGrpSpPr>
          <p:nvPr/>
        </p:nvGrpSpPr>
        <p:grpSpPr>
          <a:xfrm rot="5400000">
            <a:off x="783839" y="5777247"/>
            <a:ext cx="256367" cy="54229"/>
            <a:chOff x="7224974" y="2513824"/>
            <a:chExt cx="607898" cy="128588"/>
          </a:xfrm>
        </p:grpSpPr>
        <p:sp>
          <p:nvSpPr>
            <p:cNvPr id="57" name="Oval 56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303278" y="318464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46" y="2764398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201" y="4225336"/>
            <a:ext cx="242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65594" y="5835883"/>
            <a:ext cx="3014075" cy="47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63"/>
          <p:cNvGrpSpPr>
            <a:grpSpLocks noChangeAspect="1"/>
          </p:cNvGrpSpPr>
          <p:nvPr/>
        </p:nvGrpSpPr>
        <p:grpSpPr>
          <a:xfrm>
            <a:off x="3888989" y="2862597"/>
            <a:ext cx="256367" cy="54229"/>
            <a:chOff x="7224974" y="2513824"/>
            <a:chExt cx="607898" cy="128588"/>
          </a:xfrm>
        </p:grpSpPr>
        <p:sp>
          <p:nvSpPr>
            <p:cNvPr id="65" name="Oval 64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6" name="Group 67"/>
          <p:cNvGrpSpPr>
            <a:grpSpLocks noChangeAspect="1"/>
          </p:cNvGrpSpPr>
          <p:nvPr/>
        </p:nvGrpSpPr>
        <p:grpSpPr>
          <a:xfrm rot="5400000">
            <a:off x="783839" y="5777247"/>
            <a:ext cx="256367" cy="54229"/>
            <a:chOff x="7224974" y="2513824"/>
            <a:chExt cx="607898" cy="128588"/>
          </a:xfrm>
        </p:grpSpPr>
        <p:sp>
          <p:nvSpPr>
            <p:cNvPr id="69" name="Oval 68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303278" y="3184645"/>
          <a:ext cx="2480445" cy="242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  <a:gridCol w="275605"/>
              </a:tblGrid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4713889" y="4849658"/>
          <a:ext cx="351571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  <a:gridCol w="390635"/>
              </a:tblGrid>
              <a:tr h="2697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52F6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52F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rot="16200000" flipH="1">
            <a:off x="3681248" y="3728556"/>
            <a:ext cx="1087821" cy="81980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075113" y="3670017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Row 2</a:t>
            </a:r>
            <a:endParaRPr lang="en-US" sz="2400" dirty="0">
              <a:solidFill>
                <a:srgbClr val="0052F6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13" y="1510132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wMGC (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i="1" baseline="30000" dirty="0"/>
          </a:p>
        </p:txBody>
      </p:sp>
      <p:sp>
        <p:nvSpPr>
          <p:cNvPr id="82" name="Rectangle 81"/>
          <p:cNvSpPr/>
          <p:nvPr/>
        </p:nvSpPr>
        <p:spPr>
          <a:xfrm>
            <a:off x="5635899" y="6034844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Column 4</a:t>
            </a:r>
            <a:endParaRPr lang="en-US" sz="2400" dirty="0">
              <a:solidFill>
                <a:srgbClr val="0052F6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5833240" y="5801724"/>
            <a:ext cx="5045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685180" y="136824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(M+S) Score,  if  ‘Conflict’</a:t>
            </a:r>
            <a:endParaRPr lang="en-US" sz="2400" i="1" baseline="30000" dirty="0"/>
          </a:p>
        </p:txBody>
      </p:sp>
      <p:sp>
        <p:nvSpPr>
          <p:cNvPr id="91" name="Rectangle 90"/>
          <p:cNvSpPr/>
          <p:nvPr/>
        </p:nvSpPr>
        <p:spPr>
          <a:xfrm>
            <a:off x="2716713" y="1825446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 Score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,  otherwise.</a:t>
            </a:r>
            <a:endParaRPr lang="en-US" sz="2400" i="1" baseline="30000" dirty="0"/>
          </a:p>
        </p:txBody>
      </p:sp>
      <p:sp>
        <p:nvSpPr>
          <p:cNvPr id="92" name="Left Brace 91"/>
          <p:cNvSpPr/>
          <p:nvPr/>
        </p:nvSpPr>
        <p:spPr>
          <a:xfrm>
            <a:off x="2569785" y="1371612"/>
            <a:ext cx="252248" cy="86710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85006" y="795647"/>
            <a:ext cx="7742711" cy="23750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64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Experimental Results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3846458" y="368846"/>
          <a:ext cx="5076825" cy="321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8817" y="1888516"/>
            <a:ext cx="46842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(M+S) Compatibility Score </a:t>
            </a:r>
          </a:p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MGC( </a:t>
            </a:r>
            <a:r>
              <a:rPr lang="en-CA" sz="28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SSD( </a:t>
            </a:r>
            <a:r>
              <a:rPr lang="en-CA" sz="2800" i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sz="28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800" baseline="300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CA" sz="2800" i="1" baseline="300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800" i="1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2275169" y="2266879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854669" y="2451538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0959" y="2498827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98779" y="2498825"/>
            <a:ext cx="3389586" cy="1588"/>
          </a:xfrm>
          <a:prstGeom prst="line">
            <a:avLst/>
          </a:prstGeom>
          <a:ln>
            <a:solidFill>
              <a:srgbClr val="4E008E">
                <a:alpha val="3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081" y="3773624"/>
            <a:ext cx="3565002" cy="21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04175" y="3396806"/>
            <a:ext cx="23695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wMGC (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8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CA" sz="2800" dirty="0" smtClean="0">
              <a:solidFill>
                <a:srgbClr val="0052F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i="1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509140" y="403042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(M+S) Score,  if  ‘Conflict’</a:t>
            </a:r>
            <a:endParaRPr lang="en-US" sz="2400" i="1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598548" y="4476051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 Score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,  otherwise.</a:t>
            </a:r>
            <a:endParaRPr lang="en-US" sz="2400" i="1" baseline="30000" dirty="0"/>
          </a:p>
        </p:txBody>
      </p:sp>
      <p:sp>
        <p:nvSpPr>
          <p:cNvPr id="22" name="Left Brace 21"/>
          <p:cNvSpPr/>
          <p:nvPr/>
        </p:nvSpPr>
        <p:spPr>
          <a:xfrm>
            <a:off x="451620" y="4022217"/>
            <a:ext cx="252248" cy="86710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84056" y="5918087"/>
            <a:ext cx="549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20 images, each with 432 Puzzle Pieces of size 28×28×3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64692" y="248348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MGC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56616" y="318824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SSD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71795" y="2296954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M+S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56162" y="178631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wMGC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01881" y="819397"/>
            <a:ext cx="4595750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37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Gallagher’s</a:t>
            </a:r>
            <a:r>
              <a:rPr lang="en-CA" sz="4000" dirty="0" smtClean="0"/>
              <a:t> 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Reassembly [CVPR 2012]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004" y="3088546"/>
            <a:ext cx="7629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34121" y="1210564"/>
            <a:ext cx="2191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Scoring Matrix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98579" y="1860314"/>
            <a:ext cx="457202" cy="835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7045" y="5498785"/>
            <a:ext cx="710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Construct Spanning Tree    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Trimming  Filling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0"/>
          <p:cNvGrpSpPr>
            <a:grpSpLocks noChangeAspect="1"/>
          </p:cNvGrpSpPr>
          <p:nvPr/>
        </p:nvGrpSpPr>
        <p:grpSpPr>
          <a:xfrm>
            <a:off x="4819809" y="4162255"/>
            <a:ext cx="256367" cy="54229"/>
            <a:chOff x="7224974" y="2513824"/>
            <a:chExt cx="607898" cy="128588"/>
          </a:xfrm>
        </p:grpSpPr>
        <p:sp>
          <p:nvSpPr>
            <p:cNvPr id="15" name="Oval 14"/>
            <p:cNvSpPr/>
            <p:nvPr/>
          </p:nvSpPr>
          <p:spPr>
            <a:xfrm>
              <a:off x="7224974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467020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722513" y="2513824"/>
              <a:ext cx="110359" cy="128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12978" y="3279227"/>
            <a:ext cx="1182414" cy="198645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7999" y="3231931"/>
            <a:ext cx="1182414" cy="198645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5006" y="819396"/>
            <a:ext cx="8229602" cy="3562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37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399326" y="1250067"/>
          <a:ext cx="4126375" cy="268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988689" y="1273215"/>
          <a:ext cx="3819646" cy="267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59007" y="5001882"/>
            <a:ext cx="5861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MIT scene database, 328 images of forest, 308 images of city</a:t>
            </a:r>
          </a:p>
          <a:p>
            <a:pPr algn="ctr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81 pieces per puzzle, each piece of size 28×28×3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5006" y="819397"/>
            <a:ext cx="1923804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34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6095"/>
            <a:ext cx="4338103" cy="117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What are Jigsaw  Puzzles?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26" y="2023241"/>
            <a:ext cx="144113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306705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3779619"/>
            <a:ext cx="3609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01881" y="819397"/>
            <a:ext cx="5664529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58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Future Research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399415" y="1817370"/>
            <a:ext cx="8553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Image Filtering?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How much does it help if we know the image category?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C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Robust functions for compatibility scoring.</a:t>
            </a:r>
          </a:p>
          <a:p>
            <a:pPr marL="342900" indent="-342900"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5006" y="819397"/>
            <a:ext cx="3443846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31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0" y="-2375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FFA7A7"/>
              </a:gs>
              <a:gs pos="100000">
                <a:srgbClr val="FFFFFF"/>
              </a:gs>
              <a:gs pos="70000">
                <a:srgbClr val="FFFFFF">
                  <a:alpha val="78000"/>
                </a:srgbClr>
              </a:gs>
              <a:gs pos="88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2534" y="2518305"/>
            <a:ext cx="6614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Square  Jigsaw  </a:t>
            </a:r>
            <a:r>
              <a:rPr lang="en-CA" sz="4000" dirty="0">
                <a:latin typeface="Times New Roman" pitchFamily="18" charset="0"/>
                <a:cs typeface="Times New Roman" pitchFamily="18" charset="0"/>
              </a:rPr>
              <a:t>Puzzles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36" name="Picture 12" descr="\\plutonium\graduate\jyoti\Desktop\project\PuzCodeJyoti\Scrambled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394188"/>
            <a:ext cx="2854325" cy="2140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ject\imData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1" y="851977"/>
            <a:ext cx="2836546" cy="212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3181350"/>
            <a:ext cx="342900" cy="353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00500" y="3181350"/>
            <a:ext cx="3186114" cy="3933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>
            <a:outerShdw blurRad="101600" dist="50800" dir="3000000" sx="92000" sy="92000" algn="ctr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3181350"/>
            <a:ext cx="1340644" cy="3933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>
            <a:outerShdw blurRad="101600" dist="50800" dir="3000000" sx="92000" sy="92000" algn="ctr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0500" y="3520497"/>
            <a:ext cx="3331368" cy="2406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>
            <a:outerShdw blurRad="101600" dist="50800" dir="3000000" sx="92000" sy="92000" algn="ctr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3520499"/>
            <a:ext cx="1340644" cy="24068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>
            <a:outerShdw blurRad="101600" dist="50800" dir="3000000" sx="92000" sy="92000" algn="ctr" rotWithShape="0">
              <a:srgbClr val="000000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43" y="3574699"/>
            <a:ext cx="2333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9195" y="3622706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24×18 = 432 puzzle pieces 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1881" y="795647"/>
            <a:ext cx="5130140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11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State-of-Art Solvers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074" name="Picture 2" descr="http://www.cs.bgu.ac.il/~grad_sem/Mar-23-2011/dolev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6" y="2947970"/>
            <a:ext cx="762000" cy="101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meshm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53" y="2955906"/>
            <a:ext cx="771525" cy="101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s.bgu.ac.il/~obs/img/picture-ohad-ben-shah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78" y="2974956"/>
            <a:ext cx="852488" cy="99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691" y="3987176"/>
            <a:ext cx="500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Pomeranz, </a:t>
            </a:r>
            <a:r>
              <a:rPr lang="en-CA" sz="2400" dirty="0"/>
              <a:t>Shemesh </a:t>
            </a:r>
            <a:r>
              <a:rPr lang="en-CA" sz="2400" dirty="0" smtClean="0"/>
              <a:t>and  </a:t>
            </a:r>
            <a:r>
              <a:rPr lang="en-CA" sz="2400" dirty="0"/>
              <a:t>Ben-Shahar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3691" y="32575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 smtClean="0"/>
              <a:t>CVPR 2011</a:t>
            </a:r>
            <a:endParaRPr lang="en-CA" sz="2800" dirty="0"/>
          </a:p>
        </p:txBody>
      </p:sp>
      <p:sp>
        <p:nvSpPr>
          <p:cNvPr id="20" name="Rectangle 19"/>
          <p:cNvSpPr/>
          <p:nvPr/>
        </p:nvSpPr>
        <p:spPr>
          <a:xfrm>
            <a:off x="349250" y="21500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Cho</a:t>
            </a:r>
            <a:r>
              <a:rPr lang="en-CA" sz="2400" dirty="0" smtClean="0"/>
              <a:t>, </a:t>
            </a:r>
            <a:r>
              <a:rPr lang="en-US" sz="2400" dirty="0" smtClean="0"/>
              <a:t>Avidan </a:t>
            </a:r>
            <a:r>
              <a:rPr lang="en-CA" sz="2400" dirty="0" smtClean="0"/>
              <a:t>and  </a:t>
            </a:r>
            <a:r>
              <a:rPr lang="en-US" sz="2400" dirty="0" smtClean="0"/>
              <a:t>Freeman</a:t>
            </a:r>
            <a:endParaRPr lang="en-CA" sz="2400" dirty="0"/>
          </a:p>
        </p:txBody>
      </p:sp>
      <p:pic>
        <p:nvPicPr>
          <p:cNvPr id="3080" name="Picture 8" descr="http://people.csail.mit.edu/taegsang/Images/Tim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" y="1059017"/>
            <a:ext cx="759857" cy="104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22" y="1124105"/>
            <a:ext cx="825964" cy="9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http://people.csail.mit.edu/billf/photo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124105"/>
            <a:ext cx="692477" cy="98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28950" y="13839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 smtClean="0"/>
              <a:t>CVPR 2010</a:t>
            </a:r>
            <a:endParaRPr lang="en-CA" sz="2800" dirty="0"/>
          </a:p>
        </p:txBody>
      </p:sp>
      <p:pic>
        <p:nvPicPr>
          <p:cNvPr id="3085" name="Picture 13" descr="Andrew Gallagh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9" y="4865512"/>
            <a:ext cx="848543" cy="1166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3700" y="4950061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CVPR </a:t>
            </a:r>
            <a:r>
              <a:rPr lang="en-CA" sz="2800" dirty="0" smtClean="0"/>
              <a:t>2012</a:t>
            </a:r>
            <a:endParaRPr lang="en-CA" sz="2800" dirty="0"/>
          </a:p>
        </p:txBody>
      </p:sp>
      <p:sp>
        <p:nvSpPr>
          <p:cNvPr id="22" name="Rectangle 21"/>
          <p:cNvSpPr/>
          <p:nvPr/>
        </p:nvSpPr>
        <p:spPr>
          <a:xfrm>
            <a:off x="1475890" y="5662927"/>
            <a:ext cx="2428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Andrew Gallagher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2825314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54779" y="1021454"/>
            <a:ext cx="34495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Solved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puzzles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with </a:t>
            </a:r>
          </a:p>
          <a:p>
            <a:pPr algn="ctr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432 pieces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accuracy on</a:t>
            </a: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432 piece puzzles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54780" y="2815255"/>
            <a:ext cx="34495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Solved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puzzles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with </a:t>
            </a:r>
          </a:p>
          <a:p>
            <a:pPr algn="ctr"/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3300 pieces</a:t>
            </a: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94%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accuracy on</a:t>
            </a: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432 piece puzzles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59935" y="4707989"/>
            <a:ext cx="34495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Solved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puzzles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with </a:t>
            </a:r>
          </a:p>
          <a:p>
            <a:pPr algn="ctr"/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9600 pieces</a:t>
            </a: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accuracy on</a:t>
            </a:r>
          </a:p>
          <a:p>
            <a:pPr algn="ctr"/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432 piece puzzles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-3279" y="4617862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9435" y="4316391"/>
            <a:ext cx="71433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10"/>
              </a:rPr>
              <a:t>http://www.cs.bgu.ac.il/faculty/person/dolevp.html</a:t>
            </a:r>
            <a:r>
              <a:rPr lang="en-US" sz="900" dirty="0" smtClean="0"/>
              <a:t>  </a:t>
            </a:r>
            <a:r>
              <a:rPr lang="en-US" sz="900" dirty="0" smtClean="0">
                <a:hlinkClick r:id="rId11"/>
              </a:rPr>
              <a:t>http://www.cs.bgu.ac.il/faculty/person/shemeshm.html</a:t>
            </a:r>
            <a:r>
              <a:rPr lang="en-US" sz="900" dirty="0" smtClean="0"/>
              <a:t> </a:t>
            </a:r>
            <a:r>
              <a:rPr lang="en-US" sz="900" dirty="0" smtClean="0">
                <a:hlinkClick r:id="rId12"/>
              </a:rPr>
              <a:t>http://www.cs.bgu.ac.il/~ben-shahar/</a:t>
            </a:r>
            <a:endParaRPr lang="en-US" sz="900" dirty="0"/>
          </a:p>
        </p:txBody>
      </p:sp>
      <p:sp>
        <p:nvSpPr>
          <p:cNvPr id="29" name="Rectangle 28"/>
          <p:cNvSpPr/>
          <p:nvPr/>
        </p:nvSpPr>
        <p:spPr>
          <a:xfrm>
            <a:off x="377439" y="2534886"/>
            <a:ext cx="52293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13"/>
              </a:rPr>
              <a:t>http://www.eng.tau.ac.il/~avidan/</a:t>
            </a:r>
            <a:r>
              <a:rPr lang="en-US" sz="900" dirty="0" smtClean="0"/>
              <a:t>  </a:t>
            </a:r>
            <a:r>
              <a:rPr lang="en-US" sz="900" dirty="0" smtClean="0">
                <a:hlinkClick r:id="rId14"/>
              </a:rPr>
              <a:t>http://people.csail.mit.edu/taegsang/</a:t>
            </a:r>
            <a:r>
              <a:rPr lang="en-US" sz="900" dirty="0" smtClean="0"/>
              <a:t>  </a:t>
            </a:r>
            <a:r>
              <a:rPr lang="en-US" sz="900" dirty="0" smtClean="0">
                <a:hlinkClick r:id="rId15"/>
              </a:rPr>
              <a:t>http://people.csail.mit.edu/billf/</a:t>
            </a:r>
            <a:endParaRPr lang="en-US" sz="900" dirty="0"/>
          </a:p>
        </p:txBody>
      </p:sp>
      <p:sp>
        <p:nvSpPr>
          <p:cNvPr id="30" name="Rectangle 29"/>
          <p:cNvSpPr/>
          <p:nvPr/>
        </p:nvSpPr>
        <p:spPr>
          <a:xfrm>
            <a:off x="297480" y="6145189"/>
            <a:ext cx="2557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16"/>
              </a:rPr>
              <a:t>http://chenlab.ece.cornell.edu/people/Andy/</a:t>
            </a:r>
            <a:endParaRPr lang="en-US" sz="1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7506" y="819397"/>
            <a:ext cx="4191989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Why Solving Jigsaw Puzzles ?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5124" name="Picture 4" descr="https://encrypted-tbn2.gstatic.com/images?q=tbn:ANd9GcQzNrB4gjjcaI3_gKylhEnxmy8g9bN0n4RfjLr_SF5Hz8MgGd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28799"/>
            <a:ext cx="2576431" cy="1714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2" y="3985075"/>
            <a:ext cx="3883024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Restore Torn Apart Documents</a:t>
            </a:r>
          </a:p>
          <a:p>
            <a:pPr algn="ctr"/>
            <a:endParaRPr lang="en-CA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hlinkClick r:id="rId3"/>
              </a:rPr>
              <a:t>http://www.bouldercitysocial.com/wp-content/uploads/2011/04/paperShredding.jpg</a:t>
            </a:r>
            <a:endParaRPr lang="en-CA" sz="1050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www.aim.uzh.ch/morpho/wiki/uploads/CAP/L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3" y="943469"/>
            <a:ext cx="2713038" cy="173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524375" y="2774564"/>
            <a:ext cx="3883024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Fossil Reconstruction</a:t>
            </a:r>
          </a:p>
          <a:p>
            <a:pPr algn="ctr"/>
            <a:r>
              <a:rPr lang="en-US" sz="1000" dirty="0" smtClean="0">
                <a:hlinkClick r:id="rId5"/>
              </a:rPr>
              <a:t>http://www.aim.uzh.ch/morpho/wiki//CAP/3-2</a:t>
            </a:r>
            <a:endParaRPr lang="en-CA" sz="1000" dirty="0">
              <a:solidFill>
                <a:schemeClr val="tx1"/>
              </a:solidFill>
            </a:endParaRPr>
          </a:p>
        </p:txBody>
      </p:sp>
      <p:pic>
        <p:nvPicPr>
          <p:cNvPr id="5128" name="Picture 8" descr="http://www.edgarlowen.com/n1/b7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00" y="3371850"/>
            <a:ext cx="2412525" cy="2316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499979" y="5920444"/>
            <a:ext cx="575386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Ancient art/document reassembly</a:t>
            </a:r>
          </a:p>
          <a:p>
            <a:pPr algn="ctr"/>
            <a:r>
              <a:rPr lang="en-US" sz="1050" dirty="0" smtClean="0">
                <a:hlinkClick r:id="rId7"/>
              </a:rPr>
              <a:t>http://www.edgarlowen.com/n1/b7300.jpg</a:t>
            </a:r>
            <a:endParaRPr lang="en-CA" sz="1050" dirty="0" smtClean="0">
              <a:solidFill>
                <a:schemeClr val="tx1"/>
              </a:solidFill>
            </a:endParaRPr>
          </a:p>
          <a:p>
            <a:pPr algn="ctr"/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5130" name="Picture 10" descr="http://www.wehaitians.com/in_a_pho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19" y="3258661"/>
            <a:ext cx="1925081" cy="2380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01881" y="819397"/>
            <a:ext cx="6519553" cy="1588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40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Our Robust  Jigsaw Solver </a:t>
            </a:r>
          </a:p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(Noise and Missing Boundary)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7" name="Picture 2" descr="C:\cvReport\solved\a68300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35" y="3698259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cvReport\plot\ScrambledDe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10" y="2440959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project\figures\inside_city\a683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4995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01881" y="819397"/>
            <a:ext cx="5617028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31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Our Robust  Jigsaw Solver </a:t>
            </a:r>
          </a:p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(Noise and Missing Boundary)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" name="Picture 4" descr="C:\cvReport\plot\Scrambled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462284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cvReport\plot\a463070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3" y="3662434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project\figures\inside_city\a4630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918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01881" y="819397"/>
            <a:ext cx="5617028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80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How to Solve a Puzzle?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67753" y="3507323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9767" y="1138869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83692" y="1178501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C:\data\correct0\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57" y="4895409"/>
            <a:ext cx="1302792" cy="65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data\correct1\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57" y="3818802"/>
            <a:ext cx="1302792" cy="65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16357" y="3426426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1165" y="3416188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6357" y="4485972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1165" y="4475734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8371" y="1058191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83179" y="1047953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8371" y="2117737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3179" y="2107499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4" descr="C:\data\correct1\8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71" y="1448295"/>
            <a:ext cx="1302792" cy="65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C:\data\correct0\8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5" y="2521482"/>
            <a:ext cx="1309630" cy="65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132296" y="1099136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17104" y="1088898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2296" y="2158682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17104" y="2148444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6" descr="C:\data\correct1\338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6" y="1489804"/>
            <a:ext cx="1301664" cy="650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data\correct0\3389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6" y="2564699"/>
            <a:ext cx="1277790" cy="63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4366425" y="1170760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715029" y="1088878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99837" y="1078640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15029" y="2148424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99837" y="2138186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0" descr="C:\data\correct0\1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89" y="1510815"/>
            <a:ext cx="1314174" cy="65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9" descr="C:\data\correct1\1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29" y="2559567"/>
            <a:ext cx="1287034" cy="63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4311804" y="3599047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660408" y="3517165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45216" y="3506927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660408" y="4576711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45216" y="4566473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1" descr="C:\data\correct0\434036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4" y="5035397"/>
            <a:ext cx="1236624" cy="61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data\correct1\434036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08" y="3958399"/>
            <a:ext cx="1236624" cy="61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6714370" y="3512890"/>
            <a:ext cx="0" cy="202736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62974" y="3458304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47782" y="3448066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62974" y="4517850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0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7782" y="4507612"/>
            <a:ext cx="4379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CA" sz="16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5" descr="C:\data\correct0\1694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26" y="3853146"/>
            <a:ext cx="1277484" cy="638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" descr="C:\data\correct1\1694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62" y="4918380"/>
            <a:ext cx="1219614" cy="609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90" y="1394232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59" y="2494708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61" y="1389151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30" y="3681480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59" y="3899365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encrypted-tbn1.gstatic.com/images?q=tbn:ANd9GcRMdyzZibpvcMQIAYFUls7gClYtQRUQHuw6wD14N4qGv6xw6tv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60" y="4817308"/>
            <a:ext cx="627323" cy="58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Straight Connector 102"/>
          <p:cNvCxnSpPr/>
          <p:nvPr/>
        </p:nvCxnSpPr>
        <p:spPr>
          <a:xfrm>
            <a:off x="0" y="34583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259411" y="868875"/>
            <a:ext cx="0" cy="6094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880691" y="868875"/>
            <a:ext cx="0" cy="6094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1881" y="819397"/>
            <a:ext cx="5617028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76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4137" y="6356350"/>
            <a:ext cx="2133600" cy="365125"/>
          </a:xfrm>
        </p:spPr>
        <p:txBody>
          <a:bodyPr/>
          <a:lstStyle/>
          <a:p>
            <a:r>
              <a:rPr lang="en-US" dirty="0" smtClean="0"/>
              <a:t>31/05/2013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CRV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190500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Successful Strategies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382326" y="3053116"/>
            <a:ext cx="1937660" cy="995866"/>
            <a:chOff x="5499374" y="3021640"/>
            <a:chExt cx="1937660" cy="995866"/>
          </a:xfrm>
        </p:grpSpPr>
        <p:sp>
          <p:nvSpPr>
            <p:cNvPr id="95" name="Oval 94"/>
            <p:cNvSpPr/>
            <p:nvPr/>
          </p:nvSpPr>
          <p:spPr>
            <a:xfrm>
              <a:off x="5499374" y="3499880"/>
              <a:ext cx="122971" cy="126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5499374" y="3673299"/>
              <a:ext cx="122971" cy="126124"/>
            </a:xfrm>
            <a:prstGeom prst="ellipse">
              <a:avLst/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499374" y="3846719"/>
              <a:ext cx="122971" cy="126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651774" y="3368492"/>
              <a:ext cx="122971" cy="126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5651774" y="3541911"/>
              <a:ext cx="122971" cy="126124"/>
            </a:xfrm>
            <a:prstGeom prst="ellipse">
              <a:avLst/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5651774" y="3715331"/>
              <a:ext cx="122971" cy="126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762136" y="3195066"/>
              <a:ext cx="122971" cy="126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93668" y="3368485"/>
              <a:ext cx="122971" cy="126124"/>
            </a:xfrm>
            <a:prstGeom prst="ellipse">
              <a:avLst/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793668" y="3541905"/>
              <a:ext cx="122971" cy="126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19796" y="3021640"/>
              <a:ext cx="122971" cy="126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919796" y="3195059"/>
              <a:ext cx="122971" cy="126124"/>
            </a:xfrm>
            <a:prstGeom prst="ellipse">
              <a:avLst/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919796" y="3368479"/>
              <a:ext cx="122971" cy="126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6893641" y="3066303"/>
              <a:ext cx="543393" cy="951203"/>
              <a:chOff x="1308537" y="3951870"/>
              <a:chExt cx="543393" cy="951203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308537" y="4430110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308537" y="4603529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308537" y="4776949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460937" y="4298722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460937" y="4472141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460937" y="4645561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587065" y="4125296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2831" y="4298715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602831" y="4472135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728959" y="3951870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728959" y="4125289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728959" y="4298709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65757" y="2020539"/>
            <a:ext cx="1673352" cy="685800"/>
            <a:chOff x="2638409" y="1894471"/>
            <a:chExt cx="1673352" cy="685800"/>
          </a:xfrm>
        </p:grpSpPr>
        <p:sp>
          <p:nvSpPr>
            <p:cNvPr id="122" name="Parallelogram 121"/>
            <p:cNvSpPr/>
            <p:nvPr/>
          </p:nvSpPr>
          <p:spPr>
            <a:xfrm>
              <a:off x="2638409" y="2123071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2638409" y="2016391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2638409" y="1894471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7" name="Freeform 136"/>
          <p:cNvSpPr/>
          <p:nvPr/>
        </p:nvSpPr>
        <p:spPr>
          <a:xfrm>
            <a:off x="1521048" y="2280691"/>
            <a:ext cx="179367" cy="888125"/>
          </a:xfrm>
          <a:custGeom>
            <a:avLst/>
            <a:gdLst>
              <a:gd name="connsiteX0" fmla="*/ 0 w 252249"/>
              <a:gd name="connsiteY0" fmla="*/ 204952 h 583325"/>
              <a:gd name="connsiteX1" fmla="*/ 173421 w 252249"/>
              <a:gd name="connsiteY1" fmla="*/ 0 h 583325"/>
              <a:gd name="connsiteX2" fmla="*/ 189187 w 252249"/>
              <a:gd name="connsiteY2" fmla="*/ 409904 h 583325"/>
              <a:gd name="connsiteX3" fmla="*/ 252249 w 252249"/>
              <a:gd name="connsiteY3" fmla="*/ 283780 h 583325"/>
              <a:gd name="connsiteX4" fmla="*/ 173421 w 252249"/>
              <a:gd name="connsiteY4" fmla="*/ 583325 h 583325"/>
              <a:gd name="connsiteX5" fmla="*/ 78828 w 252249"/>
              <a:gd name="connsiteY5" fmla="*/ 394138 h 583325"/>
              <a:gd name="connsiteX6" fmla="*/ 141890 w 252249"/>
              <a:gd name="connsiteY6" fmla="*/ 409904 h 583325"/>
              <a:gd name="connsiteX7" fmla="*/ 110359 w 252249"/>
              <a:gd name="connsiteY7" fmla="*/ 78828 h 583325"/>
              <a:gd name="connsiteX8" fmla="*/ 110359 w 252249"/>
              <a:gd name="connsiteY8" fmla="*/ 78828 h 583325"/>
              <a:gd name="connsiteX0" fmla="*/ 0 w 252249"/>
              <a:gd name="connsiteY0" fmla="*/ 204952 h 583325"/>
              <a:gd name="connsiteX1" fmla="*/ 173421 w 252249"/>
              <a:gd name="connsiteY1" fmla="*/ 0 h 583325"/>
              <a:gd name="connsiteX2" fmla="*/ 189187 w 252249"/>
              <a:gd name="connsiteY2" fmla="*/ 409904 h 583325"/>
              <a:gd name="connsiteX3" fmla="*/ 252249 w 252249"/>
              <a:gd name="connsiteY3" fmla="*/ 283780 h 583325"/>
              <a:gd name="connsiteX4" fmla="*/ 173421 w 252249"/>
              <a:gd name="connsiteY4" fmla="*/ 583325 h 583325"/>
              <a:gd name="connsiteX5" fmla="*/ 78828 w 252249"/>
              <a:gd name="connsiteY5" fmla="*/ 394138 h 583325"/>
              <a:gd name="connsiteX6" fmla="*/ 141890 w 252249"/>
              <a:gd name="connsiteY6" fmla="*/ 409904 h 583325"/>
              <a:gd name="connsiteX7" fmla="*/ 110359 w 252249"/>
              <a:gd name="connsiteY7" fmla="*/ 78828 h 583325"/>
              <a:gd name="connsiteX8" fmla="*/ 110359 w 252249"/>
              <a:gd name="connsiteY8" fmla="*/ 78828 h 583325"/>
              <a:gd name="connsiteX0" fmla="*/ 0 w 252249"/>
              <a:gd name="connsiteY0" fmla="*/ 204952 h 583325"/>
              <a:gd name="connsiteX1" fmla="*/ 108008 w 252249"/>
              <a:gd name="connsiteY1" fmla="*/ 70254 h 583325"/>
              <a:gd name="connsiteX2" fmla="*/ 173421 w 252249"/>
              <a:gd name="connsiteY2" fmla="*/ 0 h 583325"/>
              <a:gd name="connsiteX3" fmla="*/ 189187 w 252249"/>
              <a:gd name="connsiteY3" fmla="*/ 409904 h 583325"/>
              <a:gd name="connsiteX4" fmla="*/ 252249 w 252249"/>
              <a:gd name="connsiteY4" fmla="*/ 283780 h 583325"/>
              <a:gd name="connsiteX5" fmla="*/ 173421 w 252249"/>
              <a:gd name="connsiteY5" fmla="*/ 583325 h 583325"/>
              <a:gd name="connsiteX6" fmla="*/ 78828 w 252249"/>
              <a:gd name="connsiteY6" fmla="*/ 394138 h 583325"/>
              <a:gd name="connsiteX7" fmla="*/ 141890 w 252249"/>
              <a:gd name="connsiteY7" fmla="*/ 409904 h 583325"/>
              <a:gd name="connsiteX8" fmla="*/ 110359 w 252249"/>
              <a:gd name="connsiteY8" fmla="*/ 78828 h 583325"/>
              <a:gd name="connsiteX9" fmla="*/ 110359 w 252249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421" h="583325">
                <a:moveTo>
                  <a:pt x="33467" y="68594"/>
                </a:moveTo>
                <a:lnTo>
                  <a:pt x="29180" y="70254"/>
                </a:lnTo>
                <a:lnTo>
                  <a:pt x="94593" y="0"/>
                </a:lnTo>
                <a:lnTo>
                  <a:pt x="110359" y="409904"/>
                </a:lnTo>
                <a:lnTo>
                  <a:pt x="173421" y="283780"/>
                </a:lnTo>
                <a:lnTo>
                  <a:pt x="94593" y="583325"/>
                </a:lnTo>
                <a:lnTo>
                  <a:pt x="0" y="394138"/>
                </a:lnTo>
                <a:lnTo>
                  <a:pt x="63062" y="409904"/>
                </a:lnTo>
                <a:lnTo>
                  <a:pt x="31531" y="78828"/>
                </a:lnTo>
                <a:lnTo>
                  <a:pt x="31531" y="78828"/>
                </a:lnTo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Freeform 137"/>
          <p:cNvSpPr/>
          <p:nvPr/>
        </p:nvSpPr>
        <p:spPr>
          <a:xfrm>
            <a:off x="2608866" y="2327989"/>
            <a:ext cx="179367" cy="888125"/>
          </a:xfrm>
          <a:custGeom>
            <a:avLst/>
            <a:gdLst>
              <a:gd name="connsiteX0" fmla="*/ 0 w 252249"/>
              <a:gd name="connsiteY0" fmla="*/ 204952 h 583325"/>
              <a:gd name="connsiteX1" fmla="*/ 173421 w 252249"/>
              <a:gd name="connsiteY1" fmla="*/ 0 h 583325"/>
              <a:gd name="connsiteX2" fmla="*/ 189187 w 252249"/>
              <a:gd name="connsiteY2" fmla="*/ 409904 h 583325"/>
              <a:gd name="connsiteX3" fmla="*/ 252249 w 252249"/>
              <a:gd name="connsiteY3" fmla="*/ 283780 h 583325"/>
              <a:gd name="connsiteX4" fmla="*/ 173421 w 252249"/>
              <a:gd name="connsiteY4" fmla="*/ 583325 h 583325"/>
              <a:gd name="connsiteX5" fmla="*/ 78828 w 252249"/>
              <a:gd name="connsiteY5" fmla="*/ 394138 h 583325"/>
              <a:gd name="connsiteX6" fmla="*/ 141890 w 252249"/>
              <a:gd name="connsiteY6" fmla="*/ 409904 h 583325"/>
              <a:gd name="connsiteX7" fmla="*/ 110359 w 252249"/>
              <a:gd name="connsiteY7" fmla="*/ 78828 h 583325"/>
              <a:gd name="connsiteX8" fmla="*/ 110359 w 252249"/>
              <a:gd name="connsiteY8" fmla="*/ 78828 h 583325"/>
              <a:gd name="connsiteX0" fmla="*/ 0 w 252249"/>
              <a:gd name="connsiteY0" fmla="*/ 204952 h 583325"/>
              <a:gd name="connsiteX1" fmla="*/ 173421 w 252249"/>
              <a:gd name="connsiteY1" fmla="*/ 0 h 583325"/>
              <a:gd name="connsiteX2" fmla="*/ 189187 w 252249"/>
              <a:gd name="connsiteY2" fmla="*/ 409904 h 583325"/>
              <a:gd name="connsiteX3" fmla="*/ 252249 w 252249"/>
              <a:gd name="connsiteY3" fmla="*/ 283780 h 583325"/>
              <a:gd name="connsiteX4" fmla="*/ 173421 w 252249"/>
              <a:gd name="connsiteY4" fmla="*/ 583325 h 583325"/>
              <a:gd name="connsiteX5" fmla="*/ 78828 w 252249"/>
              <a:gd name="connsiteY5" fmla="*/ 394138 h 583325"/>
              <a:gd name="connsiteX6" fmla="*/ 141890 w 252249"/>
              <a:gd name="connsiteY6" fmla="*/ 409904 h 583325"/>
              <a:gd name="connsiteX7" fmla="*/ 110359 w 252249"/>
              <a:gd name="connsiteY7" fmla="*/ 78828 h 583325"/>
              <a:gd name="connsiteX8" fmla="*/ 110359 w 252249"/>
              <a:gd name="connsiteY8" fmla="*/ 78828 h 583325"/>
              <a:gd name="connsiteX0" fmla="*/ 0 w 252249"/>
              <a:gd name="connsiteY0" fmla="*/ 204952 h 583325"/>
              <a:gd name="connsiteX1" fmla="*/ 108008 w 252249"/>
              <a:gd name="connsiteY1" fmla="*/ 70254 h 583325"/>
              <a:gd name="connsiteX2" fmla="*/ 173421 w 252249"/>
              <a:gd name="connsiteY2" fmla="*/ 0 h 583325"/>
              <a:gd name="connsiteX3" fmla="*/ 189187 w 252249"/>
              <a:gd name="connsiteY3" fmla="*/ 409904 h 583325"/>
              <a:gd name="connsiteX4" fmla="*/ 252249 w 252249"/>
              <a:gd name="connsiteY4" fmla="*/ 283780 h 583325"/>
              <a:gd name="connsiteX5" fmla="*/ 173421 w 252249"/>
              <a:gd name="connsiteY5" fmla="*/ 583325 h 583325"/>
              <a:gd name="connsiteX6" fmla="*/ 78828 w 252249"/>
              <a:gd name="connsiteY6" fmla="*/ 394138 h 583325"/>
              <a:gd name="connsiteX7" fmla="*/ 141890 w 252249"/>
              <a:gd name="connsiteY7" fmla="*/ 409904 h 583325"/>
              <a:gd name="connsiteX8" fmla="*/ 110359 w 252249"/>
              <a:gd name="connsiteY8" fmla="*/ 78828 h 583325"/>
              <a:gd name="connsiteX9" fmla="*/ 110359 w 252249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  <a:gd name="connsiteX0" fmla="*/ 33467 w 173421"/>
              <a:gd name="connsiteY0" fmla="*/ 68594 h 583325"/>
              <a:gd name="connsiteX1" fmla="*/ 29180 w 173421"/>
              <a:gd name="connsiteY1" fmla="*/ 70254 h 583325"/>
              <a:gd name="connsiteX2" fmla="*/ 94593 w 173421"/>
              <a:gd name="connsiteY2" fmla="*/ 0 h 583325"/>
              <a:gd name="connsiteX3" fmla="*/ 110359 w 173421"/>
              <a:gd name="connsiteY3" fmla="*/ 409904 h 583325"/>
              <a:gd name="connsiteX4" fmla="*/ 173421 w 173421"/>
              <a:gd name="connsiteY4" fmla="*/ 283780 h 583325"/>
              <a:gd name="connsiteX5" fmla="*/ 94593 w 173421"/>
              <a:gd name="connsiteY5" fmla="*/ 583325 h 583325"/>
              <a:gd name="connsiteX6" fmla="*/ 0 w 173421"/>
              <a:gd name="connsiteY6" fmla="*/ 394138 h 583325"/>
              <a:gd name="connsiteX7" fmla="*/ 63062 w 173421"/>
              <a:gd name="connsiteY7" fmla="*/ 409904 h 583325"/>
              <a:gd name="connsiteX8" fmla="*/ 31531 w 173421"/>
              <a:gd name="connsiteY8" fmla="*/ 78828 h 583325"/>
              <a:gd name="connsiteX9" fmla="*/ 31531 w 173421"/>
              <a:gd name="connsiteY9" fmla="*/ 78828 h 5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421" h="583325">
                <a:moveTo>
                  <a:pt x="33467" y="68594"/>
                </a:moveTo>
                <a:lnTo>
                  <a:pt x="29180" y="70254"/>
                </a:lnTo>
                <a:lnTo>
                  <a:pt x="94593" y="0"/>
                </a:lnTo>
                <a:lnTo>
                  <a:pt x="110359" y="409904"/>
                </a:lnTo>
                <a:lnTo>
                  <a:pt x="173421" y="283780"/>
                </a:lnTo>
                <a:lnTo>
                  <a:pt x="94593" y="583325"/>
                </a:lnTo>
                <a:lnTo>
                  <a:pt x="0" y="394138"/>
                </a:lnTo>
                <a:lnTo>
                  <a:pt x="63062" y="409904"/>
                </a:lnTo>
                <a:lnTo>
                  <a:pt x="31531" y="78828"/>
                </a:lnTo>
                <a:lnTo>
                  <a:pt x="31531" y="78828"/>
                </a:lnTo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627644" y="1989007"/>
            <a:ext cx="1673352" cy="685800"/>
            <a:chOff x="7044246" y="2004829"/>
            <a:chExt cx="1673352" cy="685800"/>
          </a:xfrm>
        </p:grpSpPr>
        <p:sp>
          <p:nvSpPr>
            <p:cNvPr id="125" name="Parallelogram 124"/>
            <p:cNvSpPr/>
            <p:nvPr/>
          </p:nvSpPr>
          <p:spPr>
            <a:xfrm>
              <a:off x="7044246" y="2233429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7044246" y="2126749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7044246" y="2004829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7942" y="1025024"/>
            <a:ext cx="4450991" cy="3910383"/>
            <a:chOff x="4474544" y="157950"/>
            <a:chExt cx="4450991" cy="3910383"/>
          </a:xfrm>
        </p:grpSpPr>
        <p:sp>
          <p:nvSpPr>
            <p:cNvPr id="91" name="Rectangle 90"/>
            <p:cNvSpPr/>
            <p:nvPr/>
          </p:nvSpPr>
          <p:spPr>
            <a:xfrm>
              <a:off x="4493172" y="534836"/>
              <a:ext cx="4335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 smtClean="0"/>
                <a:t>Pomeranz et. al. [CVPR 2011]</a:t>
              </a:r>
              <a:endParaRPr lang="en-CA" sz="2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474544" y="157950"/>
              <a:ext cx="4401442" cy="472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Sum of Squared Distance</a:t>
              </a:r>
              <a:r>
                <a:rPr lang="en-CA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(SSD)</a:t>
              </a:r>
              <a:endParaRPr lang="en-C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6236" y="3263462"/>
              <a:ext cx="4369299" cy="80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5" name="Group 144"/>
          <p:cNvGrpSpPr/>
          <p:nvPr/>
        </p:nvGrpSpPr>
        <p:grpSpPr>
          <a:xfrm>
            <a:off x="4351283" y="788267"/>
            <a:ext cx="4792718" cy="1002297"/>
            <a:chOff x="-463667" y="5155331"/>
            <a:chExt cx="4546934" cy="1002297"/>
          </a:xfrm>
        </p:grpSpPr>
        <p:sp>
          <p:nvSpPr>
            <p:cNvPr id="86" name="Rectangle 85"/>
            <p:cNvSpPr/>
            <p:nvPr/>
          </p:nvSpPr>
          <p:spPr>
            <a:xfrm>
              <a:off x="31524" y="5757518"/>
              <a:ext cx="2401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dirty="0" smtClean="0"/>
                <a:t>Gallagher [CVPR 2012]</a:t>
              </a:r>
              <a:endParaRPr lang="en-CA" sz="2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-463667" y="5155331"/>
              <a:ext cx="4546934" cy="8517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Mahalanobis Gradient Compatibility</a:t>
              </a:r>
              <a:r>
                <a:rPr lang="en-CA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(MGC)</a:t>
              </a:r>
              <a:endParaRPr lang="en-C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66602" y="1164043"/>
            <a:ext cx="4036463" cy="4177477"/>
            <a:chOff x="0" y="312737"/>
            <a:chExt cx="4036463" cy="4177477"/>
          </a:xfrm>
        </p:grpSpPr>
        <p:sp>
          <p:nvSpPr>
  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0" y="1153464"/>
              <a:ext cx="1673352" cy="685800"/>
              <a:chOff x="2638409" y="1894471"/>
              <a:chExt cx="1673352" cy="685800"/>
            </a:xfrm>
          </p:grpSpPr>
          <p:sp>
            <p:nvSpPr>
              <p:cNvPr id="33" name="Parallelogram 32"/>
              <p:cNvSpPr/>
              <p:nvPr/>
            </p:nvSpPr>
            <p:spPr>
              <a:xfrm>
                <a:off x="2638409" y="2123071"/>
                <a:ext cx="1673352" cy="457200"/>
              </a:xfrm>
              <a:prstGeom prst="parallelogram">
                <a:avLst>
                  <a:gd name="adj" fmla="val 10166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2638409" y="2016391"/>
                <a:ext cx="1673352" cy="457200"/>
              </a:xfrm>
              <a:prstGeom prst="parallelogram">
                <a:avLst>
                  <a:gd name="adj" fmla="val 101667"/>
                </a:avLst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2638409" y="1894471"/>
                <a:ext cx="1673352" cy="457200"/>
              </a:xfrm>
              <a:prstGeom prst="parallelogram">
                <a:avLst>
                  <a:gd name="adj" fmla="val 10166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938594" y="2354255"/>
              <a:ext cx="789801" cy="951203"/>
              <a:chOff x="623281" y="3331741"/>
              <a:chExt cx="789801" cy="95120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869689" y="3809981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69689" y="3983400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69689" y="4156820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22089" y="3678593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22089" y="3852012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22089" y="4025432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3983" y="3505167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163983" y="3678586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63983" y="3852006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90111" y="3331741"/>
                <a:ext cx="122971" cy="1261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90111" y="3505160"/>
                <a:ext cx="122971" cy="126124"/>
              </a:xfrm>
              <a:prstGeom prst="ellipse">
                <a:avLst/>
              </a:prstGeom>
              <a:solidFill>
                <a:srgbClr val="005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90111" y="3678580"/>
                <a:ext cx="122971" cy="12612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623281" y="3583993"/>
                <a:ext cx="227485" cy="2417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850766" y="3578741"/>
                <a:ext cx="173426" cy="120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917575" y="3417134"/>
                <a:ext cx="263699" cy="132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1115106" y="3376404"/>
                <a:ext cx="160001" cy="814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2311254" y="2288550"/>
              <a:ext cx="711553" cy="998501"/>
              <a:chOff x="2311254" y="3202978"/>
              <a:chExt cx="711553" cy="99850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311254" y="3250276"/>
                <a:ext cx="543393" cy="951203"/>
                <a:chOff x="1308537" y="3951870"/>
                <a:chExt cx="543393" cy="95120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308537" y="4430110"/>
                  <a:ext cx="122971" cy="1261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308537" y="4603529"/>
                  <a:ext cx="122971" cy="126124"/>
                </a:xfrm>
                <a:prstGeom prst="ellipse">
                  <a:avLst/>
                </a:prstGeom>
                <a:solidFill>
                  <a:srgbClr val="0052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308537" y="4776949"/>
                  <a:ext cx="122971" cy="1261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460937" y="4298722"/>
                  <a:ext cx="122971" cy="1261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460937" y="4472141"/>
                  <a:ext cx="122971" cy="126124"/>
                </a:xfrm>
                <a:prstGeom prst="ellipse">
                  <a:avLst/>
                </a:prstGeom>
                <a:solidFill>
                  <a:srgbClr val="0052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60937" y="4645561"/>
                  <a:ext cx="122971" cy="1261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602831" y="4125296"/>
                  <a:ext cx="122971" cy="1261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602831" y="4298715"/>
                  <a:ext cx="122971" cy="126124"/>
                </a:xfrm>
                <a:prstGeom prst="ellipse">
                  <a:avLst/>
                </a:prstGeom>
                <a:solidFill>
                  <a:srgbClr val="0052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602831" y="4472135"/>
                  <a:ext cx="122971" cy="1261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728959" y="3951870"/>
                  <a:ext cx="122971" cy="1261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728959" y="4125289"/>
                  <a:ext cx="122971" cy="126124"/>
                </a:xfrm>
                <a:prstGeom prst="ellipse">
                  <a:avLst/>
                </a:prstGeom>
                <a:solidFill>
                  <a:srgbClr val="0052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728959" y="4298709"/>
                  <a:ext cx="122971" cy="12612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cxnSp>
            <p:nvCxnSpPr>
              <p:cNvPr id="79" name="Straight Arrow Connector 78"/>
              <p:cNvCxnSpPr/>
              <p:nvPr/>
            </p:nvCxnSpPr>
            <p:spPr>
              <a:xfrm flipV="1">
                <a:off x="2862806" y="3202978"/>
                <a:ext cx="160001" cy="814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2667033" y="3527488"/>
                <a:ext cx="263699" cy="1326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548234" y="3668077"/>
                <a:ext cx="173426" cy="120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405917" y="3838857"/>
                <a:ext cx="227485" cy="2417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3" name="Freeform 132"/>
            <p:cNvSpPr/>
            <p:nvPr/>
          </p:nvSpPr>
          <p:spPr>
            <a:xfrm>
              <a:off x="2343111" y="1460913"/>
              <a:ext cx="179367" cy="888125"/>
            </a:xfrm>
            <a:custGeom>
              <a:avLst/>
              <a:gdLst>
                <a:gd name="connsiteX0" fmla="*/ 0 w 252249"/>
                <a:gd name="connsiteY0" fmla="*/ 204952 h 583325"/>
                <a:gd name="connsiteX1" fmla="*/ 173421 w 252249"/>
                <a:gd name="connsiteY1" fmla="*/ 0 h 583325"/>
                <a:gd name="connsiteX2" fmla="*/ 189187 w 252249"/>
                <a:gd name="connsiteY2" fmla="*/ 409904 h 583325"/>
                <a:gd name="connsiteX3" fmla="*/ 252249 w 252249"/>
                <a:gd name="connsiteY3" fmla="*/ 283780 h 583325"/>
                <a:gd name="connsiteX4" fmla="*/ 173421 w 252249"/>
                <a:gd name="connsiteY4" fmla="*/ 583325 h 583325"/>
                <a:gd name="connsiteX5" fmla="*/ 78828 w 252249"/>
                <a:gd name="connsiteY5" fmla="*/ 394138 h 583325"/>
                <a:gd name="connsiteX6" fmla="*/ 141890 w 252249"/>
                <a:gd name="connsiteY6" fmla="*/ 409904 h 583325"/>
                <a:gd name="connsiteX7" fmla="*/ 110359 w 252249"/>
                <a:gd name="connsiteY7" fmla="*/ 78828 h 583325"/>
                <a:gd name="connsiteX8" fmla="*/ 110359 w 252249"/>
                <a:gd name="connsiteY8" fmla="*/ 78828 h 583325"/>
                <a:gd name="connsiteX0" fmla="*/ 0 w 252249"/>
                <a:gd name="connsiteY0" fmla="*/ 204952 h 583325"/>
                <a:gd name="connsiteX1" fmla="*/ 173421 w 252249"/>
                <a:gd name="connsiteY1" fmla="*/ 0 h 583325"/>
                <a:gd name="connsiteX2" fmla="*/ 189187 w 252249"/>
                <a:gd name="connsiteY2" fmla="*/ 409904 h 583325"/>
                <a:gd name="connsiteX3" fmla="*/ 252249 w 252249"/>
                <a:gd name="connsiteY3" fmla="*/ 283780 h 583325"/>
                <a:gd name="connsiteX4" fmla="*/ 173421 w 252249"/>
                <a:gd name="connsiteY4" fmla="*/ 583325 h 583325"/>
                <a:gd name="connsiteX5" fmla="*/ 78828 w 252249"/>
                <a:gd name="connsiteY5" fmla="*/ 394138 h 583325"/>
                <a:gd name="connsiteX6" fmla="*/ 141890 w 252249"/>
                <a:gd name="connsiteY6" fmla="*/ 409904 h 583325"/>
                <a:gd name="connsiteX7" fmla="*/ 110359 w 252249"/>
                <a:gd name="connsiteY7" fmla="*/ 78828 h 583325"/>
                <a:gd name="connsiteX8" fmla="*/ 110359 w 252249"/>
                <a:gd name="connsiteY8" fmla="*/ 78828 h 583325"/>
                <a:gd name="connsiteX0" fmla="*/ 0 w 252249"/>
                <a:gd name="connsiteY0" fmla="*/ 204952 h 583325"/>
                <a:gd name="connsiteX1" fmla="*/ 108008 w 252249"/>
                <a:gd name="connsiteY1" fmla="*/ 70254 h 583325"/>
                <a:gd name="connsiteX2" fmla="*/ 173421 w 252249"/>
                <a:gd name="connsiteY2" fmla="*/ 0 h 583325"/>
                <a:gd name="connsiteX3" fmla="*/ 189187 w 252249"/>
                <a:gd name="connsiteY3" fmla="*/ 409904 h 583325"/>
                <a:gd name="connsiteX4" fmla="*/ 252249 w 252249"/>
                <a:gd name="connsiteY4" fmla="*/ 283780 h 583325"/>
                <a:gd name="connsiteX5" fmla="*/ 173421 w 252249"/>
                <a:gd name="connsiteY5" fmla="*/ 583325 h 583325"/>
                <a:gd name="connsiteX6" fmla="*/ 78828 w 252249"/>
                <a:gd name="connsiteY6" fmla="*/ 394138 h 583325"/>
                <a:gd name="connsiteX7" fmla="*/ 141890 w 252249"/>
                <a:gd name="connsiteY7" fmla="*/ 409904 h 583325"/>
                <a:gd name="connsiteX8" fmla="*/ 110359 w 252249"/>
                <a:gd name="connsiteY8" fmla="*/ 78828 h 583325"/>
                <a:gd name="connsiteX9" fmla="*/ 110359 w 252249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21" h="583325">
                  <a:moveTo>
                    <a:pt x="33467" y="68594"/>
                  </a:moveTo>
                  <a:lnTo>
                    <a:pt x="29180" y="70254"/>
                  </a:lnTo>
                  <a:lnTo>
                    <a:pt x="94593" y="0"/>
                  </a:lnTo>
                  <a:lnTo>
                    <a:pt x="110359" y="409904"/>
                  </a:lnTo>
                  <a:lnTo>
                    <a:pt x="173421" y="283780"/>
                  </a:lnTo>
                  <a:lnTo>
                    <a:pt x="94593" y="583325"/>
                  </a:lnTo>
                  <a:lnTo>
                    <a:pt x="0" y="394138"/>
                  </a:lnTo>
                  <a:lnTo>
                    <a:pt x="63062" y="409904"/>
                  </a:lnTo>
                  <a:lnTo>
                    <a:pt x="31531" y="78828"/>
                  </a:lnTo>
                  <a:lnTo>
                    <a:pt x="31531" y="78828"/>
                  </a:lnTo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92229" y="1476678"/>
              <a:ext cx="179367" cy="888125"/>
            </a:xfrm>
            <a:custGeom>
              <a:avLst/>
              <a:gdLst>
                <a:gd name="connsiteX0" fmla="*/ 0 w 252249"/>
                <a:gd name="connsiteY0" fmla="*/ 204952 h 583325"/>
                <a:gd name="connsiteX1" fmla="*/ 173421 w 252249"/>
                <a:gd name="connsiteY1" fmla="*/ 0 h 583325"/>
                <a:gd name="connsiteX2" fmla="*/ 189187 w 252249"/>
                <a:gd name="connsiteY2" fmla="*/ 409904 h 583325"/>
                <a:gd name="connsiteX3" fmla="*/ 252249 w 252249"/>
                <a:gd name="connsiteY3" fmla="*/ 283780 h 583325"/>
                <a:gd name="connsiteX4" fmla="*/ 173421 w 252249"/>
                <a:gd name="connsiteY4" fmla="*/ 583325 h 583325"/>
                <a:gd name="connsiteX5" fmla="*/ 78828 w 252249"/>
                <a:gd name="connsiteY5" fmla="*/ 394138 h 583325"/>
                <a:gd name="connsiteX6" fmla="*/ 141890 w 252249"/>
                <a:gd name="connsiteY6" fmla="*/ 409904 h 583325"/>
                <a:gd name="connsiteX7" fmla="*/ 110359 w 252249"/>
                <a:gd name="connsiteY7" fmla="*/ 78828 h 583325"/>
                <a:gd name="connsiteX8" fmla="*/ 110359 w 252249"/>
                <a:gd name="connsiteY8" fmla="*/ 78828 h 583325"/>
                <a:gd name="connsiteX0" fmla="*/ 0 w 252249"/>
                <a:gd name="connsiteY0" fmla="*/ 204952 h 583325"/>
                <a:gd name="connsiteX1" fmla="*/ 173421 w 252249"/>
                <a:gd name="connsiteY1" fmla="*/ 0 h 583325"/>
                <a:gd name="connsiteX2" fmla="*/ 189187 w 252249"/>
                <a:gd name="connsiteY2" fmla="*/ 409904 h 583325"/>
                <a:gd name="connsiteX3" fmla="*/ 252249 w 252249"/>
                <a:gd name="connsiteY3" fmla="*/ 283780 h 583325"/>
                <a:gd name="connsiteX4" fmla="*/ 173421 w 252249"/>
                <a:gd name="connsiteY4" fmla="*/ 583325 h 583325"/>
                <a:gd name="connsiteX5" fmla="*/ 78828 w 252249"/>
                <a:gd name="connsiteY5" fmla="*/ 394138 h 583325"/>
                <a:gd name="connsiteX6" fmla="*/ 141890 w 252249"/>
                <a:gd name="connsiteY6" fmla="*/ 409904 h 583325"/>
                <a:gd name="connsiteX7" fmla="*/ 110359 w 252249"/>
                <a:gd name="connsiteY7" fmla="*/ 78828 h 583325"/>
                <a:gd name="connsiteX8" fmla="*/ 110359 w 252249"/>
                <a:gd name="connsiteY8" fmla="*/ 78828 h 583325"/>
                <a:gd name="connsiteX0" fmla="*/ 0 w 252249"/>
                <a:gd name="connsiteY0" fmla="*/ 204952 h 583325"/>
                <a:gd name="connsiteX1" fmla="*/ 108008 w 252249"/>
                <a:gd name="connsiteY1" fmla="*/ 70254 h 583325"/>
                <a:gd name="connsiteX2" fmla="*/ 173421 w 252249"/>
                <a:gd name="connsiteY2" fmla="*/ 0 h 583325"/>
                <a:gd name="connsiteX3" fmla="*/ 189187 w 252249"/>
                <a:gd name="connsiteY3" fmla="*/ 409904 h 583325"/>
                <a:gd name="connsiteX4" fmla="*/ 252249 w 252249"/>
                <a:gd name="connsiteY4" fmla="*/ 283780 h 583325"/>
                <a:gd name="connsiteX5" fmla="*/ 173421 w 252249"/>
                <a:gd name="connsiteY5" fmla="*/ 583325 h 583325"/>
                <a:gd name="connsiteX6" fmla="*/ 78828 w 252249"/>
                <a:gd name="connsiteY6" fmla="*/ 394138 h 583325"/>
                <a:gd name="connsiteX7" fmla="*/ 141890 w 252249"/>
                <a:gd name="connsiteY7" fmla="*/ 409904 h 583325"/>
                <a:gd name="connsiteX8" fmla="*/ 110359 w 252249"/>
                <a:gd name="connsiteY8" fmla="*/ 78828 h 583325"/>
                <a:gd name="connsiteX9" fmla="*/ 110359 w 252249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  <a:gd name="connsiteX0" fmla="*/ 33467 w 173421"/>
                <a:gd name="connsiteY0" fmla="*/ 68594 h 583325"/>
                <a:gd name="connsiteX1" fmla="*/ 29180 w 173421"/>
                <a:gd name="connsiteY1" fmla="*/ 70254 h 583325"/>
                <a:gd name="connsiteX2" fmla="*/ 94593 w 173421"/>
                <a:gd name="connsiteY2" fmla="*/ 0 h 583325"/>
                <a:gd name="connsiteX3" fmla="*/ 110359 w 173421"/>
                <a:gd name="connsiteY3" fmla="*/ 409904 h 583325"/>
                <a:gd name="connsiteX4" fmla="*/ 173421 w 173421"/>
                <a:gd name="connsiteY4" fmla="*/ 283780 h 583325"/>
                <a:gd name="connsiteX5" fmla="*/ 94593 w 173421"/>
                <a:gd name="connsiteY5" fmla="*/ 583325 h 583325"/>
                <a:gd name="connsiteX6" fmla="*/ 0 w 173421"/>
                <a:gd name="connsiteY6" fmla="*/ 394138 h 583325"/>
                <a:gd name="connsiteX7" fmla="*/ 63062 w 173421"/>
                <a:gd name="connsiteY7" fmla="*/ 409904 h 583325"/>
                <a:gd name="connsiteX8" fmla="*/ 31531 w 173421"/>
                <a:gd name="connsiteY8" fmla="*/ 78828 h 583325"/>
                <a:gd name="connsiteX9" fmla="*/ 31531 w 173421"/>
                <a:gd name="connsiteY9" fmla="*/ 78828 h 58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21" h="583325">
                  <a:moveTo>
                    <a:pt x="33467" y="68594"/>
                  </a:moveTo>
                  <a:lnTo>
                    <a:pt x="29180" y="70254"/>
                  </a:lnTo>
                  <a:lnTo>
                    <a:pt x="94593" y="0"/>
                  </a:lnTo>
                  <a:lnTo>
                    <a:pt x="110359" y="409904"/>
                  </a:lnTo>
                  <a:lnTo>
                    <a:pt x="173421" y="283780"/>
                  </a:lnTo>
                  <a:lnTo>
                    <a:pt x="94593" y="583325"/>
                  </a:lnTo>
                  <a:lnTo>
                    <a:pt x="0" y="394138"/>
                  </a:lnTo>
                  <a:lnTo>
                    <a:pt x="63062" y="409904"/>
                  </a:lnTo>
                  <a:lnTo>
                    <a:pt x="31531" y="78828"/>
                  </a:lnTo>
                  <a:lnTo>
                    <a:pt x="31531" y="78828"/>
                  </a:lnTo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2361887" y="1350532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2361887" y="1243852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005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2361887" y="1121932"/>
              <a:ext cx="1673352" cy="457200"/>
            </a:xfrm>
            <a:prstGeom prst="parallelogram">
              <a:avLst>
                <a:gd name="adj" fmla="val 101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481" y="3347581"/>
              <a:ext cx="3799982" cy="72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29223"/>
              <a:ext cx="3783724" cy="360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47" name="Straight Connector 146"/>
          <p:cNvCxnSpPr/>
          <p:nvPr/>
        </p:nvCxnSpPr>
        <p:spPr>
          <a:xfrm rot="5400000" flipH="1" flipV="1">
            <a:off x="2216817" y="3823710"/>
            <a:ext cx="4706352" cy="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342456" y="5498806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SSD (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) = D</a:t>
            </a:r>
            <a:r>
              <a:rPr lang="en-CA" b="1" baseline="-25000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5009049" y="5498785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MGC (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201881" y="819397"/>
            <a:ext cx="5617028" cy="1187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37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2A376"/>
      </a:accent1>
      <a:accent2>
        <a:srgbClr val="FFFFF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703</Words>
  <Application>Microsoft Office PowerPoint</Application>
  <PresentationFormat>On-screen Show (4:3)</PresentationFormat>
  <Paragraphs>253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1_Paper</vt:lpstr>
      <vt:lpstr>Robust  Solvers  for Square  Jigsaw  Puzzles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debajyoti</dc:creator>
  <cp:lastModifiedBy>Jyoti</cp:lastModifiedBy>
  <cp:revision>318</cp:revision>
  <dcterms:created xsi:type="dcterms:W3CDTF">2011-09-25T23:23:19Z</dcterms:created>
  <dcterms:modified xsi:type="dcterms:W3CDTF">2013-08-17T05:22:28Z</dcterms:modified>
</cp:coreProperties>
</file>