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  <p:sldMasterId id="2147483912" r:id="rId2"/>
    <p:sldMasterId id="2147483978" r:id="rId3"/>
  </p:sldMasterIdLst>
  <p:notesMasterIdLst>
    <p:notesMasterId r:id="rId37"/>
  </p:notesMasterIdLst>
  <p:sldIdLst>
    <p:sldId id="256" r:id="rId4"/>
    <p:sldId id="257" r:id="rId5"/>
    <p:sldId id="262" r:id="rId6"/>
    <p:sldId id="264" r:id="rId7"/>
    <p:sldId id="263" r:id="rId8"/>
    <p:sldId id="265" r:id="rId9"/>
    <p:sldId id="266" r:id="rId10"/>
    <p:sldId id="271" r:id="rId11"/>
    <p:sldId id="285" r:id="rId12"/>
    <p:sldId id="286" r:id="rId13"/>
    <p:sldId id="267" r:id="rId14"/>
    <p:sldId id="289" r:id="rId15"/>
    <p:sldId id="288" r:id="rId16"/>
    <p:sldId id="287" r:id="rId17"/>
    <p:sldId id="268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  <p:sldId id="290" r:id="rId31"/>
    <p:sldId id="292" r:id="rId32"/>
    <p:sldId id="294" r:id="rId33"/>
    <p:sldId id="293" r:id="rId34"/>
    <p:sldId id="258" r:id="rId35"/>
    <p:sldId id="28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B3FF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29" autoAdjust="0"/>
    <p:restoredTop sz="94660"/>
  </p:normalViewPr>
  <p:slideViewPr>
    <p:cSldViewPr snapToGrid="0">
      <p:cViewPr>
        <p:scale>
          <a:sx n="60" d="100"/>
          <a:sy n="60" d="100"/>
        </p:scale>
        <p:origin x="-139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189136-FAF7-4DEC-9EE9-F1A06CB682CE}" type="datetimeFigureOut">
              <a:rPr lang="en-CA"/>
              <a:pPr>
                <a:defRPr/>
              </a:pPr>
              <a:t>27/02/2013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992C33-FCAF-4583-9D88-C59E89735C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B7EADB-79F6-4A48-8EA1-AFCDF35C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EB0F-FEF0-4D36-AB1E-6BC8E1AE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86C2-DF48-4CAE-963D-B7918A2D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rgbClr val="EEECE1">
                        <a:alpha val="60000"/>
                      </a:srgbClr>
                    </a:solidFill>
                  </a:ln>
                  <a:solidFill>
                    <a:srgbClr val="EEECE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fld id="{A9173260-6A1D-43F4-8060-548B8B85B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ECC8-831F-4B99-826C-72988FB82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04FA-4B70-42B5-A650-71BACFFD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CD59-05DB-45A2-A765-164DB099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1824-8D19-481F-8D67-3894435E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9A3-D5DB-488B-A5DB-75D90B5C5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4F39-9254-44F8-B6E3-526D5572E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D45D7-2B4D-4C4B-BCF7-791692112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DAE8-DCFF-4292-A48A-0AF12C97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C3A1-8B5A-44C0-9568-37FDE44EF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5D10-E158-47FE-A9D1-251281A2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7713-A773-4A90-86A4-A10DA8437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5D5E-4690-4260-8286-133349173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0A69-0C69-442D-9F7B-D04D948AD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CED2-760A-47CD-93FA-39260D7F8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8908-F9C5-4CBA-A664-2E8D7DC2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D9B9-9E56-4619-8789-FB8F579C7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E96C-B092-402E-B35B-C26224BBA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3AD8-BA37-437E-9BF0-63A6AEDB0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B174-8FEB-45A8-A15F-FB4959279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3DC9-C977-4CC9-B6C1-D8891D34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58D4-7B70-4028-8873-A4F8AC52D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8E42-C02A-4776-AB9F-DFD3E3E0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31C3-F425-420D-8634-1BE4B408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64BA-96A1-47C0-99AC-AF0D489F3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B1C-0687-42AD-BD4D-6534A4876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E56E-7678-4771-B5A0-802BCAA68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44D2-7AFB-4402-AA29-B38A1C62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BFCC-ADCE-4A87-A521-84D2F18F0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0807-252A-47C3-AD9E-75D50F0C1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CE3C9-CF36-429C-9638-E1F9C0B6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73" r:id="rId7"/>
    <p:sldLayoutId id="2147484274" r:id="rId8"/>
    <p:sldLayoutId id="2147484275" r:id="rId9"/>
    <p:sldLayoutId id="2147484296" r:id="rId10"/>
    <p:sldLayoutId id="214748429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D1F6B-4BD8-44D1-A54D-9F91D0FB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276" r:id="rId7"/>
    <p:sldLayoutId id="2147484277" r:id="rId8"/>
    <p:sldLayoutId id="2147484278" r:id="rId9"/>
    <p:sldLayoutId id="2147484304" r:id="rId10"/>
    <p:sldLayoutId id="214748430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14-16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WALCOM 2013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1FA66-2EA9-4470-8233-F2F207675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  <a:cs typeface="Arial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  <a:cs typeface="+mn-cs"/>
        </a:defRPr>
      </a:lvl5pPr>
      <a:lvl6pPr marL="22860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  <a:cs typeface="+mn-cs"/>
        </a:defRPr>
      </a:lvl6pPr>
      <a:lvl7pPr marL="27432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  <a:cs typeface="+mn-cs"/>
        </a:defRPr>
      </a:lvl7pPr>
      <a:lvl8pPr marL="32004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  <a:cs typeface="+mn-cs"/>
        </a:defRPr>
      </a:lvl8pPr>
      <a:lvl9pPr marL="36576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/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487596"/>
            <a:ext cx="6777318" cy="173198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</a:rPr>
              <a:t>On Graphs that are not PCGs</a:t>
            </a:r>
            <a:r>
              <a:rPr lang="en-CA" sz="40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en-CA" sz="40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4000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endParaRPr lang="en-CA" sz="4000" dirty="0">
              <a:ln w="3175">
                <a:solidFill>
                  <a:schemeClr val="bg1">
                    <a:alpha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Stephane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Durocher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Debajyoti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Mondal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	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Saidur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Rahman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0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Computer Science, University of Manitoba</a:t>
            </a:r>
            <a:r>
              <a:rPr 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300"/>
              </a:spcBef>
            </a:pPr>
            <a:endParaRPr lang="en-US" sz="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Computer Science &amp; Engineering, </a:t>
            </a:r>
          </a:p>
          <a:p>
            <a:pPr algn="ctr">
              <a:spcBef>
                <a:spcPts val="3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Bangladesh University of Engineering and Technology (BUET)</a:t>
            </a:r>
          </a:p>
          <a:p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09800"/>
            <a:ext cx="1608231" cy="1668944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chemeClr val="bg1">
                <a:alpha val="4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19578"/>
            <a:ext cx="1649388" cy="1649388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chemeClr val="bg1">
                <a:alpha val="4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209800"/>
            <a:ext cx="1572009" cy="1610437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241300" dist="50800" dir="5400000" algn="ctr" rotWithShape="0">
              <a:schemeClr val="bg1">
                <a:alpha val="4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Compatibility Tree Construction</a:t>
            </a:r>
            <a:endParaRPr lang="en-CA" sz="2800" smtClean="0"/>
          </a:p>
        </p:txBody>
      </p:sp>
      <p:sp>
        <p:nvSpPr>
          <p:cNvPr id="26627" name="Date Placeholder 3"/>
          <p:cNvSpPr txBox="1">
            <a:spLocks noGrp="1"/>
          </p:cNvSpPr>
          <p:nvPr/>
        </p:nvSpPr>
        <p:spPr bwMode="auto">
          <a:xfrm>
            <a:off x="360363" y="65976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>
                <a:solidFill>
                  <a:schemeClr val="tx2"/>
                </a:solidFill>
                <a:latin typeface="+mn-lt"/>
                <a:cs typeface="+mn-cs"/>
              </a:rPr>
              <a:t>February 14-16</a:t>
            </a:r>
          </a:p>
        </p:txBody>
      </p:sp>
      <p:sp>
        <p:nvSpPr>
          <p:cNvPr id="26628" name="Footer Placeholder 4"/>
          <p:cNvSpPr txBox="1">
            <a:spLocks noGrp="1"/>
          </p:cNvSpPr>
          <p:nvPr/>
        </p:nvSpPr>
        <p:spPr bwMode="auto">
          <a:xfrm>
            <a:off x="3124200" y="65976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2"/>
                </a:solidFill>
                <a:latin typeface="+mn-lt"/>
                <a:cs typeface="+mn-cs"/>
              </a:rPr>
              <a:t>WALCOM 2013</a:t>
            </a:r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6638925" y="65976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FE92A247-98B3-4B9E-A244-47F0DAFC47BE}" type="slidenum">
              <a:rPr lang="en-US" sz="1200">
                <a:solidFill>
                  <a:schemeClr val="tx2"/>
                </a:solidFill>
                <a:latin typeface="+mn-lt"/>
                <a:cs typeface="+mn-cs"/>
              </a:rPr>
              <a:pPr algn="r">
                <a:defRPr/>
              </a:pPr>
              <a:t>10</a:t>
            </a:fld>
            <a:endParaRPr lang="en-US" sz="120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28600" y="1219200"/>
            <a:ext cx="4724400" cy="2667000"/>
            <a:chOff x="1981200" y="533400"/>
            <a:chExt cx="4724400" cy="2667000"/>
          </a:xfrm>
          <a:solidFill>
            <a:schemeClr val="tx1"/>
          </a:solidFill>
        </p:grpSpPr>
        <p:sp>
          <p:nvSpPr>
            <p:cNvPr id="97" name="Oval 96"/>
            <p:cNvSpPr/>
            <p:nvPr/>
          </p:nvSpPr>
          <p:spPr>
            <a:xfrm>
              <a:off x="6553200" y="19812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191000" y="5334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0800000" flipV="1">
              <a:off x="2819400" y="1143000"/>
              <a:ext cx="8382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2781300" y="1714500"/>
              <a:ext cx="533400" cy="3048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 flipV="1">
              <a:off x="3733800" y="685800"/>
              <a:ext cx="457200" cy="381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057400" y="1600200"/>
              <a:ext cx="7620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3657600" y="990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77000" y="990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52800" y="3048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096000" y="1524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334000" y="1524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343400" y="27432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791200" y="8382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24200" y="20574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733800" y="25908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743200" y="1524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724400" y="990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105400" y="609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200400" y="2133600"/>
              <a:ext cx="6096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715000" y="1143000"/>
              <a:ext cx="609600" cy="3048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181600" y="685800"/>
              <a:ext cx="608013" cy="152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810000" y="2667000"/>
              <a:ext cx="608013" cy="152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5295900" y="1028700"/>
              <a:ext cx="6858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267200" y="609600"/>
              <a:ext cx="457200" cy="381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98" idx="6"/>
            </p:cNvCxnSpPr>
            <p:nvPr/>
          </p:nvCxnSpPr>
          <p:spPr>
            <a:xfrm>
              <a:off x="4343400" y="609600"/>
              <a:ext cx="760413" cy="76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 flipH="1">
              <a:off x="6171407" y="1600993"/>
              <a:ext cx="457200" cy="45561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3390900" y="2705100"/>
              <a:ext cx="457200" cy="381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943600" y="914400"/>
              <a:ext cx="608013" cy="152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3"/>
          <p:cNvGrpSpPr>
            <a:grpSpLocks/>
          </p:cNvGrpSpPr>
          <p:nvPr/>
        </p:nvGrpSpPr>
        <p:grpSpPr bwMode="auto">
          <a:xfrm>
            <a:off x="2590800" y="3429000"/>
            <a:ext cx="4724400" cy="3124200"/>
            <a:chOff x="2590800" y="2971800"/>
            <a:chExt cx="4724400" cy="3124200"/>
          </a:xfrm>
        </p:grpSpPr>
        <p:grpSp>
          <p:nvGrpSpPr>
            <p:cNvPr id="29753" name="Group 58"/>
            <p:cNvGrpSpPr>
              <a:grpSpLocks/>
            </p:cNvGrpSpPr>
            <p:nvPr/>
          </p:nvGrpSpPr>
          <p:grpSpPr bwMode="auto">
            <a:xfrm>
              <a:off x="2590800" y="2971800"/>
              <a:ext cx="4724400" cy="2667000"/>
              <a:chOff x="1981200" y="533400"/>
              <a:chExt cx="4724400" cy="266700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6553200" y="19812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191000" y="5334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 rot="10800000" flipV="1">
                <a:off x="2819400" y="1143000"/>
                <a:ext cx="838200" cy="4572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6200000" flipH="1">
                <a:off x="2781300" y="1714500"/>
                <a:ext cx="533400" cy="3048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63"/>
              <p:cNvCxnSpPr/>
              <p:nvPr/>
            </p:nvCxnSpPr>
            <p:spPr>
              <a:xfrm rot="10800000" flipV="1">
                <a:off x="3733800" y="685800"/>
                <a:ext cx="457200" cy="381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V="1">
                <a:off x="2057400" y="1600200"/>
                <a:ext cx="762000" cy="4572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Oval 240"/>
              <p:cNvSpPr/>
              <p:nvPr/>
            </p:nvSpPr>
            <p:spPr>
              <a:xfrm>
                <a:off x="3657600" y="9906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477000" y="9906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3352800" y="30480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6096000" y="15240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334000" y="15240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1981200" y="20574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4343400" y="27432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791200" y="8382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124200" y="20574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733800" y="25908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2743200" y="15240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24400" y="9906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105400" y="609600"/>
                <a:ext cx="152400" cy="152400"/>
              </a:xfrm>
              <a:prstGeom prst="ellipse">
                <a:avLst/>
              </a:prstGeom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>
                <a:off x="3200400" y="2133600"/>
                <a:ext cx="609600" cy="4572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6200000" flipH="1">
                <a:off x="5715000" y="1143000"/>
                <a:ext cx="609600" cy="3048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5181600" y="685800"/>
                <a:ext cx="608013" cy="1524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810000" y="2667000"/>
                <a:ext cx="608013" cy="1524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>
                <a:off x="5295900" y="1028700"/>
                <a:ext cx="685800" cy="4572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4267200" y="609600"/>
                <a:ext cx="457200" cy="381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36" idx="6"/>
              </p:cNvCxnSpPr>
              <p:nvPr/>
            </p:nvCxnSpPr>
            <p:spPr>
              <a:xfrm>
                <a:off x="4343400" y="609600"/>
                <a:ext cx="760413" cy="762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6200000" flipH="1">
                <a:off x="6171407" y="1600993"/>
                <a:ext cx="457200" cy="455613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>
                <a:off x="3390900" y="2705100"/>
                <a:ext cx="457200" cy="3810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5943600" y="914400"/>
                <a:ext cx="608013" cy="15240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Oval 156"/>
            <p:cNvSpPr/>
            <p:nvPr/>
          </p:nvSpPr>
          <p:spPr>
            <a:xfrm>
              <a:off x="3733800" y="5029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25908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352800" y="4572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2672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943600" y="4648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4800600" y="3657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5715000" y="3733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334000" y="4114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343400" y="5562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086600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6400800" y="396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4953000" y="5791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3962400" y="594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1628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6705600" y="4572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>
              <a:off x="4077494" y="38473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6973094" y="48379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153694" y="53713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763294" y="55999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5753894" y="43807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5525294" y="34663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5144294" y="38473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2401094" y="49141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3886994" y="5790406"/>
              <a:ext cx="3048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3163094" y="43807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3544094" y="48379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6515894" y="43045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4610894" y="33901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6896894" y="37711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6211094" y="3694906"/>
              <a:ext cx="5334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21680" y="1219201"/>
            <a:ext cx="4724400" cy="2667000"/>
            <a:chOff x="1981200" y="533400"/>
            <a:chExt cx="4724400" cy="2667000"/>
          </a:xfrm>
          <a:solidFill>
            <a:schemeClr val="tx1"/>
          </a:solidFill>
        </p:grpSpPr>
        <p:sp>
          <p:nvSpPr>
            <p:cNvPr id="265" name="Oval 264"/>
            <p:cNvSpPr/>
            <p:nvPr/>
          </p:nvSpPr>
          <p:spPr>
            <a:xfrm>
              <a:off x="6553200" y="19812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191000" y="5334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7" name="Straight Connector 266"/>
            <p:cNvCxnSpPr/>
            <p:nvPr/>
          </p:nvCxnSpPr>
          <p:spPr>
            <a:xfrm rot="10800000" flipV="1">
              <a:off x="2819400" y="1143000"/>
              <a:ext cx="8382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16200000" flipH="1">
              <a:off x="2781300" y="1714500"/>
              <a:ext cx="533400" cy="3048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0800000" flipV="1">
              <a:off x="3733800" y="685800"/>
              <a:ext cx="457200" cy="381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2057400" y="1600200"/>
              <a:ext cx="7620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/>
            <p:cNvSpPr/>
            <p:nvPr/>
          </p:nvSpPr>
          <p:spPr>
            <a:xfrm>
              <a:off x="3657600" y="990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477000" y="990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3352800" y="3048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096000" y="1524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334000" y="1524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4343400" y="27432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791200" y="8382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24200" y="20574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3733800" y="25908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2743200" y="15240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724400" y="990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5105400" y="609600"/>
              <a:ext cx="152400" cy="1524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4" name="Straight Connector 283"/>
            <p:cNvCxnSpPr/>
            <p:nvPr/>
          </p:nvCxnSpPr>
          <p:spPr>
            <a:xfrm>
              <a:off x="3200400" y="2133600"/>
              <a:ext cx="6096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16200000" flipH="1">
              <a:off x="5715000" y="1143000"/>
              <a:ext cx="609600" cy="3048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5181600" y="685800"/>
              <a:ext cx="608013" cy="152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3810000" y="2667000"/>
              <a:ext cx="608013" cy="152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5400000">
              <a:off x="5295900" y="1028700"/>
              <a:ext cx="685800" cy="457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4267200" y="609600"/>
              <a:ext cx="457200" cy="381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stCxn id="266" idx="6"/>
            </p:cNvCxnSpPr>
            <p:nvPr/>
          </p:nvCxnSpPr>
          <p:spPr>
            <a:xfrm>
              <a:off x="4343400" y="609600"/>
              <a:ext cx="760413" cy="762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16200000" flipH="1">
              <a:off x="6171407" y="1600993"/>
              <a:ext cx="457200" cy="45561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5400000">
              <a:off x="3390900" y="2705100"/>
              <a:ext cx="457200" cy="381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5943600" y="914400"/>
              <a:ext cx="608013" cy="1524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1"/>
          <p:cNvGrpSpPr>
            <a:grpSpLocks/>
          </p:cNvGrpSpPr>
          <p:nvPr/>
        </p:nvGrpSpPr>
        <p:grpSpPr bwMode="auto">
          <a:xfrm>
            <a:off x="2438400" y="3124200"/>
            <a:ext cx="4953000" cy="3343275"/>
            <a:chOff x="2438400" y="3124200"/>
            <a:chExt cx="4953000" cy="3342091"/>
          </a:xfrm>
        </p:grpSpPr>
        <p:grpSp>
          <p:nvGrpSpPr>
            <p:cNvPr id="29721" name="Group 278"/>
            <p:cNvGrpSpPr>
              <a:grpSpLocks/>
            </p:cNvGrpSpPr>
            <p:nvPr/>
          </p:nvGrpSpPr>
          <p:grpSpPr bwMode="auto">
            <a:xfrm>
              <a:off x="2438400" y="3124200"/>
              <a:ext cx="4953000" cy="3342091"/>
              <a:chOff x="2438400" y="3124200"/>
              <a:chExt cx="4953000" cy="3342091"/>
            </a:xfrm>
          </p:grpSpPr>
          <p:sp>
            <p:nvSpPr>
              <p:cNvPr id="29724" name="TextBox 247"/>
              <p:cNvSpPr txBox="1">
                <a:spLocks noChangeArrowheads="1"/>
              </p:cNvSpPr>
              <p:nvPr/>
            </p:nvSpPr>
            <p:spPr bwMode="auto">
              <a:xfrm>
                <a:off x="2743200" y="4343400"/>
                <a:ext cx="2286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25" name="TextBox 248"/>
              <p:cNvSpPr txBox="1">
                <a:spLocks noChangeArrowheads="1"/>
              </p:cNvSpPr>
              <p:nvPr/>
            </p:nvSpPr>
            <p:spPr bwMode="auto">
              <a:xfrm>
                <a:off x="2438400" y="5029200"/>
                <a:ext cx="2286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726" name="Group 277"/>
              <p:cNvGrpSpPr>
                <a:grpSpLocks/>
              </p:cNvGrpSpPr>
              <p:nvPr/>
            </p:nvGrpSpPr>
            <p:grpSpPr bwMode="auto">
              <a:xfrm>
                <a:off x="5029200" y="3200400"/>
                <a:ext cx="2362200" cy="2352020"/>
                <a:chOff x="5029200" y="3200400"/>
                <a:chExt cx="2362200" cy="2352020"/>
              </a:xfrm>
            </p:grpSpPr>
            <p:sp>
              <p:nvSpPr>
                <p:cNvPr id="29742" name="TextBox 262"/>
                <p:cNvSpPr txBox="1">
                  <a:spLocks noChangeArrowheads="1"/>
                </p:cNvSpPr>
                <p:nvPr/>
              </p:nvSpPr>
              <p:spPr bwMode="auto">
                <a:xfrm>
                  <a:off x="5029200" y="3581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3" name="TextBox 263"/>
                <p:cNvSpPr txBox="1">
                  <a:spLocks noChangeArrowheads="1"/>
                </p:cNvSpPr>
                <p:nvPr/>
              </p:nvSpPr>
              <p:spPr bwMode="auto">
                <a:xfrm>
                  <a:off x="6705600" y="34290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4" name="TextBox 264"/>
                <p:cNvSpPr txBox="1">
                  <a:spLocks noChangeArrowheads="1"/>
                </p:cNvSpPr>
                <p:nvPr/>
              </p:nvSpPr>
              <p:spPr bwMode="auto">
                <a:xfrm>
                  <a:off x="7086600" y="3962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5" name="TextBox 265"/>
                <p:cNvSpPr txBox="1">
                  <a:spLocks noChangeArrowheads="1"/>
                </p:cNvSpPr>
                <p:nvPr/>
              </p:nvSpPr>
              <p:spPr bwMode="auto">
                <a:xfrm>
                  <a:off x="5562600" y="3581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6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6019800" y="3200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7" name="TextBox 267"/>
                <p:cNvSpPr txBox="1">
                  <a:spLocks noChangeArrowheads="1"/>
                </p:cNvSpPr>
                <p:nvPr/>
              </p:nvSpPr>
              <p:spPr bwMode="auto">
                <a:xfrm>
                  <a:off x="7162800" y="50292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8" name="TextBox 268"/>
                <p:cNvSpPr txBox="1">
                  <a:spLocks noChangeArrowheads="1"/>
                </p:cNvSpPr>
                <p:nvPr/>
              </p:nvSpPr>
              <p:spPr bwMode="auto">
                <a:xfrm>
                  <a:off x="6019800" y="38100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9" name="TextBox 269"/>
                <p:cNvSpPr txBox="1">
                  <a:spLocks noChangeArrowheads="1"/>
                </p:cNvSpPr>
                <p:nvPr/>
              </p:nvSpPr>
              <p:spPr bwMode="auto">
                <a:xfrm>
                  <a:off x="5715000" y="45720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50" name="TextBox 270"/>
                <p:cNvSpPr txBox="1">
                  <a:spLocks noChangeArrowheads="1"/>
                </p:cNvSpPr>
                <p:nvPr/>
              </p:nvSpPr>
              <p:spPr bwMode="auto">
                <a:xfrm>
                  <a:off x="6553200" y="38100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51" name="TextBox 271"/>
                <p:cNvSpPr txBox="1">
                  <a:spLocks noChangeArrowheads="1"/>
                </p:cNvSpPr>
                <p:nvPr/>
              </p:nvSpPr>
              <p:spPr bwMode="auto">
                <a:xfrm>
                  <a:off x="6248400" y="3962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52" name="TextBox 272"/>
                <p:cNvSpPr txBox="1">
                  <a:spLocks noChangeArrowheads="1"/>
                </p:cNvSpPr>
                <p:nvPr/>
              </p:nvSpPr>
              <p:spPr bwMode="auto">
                <a:xfrm>
                  <a:off x="6858000" y="44958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727" name="Group 276"/>
              <p:cNvGrpSpPr>
                <a:grpSpLocks/>
              </p:cNvGrpSpPr>
              <p:nvPr/>
            </p:nvGrpSpPr>
            <p:grpSpPr bwMode="auto">
              <a:xfrm>
                <a:off x="3200400" y="3124200"/>
                <a:ext cx="2209800" cy="3342091"/>
                <a:chOff x="3200400" y="3124200"/>
                <a:chExt cx="2209800" cy="3342091"/>
              </a:xfrm>
            </p:grpSpPr>
            <p:sp>
              <p:nvSpPr>
                <p:cNvPr id="29728" name="TextBox 249"/>
                <p:cNvSpPr txBox="1">
                  <a:spLocks noChangeArrowheads="1"/>
                </p:cNvSpPr>
                <p:nvPr/>
              </p:nvSpPr>
              <p:spPr bwMode="auto">
                <a:xfrm>
                  <a:off x="3581400" y="50292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29" name="TextBox 250"/>
                <p:cNvSpPr txBox="1">
                  <a:spLocks noChangeArrowheads="1"/>
                </p:cNvSpPr>
                <p:nvPr/>
              </p:nvSpPr>
              <p:spPr bwMode="auto">
                <a:xfrm>
                  <a:off x="4343400" y="55626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0" name="TextBox 252"/>
                <p:cNvSpPr txBox="1">
                  <a:spLocks noChangeArrowheads="1"/>
                </p:cNvSpPr>
                <p:nvPr/>
              </p:nvSpPr>
              <p:spPr bwMode="auto">
                <a:xfrm>
                  <a:off x="3581400" y="4343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1" name="TextBox 253"/>
                <p:cNvSpPr txBox="1">
                  <a:spLocks noChangeArrowheads="1"/>
                </p:cNvSpPr>
                <p:nvPr/>
              </p:nvSpPr>
              <p:spPr bwMode="auto">
                <a:xfrm>
                  <a:off x="4572000" y="51816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2" name="TextBox 254"/>
                <p:cNvSpPr txBox="1">
                  <a:spLocks noChangeArrowheads="1"/>
                </p:cNvSpPr>
                <p:nvPr/>
              </p:nvSpPr>
              <p:spPr bwMode="auto">
                <a:xfrm>
                  <a:off x="3200400" y="45720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3" name="TextBox 255"/>
                <p:cNvSpPr txBox="1">
                  <a:spLocks noChangeArrowheads="1"/>
                </p:cNvSpPr>
                <p:nvPr/>
              </p:nvSpPr>
              <p:spPr bwMode="auto">
                <a:xfrm>
                  <a:off x="4953000" y="57150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4" name="TextBox 256"/>
                <p:cNvSpPr txBox="1">
                  <a:spLocks noChangeArrowheads="1"/>
                </p:cNvSpPr>
                <p:nvPr/>
              </p:nvSpPr>
              <p:spPr bwMode="auto">
                <a:xfrm>
                  <a:off x="3733800" y="382018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5" name="TextBox 257"/>
                <p:cNvSpPr txBox="1">
                  <a:spLocks noChangeArrowheads="1"/>
                </p:cNvSpPr>
                <p:nvPr/>
              </p:nvSpPr>
              <p:spPr bwMode="auto">
                <a:xfrm>
                  <a:off x="4648200" y="35814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6" name="TextBox 258"/>
                <p:cNvSpPr txBox="1">
                  <a:spLocks noChangeArrowheads="1"/>
                </p:cNvSpPr>
                <p:nvPr/>
              </p:nvSpPr>
              <p:spPr bwMode="auto">
                <a:xfrm>
                  <a:off x="5181600" y="31242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7" name="TextBox 2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40386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8" name="TextBox 260"/>
                <p:cNvSpPr txBox="1">
                  <a:spLocks noChangeArrowheads="1"/>
                </p:cNvSpPr>
                <p:nvPr/>
              </p:nvSpPr>
              <p:spPr bwMode="auto">
                <a:xfrm>
                  <a:off x="4419600" y="33528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39" name="TextBox 273"/>
                <p:cNvSpPr txBox="1">
                  <a:spLocks noChangeArrowheads="1"/>
                </p:cNvSpPr>
                <p:nvPr/>
              </p:nvSpPr>
              <p:spPr bwMode="auto">
                <a:xfrm>
                  <a:off x="4038600" y="541020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0" name="TextBox 274"/>
                <p:cNvSpPr txBox="1">
                  <a:spLocks noChangeArrowheads="1"/>
                </p:cNvSpPr>
                <p:nvPr/>
              </p:nvSpPr>
              <p:spPr bwMode="auto">
                <a:xfrm>
                  <a:off x="3810000" y="5943071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41" name="TextBox 275"/>
                <p:cNvSpPr txBox="1">
                  <a:spLocks noChangeArrowheads="1"/>
                </p:cNvSpPr>
                <p:nvPr/>
              </p:nvSpPr>
              <p:spPr bwMode="auto">
                <a:xfrm>
                  <a:off x="3962400" y="5115580"/>
                  <a:ext cx="2286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en-US" sz="2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9722" name="TextBox 279"/>
            <p:cNvSpPr txBox="1">
              <a:spLocks noChangeArrowheads="1"/>
            </p:cNvSpPr>
            <p:nvPr/>
          </p:nvSpPr>
          <p:spPr bwMode="auto">
            <a:xfrm>
              <a:off x="6553200" y="4572000"/>
              <a:ext cx="228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3" name="TextBox 280"/>
            <p:cNvSpPr txBox="1">
              <a:spLocks noChangeArrowheads="1"/>
            </p:cNvSpPr>
            <p:nvPr/>
          </p:nvSpPr>
          <p:spPr bwMode="auto">
            <a:xfrm>
              <a:off x="5334000" y="4038600"/>
              <a:ext cx="228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3" name="AutoShape 34"/>
          <p:cNvSpPr>
            <a:spLocks noChangeArrowheads="1"/>
          </p:cNvSpPr>
          <p:nvPr/>
        </p:nvSpPr>
        <p:spPr bwMode="auto">
          <a:xfrm rot="16200000">
            <a:off x="3336925" y="2651125"/>
            <a:ext cx="565150" cy="228600"/>
          </a:xfrm>
          <a:prstGeom prst="rightArrow">
            <a:avLst>
              <a:gd name="adj1" fmla="val 50185"/>
              <a:gd name="adj2" fmla="val 97561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344" name="AutoShape 34"/>
          <p:cNvSpPr>
            <a:spLocks noChangeArrowheads="1"/>
          </p:cNvSpPr>
          <p:nvPr/>
        </p:nvSpPr>
        <p:spPr bwMode="auto">
          <a:xfrm rot="16200000">
            <a:off x="3794125" y="2073275"/>
            <a:ext cx="565150" cy="228600"/>
          </a:xfrm>
          <a:prstGeom prst="rightArrow">
            <a:avLst>
              <a:gd name="adj1" fmla="val 50185"/>
              <a:gd name="adj2" fmla="val 97561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345" name="AutoShape 34"/>
          <p:cNvSpPr>
            <a:spLocks noChangeArrowheads="1"/>
          </p:cNvSpPr>
          <p:nvPr/>
        </p:nvSpPr>
        <p:spPr bwMode="auto">
          <a:xfrm rot="16200000">
            <a:off x="5694362" y="5502276"/>
            <a:ext cx="574675" cy="228600"/>
          </a:xfrm>
          <a:prstGeom prst="rightArrow">
            <a:avLst>
              <a:gd name="adj1" fmla="val 50185"/>
              <a:gd name="adj2" fmla="val 97561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anchor="ctr">
            <a:spAutoFit/>
          </a:bodyPr>
          <a:lstStyle/>
          <a:p>
            <a:pPr>
              <a:defRPr/>
            </a:pP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AutoShape 34"/>
          <p:cNvSpPr>
            <a:spLocks noChangeArrowheads="1"/>
          </p:cNvSpPr>
          <p:nvPr/>
        </p:nvSpPr>
        <p:spPr bwMode="auto">
          <a:xfrm rot="16200000">
            <a:off x="6151562" y="4816476"/>
            <a:ext cx="574675" cy="228600"/>
          </a:xfrm>
          <a:prstGeom prst="rightArrow">
            <a:avLst>
              <a:gd name="adj1" fmla="val 50185"/>
              <a:gd name="adj2" fmla="val 97561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anchor="ctr">
            <a:spAutoFit/>
          </a:bodyPr>
          <a:lstStyle/>
          <a:p>
            <a:pPr>
              <a:defRPr/>
            </a:pP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AutoShape 34"/>
          <p:cNvSpPr>
            <a:spLocks noChangeArrowheads="1"/>
          </p:cNvSpPr>
          <p:nvPr/>
        </p:nvSpPr>
        <p:spPr bwMode="auto">
          <a:xfrm rot="16200000">
            <a:off x="6532562" y="5426076"/>
            <a:ext cx="574675" cy="228600"/>
          </a:xfrm>
          <a:prstGeom prst="rightArrow">
            <a:avLst>
              <a:gd name="adj1" fmla="val 50185"/>
              <a:gd name="adj2" fmla="val 97561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anchor="ctr">
            <a:spAutoFit/>
          </a:bodyPr>
          <a:lstStyle/>
          <a:p>
            <a:pPr>
              <a:defRPr/>
            </a:pP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AutoShape 34"/>
          <p:cNvSpPr>
            <a:spLocks noChangeArrowheads="1"/>
          </p:cNvSpPr>
          <p:nvPr/>
        </p:nvSpPr>
        <p:spPr bwMode="auto">
          <a:xfrm rot="16200000">
            <a:off x="4098925" y="2606675"/>
            <a:ext cx="565150" cy="228600"/>
          </a:xfrm>
          <a:prstGeom prst="rightArrow">
            <a:avLst>
              <a:gd name="adj1" fmla="val 50185"/>
              <a:gd name="adj2" fmla="val 97561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349" name="TextBox 348"/>
          <p:cNvSpPr txBox="1">
            <a:spLocks noChangeArrowheads="1"/>
          </p:cNvSpPr>
          <p:nvPr/>
        </p:nvSpPr>
        <p:spPr bwMode="auto">
          <a:xfrm>
            <a:off x="6019800" y="38100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TextBox 349"/>
          <p:cNvSpPr txBox="1">
            <a:spLocks noChangeArrowheads="1"/>
          </p:cNvSpPr>
          <p:nvPr/>
        </p:nvSpPr>
        <p:spPr bwMode="auto">
          <a:xfrm>
            <a:off x="6019800" y="3895725"/>
            <a:ext cx="22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51" name="TextBox 350"/>
          <p:cNvSpPr txBox="1">
            <a:spLocks noChangeArrowheads="1"/>
          </p:cNvSpPr>
          <p:nvPr/>
        </p:nvSpPr>
        <p:spPr bwMode="auto">
          <a:xfrm>
            <a:off x="6553200" y="4648200"/>
            <a:ext cx="22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52" name="TextBox 351"/>
          <p:cNvSpPr txBox="1">
            <a:spLocks noChangeArrowheads="1"/>
          </p:cNvSpPr>
          <p:nvPr/>
        </p:nvSpPr>
        <p:spPr bwMode="auto">
          <a:xfrm>
            <a:off x="6234113" y="4033838"/>
            <a:ext cx="22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53" name="TextBox 352"/>
          <p:cNvSpPr txBox="1">
            <a:spLocks noChangeArrowheads="1"/>
          </p:cNvSpPr>
          <p:nvPr/>
        </p:nvSpPr>
        <p:spPr bwMode="auto">
          <a:xfrm>
            <a:off x="5715000" y="4657725"/>
            <a:ext cx="22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54" name="TextBox 353"/>
          <p:cNvSpPr txBox="1">
            <a:spLocks noChangeArrowheads="1"/>
          </p:cNvSpPr>
          <p:nvPr/>
        </p:nvSpPr>
        <p:spPr bwMode="auto">
          <a:xfrm>
            <a:off x="6538913" y="3871913"/>
            <a:ext cx="22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56" name="TextBox 355"/>
          <p:cNvSpPr txBox="1">
            <a:spLocks noChangeArrowheads="1"/>
          </p:cNvSpPr>
          <p:nvPr/>
        </p:nvSpPr>
        <p:spPr bwMode="auto">
          <a:xfrm>
            <a:off x="7010400" y="1447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57" name="TextBox 356"/>
          <p:cNvSpPr txBox="1">
            <a:spLocks noChangeArrowheads="1"/>
          </p:cNvSpPr>
          <p:nvPr/>
        </p:nvSpPr>
        <p:spPr bwMode="auto">
          <a:xfrm>
            <a:off x="7010400" y="1981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9720" name="Rectangle 357"/>
          <p:cNvSpPr>
            <a:spLocks noChangeArrowheads="1"/>
          </p:cNvSpPr>
          <p:nvPr/>
        </p:nvSpPr>
        <p:spPr bwMode="auto">
          <a:xfrm>
            <a:off x="1373188" y="4048125"/>
            <a:ext cx="735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666 L 0.25834 0.3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4" grpId="1"/>
      <p:bldP spid="356" grpId="0"/>
      <p:bldP spid="3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Historical Background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547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E8C1C-AF24-4E7B-A005-EC862ACC20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24" name="Flowchart: Alternate Process 23"/>
          <p:cNvSpPr/>
          <p:nvPr/>
        </p:nvSpPr>
        <p:spPr>
          <a:xfrm>
            <a:off x="212725" y="796925"/>
            <a:ext cx="8707438" cy="6699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[Kearney, Munro, Phillips 2003]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PCGs are used to 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evolutionary relationships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among a set of organisms.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838200" y="1752600"/>
            <a:ext cx="7924800" cy="4187825"/>
            <a:chOff x="838200" y="1752600"/>
            <a:chExt cx="7924800" cy="4188550"/>
          </a:xfrm>
        </p:grpSpPr>
        <p:pic>
          <p:nvPicPr>
            <p:cNvPr id="3072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33388" y="1752600"/>
              <a:ext cx="4229612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29" name="Group 38"/>
            <p:cNvGrpSpPr>
              <a:grpSpLocks/>
            </p:cNvGrpSpPr>
            <p:nvPr/>
          </p:nvGrpSpPr>
          <p:grpSpPr bwMode="auto">
            <a:xfrm>
              <a:off x="3048000" y="2209800"/>
              <a:ext cx="1066800" cy="914400"/>
              <a:chOff x="3200400" y="3124200"/>
              <a:chExt cx="1066800" cy="914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200400" y="3124279"/>
                <a:ext cx="1066800" cy="9145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075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2325" y="3308865"/>
                <a:ext cx="676275" cy="57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30" name="Group 35"/>
            <p:cNvGrpSpPr>
              <a:grpSpLocks/>
            </p:cNvGrpSpPr>
            <p:nvPr/>
          </p:nvGrpSpPr>
          <p:grpSpPr bwMode="auto">
            <a:xfrm>
              <a:off x="1295400" y="2209800"/>
              <a:ext cx="1066800" cy="914400"/>
              <a:chOff x="1676400" y="2895600"/>
              <a:chExt cx="1066800" cy="914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676400" y="2895679"/>
                <a:ext cx="1066800" cy="9145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075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05000" y="3026664"/>
                <a:ext cx="647700" cy="602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31" name="Group 37"/>
            <p:cNvGrpSpPr>
              <a:grpSpLocks/>
            </p:cNvGrpSpPr>
            <p:nvPr/>
          </p:nvGrpSpPr>
          <p:grpSpPr bwMode="auto">
            <a:xfrm>
              <a:off x="2895600" y="4419600"/>
              <a:ext cx="1066800" cy="914400"/>
              <a:chOff x="2286000" y="4648200"/>
              <a:chExt cx="1066800" cy="9144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286000" y="4648662"/>
                <a:ext cx="1066800" cy="9145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075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4600" y="4790208"/>
                <a:ext cx="609600" cy="581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732" name="Group 36"/>
            <p:cNvGrpSpPr>
              <a:grpSpLocks/>
            </p:cNvGrpSpPr>
            <p:nvPr/>
          </p:nvGrpSpPr>
          <p:grpSpPr bwMode="auto">
            <a:xfrm>
              <a:off x="838200" y="4114800"/>
              <a:ext cx="1066800" cy="914400"/>
              <a:chOff x="914400" y="4419600"/>
              <a:chExt cx="1066800" cy="91440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914400" y="4420009"/>
                <a:ext cx="1066800" cy="91455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0748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43000" y="4635356"/>
                <a:ext cx="619125" cy="58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9" name="Straight Connector 78"/>
            <p:cNvCxnSpPr/>
            <p:nvPr/>
          </p:nvCxnSpPr>
          <p:spPr>
            <a:xfrm rot="5400000" flipH="1" flipV="1">
              <a:off x="1104814" y="3391223"/>
              <a:ext cx="990771" cy="4572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362200" y="2667158"/>
              <a:ext cx="6858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74" idx="1"/>
            </p:cNvCxnSpPr>
            <p:nvPr/>
          </p:nvCxnSpPr>
          <p:spPr>
            <a:xfrm>
              <a:off x="2206625" y="2991064"/>
              <a:ext cx="844550" cy="156237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847741" y="2892748"/>
              <a:ext cx="1257518" cy="145415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74" idx="0"/>
            </p:cNvCxnSpPr>
            <p:nvPr/>
          </p:nvCxnSpPr>
          <p:spPr>
            <a:xfrm>
              <a:off x="3429000" y="3124437"/>
              <a:ext cx="0" cy="129562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74" idx="2"/>
            </p:cNvCxnSpPr>
            <p:nvPr/>
          </p:nvCxnSpPr>
          <p:spPr>
            <a:xfrm>
              <a:off x="1905000" y="4572488"/>
              <a:ext cx="990600" cy="30485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9" name="TextBox 84"/>
            <p:cNvSpPr txBox="1">
              <a:spLocks noChangeArrowheads="1"/>
            </p:cNvSpPr>
            <p:nvPr/>
          </p:nvSpPr>
          <p:spPr bwMode="auto">
            <a:xfrm>
              <a:off x="2209800" y="474980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30740" name="TextBox 85"/>
            <p:cNvSpPr txBox="1">
              <a:spLocks noChangeArrowheads="1"/>
            </p:cNvSpPr>
            <p:nvPr/>
          </p:nvSpPr>
          <p:spPr bwMode="auto">
            <a:xfrm>
              <a:off x="1219200" y="3276600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30741" name="TextBox 88"/>
            <p:cNvSpPr txBox="1">
              <a:spLocks noChangeArrowheads="1"/>
            </p:cNvSpPr>
            <p:nvPr/>
          </p:nvSpPr>
          <p:spPr bwMode="auto">
            <a:xfrm>
              <a:off x="2438400" y="2362200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30742" name="TextBox 89"/>
            <p:cNvSpPr txBox="1">
              <a:spLocks noChangeArrowheads="1"/>
            </p:cNvSpPr>
            <p:nvPr/>
          </p:nvSpPr>
          <p:spPr bwMode="auto">
            <a:xfrm>
              <a:off x="2362200" y="3886200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30743" name="TextBox 90"/>
            <p:cNvSpPr txBox="1">
              <a:spLocks noChangeArrowheads="1"/>
            </p:cNvSpPr>
            <p:nvPr/>
          </p:nvSpPr>
          <p:spPr bwMode="auto">
            <a:xfrm>
              <a:off x="3429000" y="3505200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30744" name="TextBox 91"/>
            <p:cNvSpPr txBox="1">
              <a:spLocks noChangeArrowheads="1"/>
            </p:cNvSpPr>
            <p:nvPr/>
          </p:nvSpPr>
          <p:spPr bwMode="auto">
            <a:xfrm>
              <a:off x="1676400" y="3733800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05400" y="5474344"/>
              <a:ext cx="2971800" cy="4572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Evolutionary Tree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90600" y="5483871"/>
              <a:ext cx="2971800" cy="4572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Relation Graph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Historical Background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547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15515-56E5-4B5B-8FF7-B2F0145126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24" name="Flowchart: Alternate Process 23"/>
          <p:cNvSpPr/>
          <p:nvPr/>
        </p:nvSpPr>
        <p:spPr>
          <a:xfrm>
            <a:off x="212725" y="796925"/>
            <a:ext cx="8707438" cy="6699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[Kearney, Munro, Phillips 2003]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PCGs are used to 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evolutionary relationships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among a set of organisms.</a:t>
            </a:r>
          </a:p>
        </p:txBody>
      </p:sp>
      <p:sp>
        <p:nvSpPr>
          <p:cNvPr id="87" name="Flowchart: Alternate Process 86"/>
          <p:cNvSpPr/>
          <p:nvPr/>
        </p:nvSpPr>
        <p:spPr>
          <a:xfrm>
            <a:off x="212725" y="1589088"/>
            <a:ext cx="8707438" cy="858837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[Kearney, Munro, Phillips 2003]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 a graph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we can construct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</a:t>
            </a:r>
            <a:r>
              <a:rPr lang="en-US" baseline="-25000" dirty="0" err="1">
                <a:solidFill>
                  <a:schemeClr val="tx1"/>
                </a:solidFill>
              </a:rPr>
              <a:t>min</a:t>
            </a:r>
            <a:r>
              <a:rPr lang="en-US" dirty="0">
                <a:solidFill>
                  <a:schemeClr val="tx1"/>
                </a:solidFill>
              </a:rPr>
              <a:t> , </a:t>
            </a:r>
            <a:r>
              <a:rPr lang="en-US" i="1" dirty="0" err="1">
                <a:solidFill>
                  <a:schemeClr val="tx1"/>
                </a:solidFill>
              </a:rPr>
              <a:t>d</a:t>
            </a:r>
            <a:r>
              <a:rPr lang="en-US" baseline="-25000" dirty="0" err="1">
                <a:solidFill>
                  <a:schemeClr val="tx1"/>
                </a:solidFill>
              </a:rPr>
              <a:t>max</a:t>
            </a:r>
            <a:r>
              <a:rPr lang="en-US" dirty="0">
                <a:solidFill>
                  <a:schemeClr val="tx1"/>
                </a:solidFill>
              </a:rPr>
              <a:t> ) in polynomial time, then we can </a:t>
            </a:r>
            <a:r>
              <a:rPr lang="en-US" dirty="0">
                <a:solidFill>
                  <a:srgbClr val="FF0000"/>
                </a:solidFill>
              </a:rPr>
              <a:t>find 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maximum clique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C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polynomial time. </a:t>
            </a:r>
          </a:p>
        </p:txBody>
      </p:sp>
      <p:sp>
        <p:nvSpPr>
          <p:cNvPr id="88" name="Flowchart: Alternate Process 87"/>
          <p:cNvSpPr/>
          <p:nvPr/>
        </p:nvSpPr>
        <p:spPr>
          <a:xfrm>
            <a:off x="212725" y="2565400"/>
            <a:ext cx="8707438" cy="6699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[Kearney, Munro, Phillips 2003]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Conjecture: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All graphs are PCG.</a:t>
            </a:r>
            <a:endParaRPr lang="en-C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212725" y="3340100"/>
            <a:ext cx="8707438" cy="67151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C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Yanhaona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Bayzid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Refuted the Conjecture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showing a class of bipartite graphs with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14 that are not PCGs. </a:t>
            </a:r>
            <a:endParaRPr lang="en-C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1893888" y="4689475"/>
            <a:ext cx="3125787" cy="158750"/>
            <a:chOff x="1259648" y="5901382"/>
            <a:chExt cx="3677441" cy="186700"/>
          </a:xfrm>
        </p:grpSpPr>
        <p:sp>
          <p:nvSpPr>
            <p:cNvPr id="122" name="Oval 121"/>
            <p:cNvSpPr/>
            <p:nvPr/>
          </p:nvSpPr>
          <p:spPr bwMode="auto">
            <a:xfrm>
              <a:off x="1259648" y="5920052"/>
              <a:ext cx="153149" cy="153094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804" name="Group 122"/>
            <p:cNvGrpSpPr>
              <a:grpSpLocks/>
            </p:cNvGrpSpPr>
            <p:nvPr/>
          </p:nvGrpSpPr>
          <p:grpSpPr bwMode="auto">
            <a:xfrm>
              <a:off x="2107561" y="5901382"/>
              <a:ext cx="937680" cy="170935"/>
              <a:chOff x="2107561" y="5901382"/>
              <a:chExt cx="937680" cy="170935"/>
            </a:xfrm>
          </p:grpSpPr>
          <p:sp>
            <p:nvSpPr>
              <p:cNvPr id="127" name="Oval 126"/>
              <p:cNvSpPr/>
              <p:nvPr/>
            </p:nvSpPr>
            <p:spPr bwMode="auto">
              <a:xfrm>
                <a:off x="2107570" y="5920052"/>
                <a:ext cx="153149" cy="15309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2891992" y="5901382"/>
                <a:ext cx="153149" cy="15309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805" name="Group 123"/>
            <p:cNvGrpSpPr>
              <a:grpSpLocks/>
            </p:cNvGrpSpPr>
            <p:nvPr/>
          </p:nvGrpSpPr>
          <p:grpSpPr bwMode="auto">
            <a:xfrm>
              <a:off x="3857515" y="5917147"/>
              <a:ext cx="1079574" cy="170935"/>
              <a:chOff x="1508453" y="5901382"/>
              <a:chExt cx="1079574" cy="170935"/>
            </a:xfrm>
          </p:grpSpPr>
          <p:sp>
            <p:nvSpPr>
              <p:cNvPr id="125" name="Oval 124"/>
              <p:cNvSpPr/>
              <p:nvPr/>
            </p:nvSpPr>
            <p:spPr bwMode="auto">
              <a:xfrm>
                <a:off x="1508514" y="5919223"/>
                <a:ext cx="153149" cy="15309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2434878" y="5900553"/>
                <a:ext cx="153149" cy="15309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5645150" y="4702175"/>
            <a:ext cx="3005138" cy="146050"/>
            <a:chOff x="1259648" y="5917147"/>
            <a:chExt cx="3535547" cy="170935"/>
          </a:xfrm>
        </p:grpSpPr>
        <p:sp>
          <p:nvSpPr>
            <p:cNvPr id="130" name="Oval 129"/>
            <p:cNvSpPr/>
            <p:nvPr/>
          </p:nvSpPr>
          <p:spPr bwMode="auto">
            <a:xfrm>
              <a:off x="1259648" y="5919006"/>
              <a:ext cx="153151" cy="15421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797" name="Group 130"/>
            <p:cNvGrpSpPr>
              <a:grpSpLocks/>
            </p:cNvGrpSpPr>
            <p:nvPr/>
          </p:nvGrpSpPr>
          <p:grpSpPr bwMode="auto">
            <a:xfrm>
              <a:off x="2107561" y="5917148"/>
              <a:ext cx="1048042" cy="155169"/>
              <a:chOff x="2107561" y="5917148"/>
              <a:chExt cx="1048042" cy="155169"/>
            </a:xfrm>
          </p:grpSpPr>
          <p:sp>
            <p:nvSpPr>
              <p:cNvPr id="135" name="Oval 134"/>
              <p:cNvSpPr/>
              <p:nvPr/>
            </p:nvSpPr>
            <p:spPr bwMode="auto">
              <a:xfrm>
                <a:off x="2107581" y="5919005"/>
                <a:ext cx="153151" cy="154213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3002207" y="5917147"/>
                <a:ext cx="153151" cy="154214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1798" name="Group 131"/>
            <p:cNvGrpSpPr>
              <a:grpSpLocks/>
            </p:cNvGrpSpPr>
            <p:nvPr/>
          </p:nvGrpSpPr>
          <p:grpSpPr bwMode="auto">
            <a:xfrm>
              <a:off x="3889047" y="5917147"/>
              <a:ext cx="906148" cy="170935"/>
              <a:chOff x="1539985" y="5901382"/>
              <a:chExt cx="906148" cy="170935"/>
            </a:xfrm>
          </p:grpSpPr>
          <p:sp>
            <p:nvSpPr>
              <p:cNvPr id="133" name="Oval 132"/>
              <p:cNvSpPr/>
              <p:nvPr/>
            </p:nvSpPr>
            <p:spPr bwMode="auto">
              <a:xfrm>
                <a:off x="1540300" y="5919962"/>
                <a:ext cx="153151" cy="152355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2292982" y="5901382"/>
                <a:ext cx="153151" cy="152355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8" name="Group 160"/>
          <p:cNvGrpSpPr>
            <a:grpSpLocks/>
          </p:cNvGrpSpPr>
          <p:nvPr/>
        </p:nvGrpSpPr>
        <p:grpSpPr bwMode="auto">
          <a:xfrm>
            <a:off x="2967038" y="5667375"/>
            <a:ext cx="4435475" cy="438150"/>
            <a:chOff x="2966877" y="5667147"/>
            <a:chExt cx="4435803" cy="437908"/>
          </a:xfrm>
        </p:grpSpPr>
        <p:grpSp>
          <p:nvGrpSpPr>
            <p:cNvPr id="31783" name="Group 119"/>
            <p:cNvGrpSpPr>
              <a:grpSpLocks/>
            </p:cNvGrpSpPr>
            <p:nvPr/>
          </p:nvGrpSpPr>
          <p:grpSpPr bwMode="auto">
            <a:xfrm>
              <a:off x="3139911" y="5667147"/>
              <a:ext cx="4144304" cy="158695"/>
              <a:chOff x="1259648" y="5901382"/>
              <a:chExt cx="4875657" cy="186700"/>
            </a:xfrm>
          </p:grpSpPr>
          <p:sp>
            <p:nvSpPr>
              <p:cNvPr id="113" name="Oval 112"/>
              <p:cNvSpPr/>
              <p:nvPr/>
            </p:nvSpPr>
            <p:spPr bwMode="auto">
              <a:xfrm>
                <a:off x="1259667" y="5920048"/>
                <a:ext cx="153159" cy="153062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1790" name="Group 115"/>
              <p:cNvGrpSpPr>
                <a:grpSpLocks/>
              </p:cNvGrpSpPr>
              <p:nvPr/>
            </p:nvGrpSpPr>
            <p:grpSpPr bwMode="auto">
              <a:xfrm>
                <a:off x="2422881" y="5901382"/>
                <a:ext cx="1363362" cy="170935"/>
                <a:chOff x="2422881" y="5901382"/>
                <a:chExt cx="1363362" cy="170935"/>
              </a:xfrm>
            </p:grpSpPr>
            <p:sp>
              <p:nvSpPr>
                <p:cNvPr id="114" name="Oval 113"/>
                <p:cNvSpPr/>
                <p:nvPr/>
              </p:nvSpPr>
              <p:spPr bwMode="auto">
                <a:xfrm>
                  <a:off x="2423299" y="5920048"/>
                  <a:ext cx="153159" cy="15306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 bwMode="auto">
                <a:xfrm>
                  <a:off x="3633625" y="5901382"/>
                  <a:ext cx="153159" cy="15306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791" name="Group 116"/>
              <p:cNvGrpSpPr>
                <a:grpSpLocks/>
              </p:cNvGrpSpPr>
              <p:nvPr/>
            </p:nvGrpSpPr>
            <p:grpSpPr bwMode="auto">
              <a:xfrm>
                <a:off x="4771943" y="5917147"/>
                <a:ext cx="1363362" cy="170935"/>
                <a:chOff x="2422881" y="5901382"/>
                <a:chExt cx="1363362" cy="170935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2422044" y="5919216"/>
                  <a:ext cx="153159" cy="15306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3632370" y="5900550"/>
                  <a:ext cx="153159" cy="15306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38" name="Rectangle 137"/>
            <p:cNvSpPr/>
            <p:nvPr/>
          </p:nvSpPr>
          <p:spPr bwMode="auto">
            <a:xfrm>
              <a:off x="2966877" y="5746478"/>
              <a:ext cx="428657" cy="31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a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3932148" y="5746478"/>
              <a:ext cx="428657" cy="31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a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4976801" y="5773451"/>
              <a:ext cx="428657" cy="318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a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5942072" y="5787730"/>
              <a:ext cx="428657" cy="317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a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974023" y="5773451"/>
              <a:ext cx="428657" cy="318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a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43" name="Rectangle 142"/>
          <p:cNvSpPr/>
          <p:nvPr/>
        </p:nvSpPr>
        <p:spPr bwMode="auto">
          <a:xfrm>
            <a:off x="1733550" y="4337050"/>
            <a:ext cx="430213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2444750" y="4337050"/>
            <a:ext cx="428625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087688" y="4305300"/>
            <a:ext cx="428625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3917950" y="4335463"/>
            <a:ext cx="428625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4695825" y="4321175"/>
            <a:ext cx="428625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5499100" y="4340225"/>
            <a:ext cx="430213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6169025" y="4340225"/>
            <a:ext cx="430213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6959600" y="4340225"/>
            <a:ext cx="430213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7697788" y="4340225"/>
            <a:ext cx="428625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8326438" y="4324350"/>
            <a:ext cx="536575" cy="344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0" y="5048250"/>
            <a:ext cx="2160588" cy="923925"/>
            <a:chOff x="2640" y="1968"/>
            <a:chExt cx="1361" cy="582"/>
          </a:xfrm>
        </p:grpSpPr>
        <p:sp>
          <p:nvSpPr>
            <p:cNvPr id="31778" name="Text Box 110"/>
            <p:cNvSpPr txBox="1">
              <a:spLocks noChangeArrowheads="1"/>
            </p:cNvSpPr>
            <p:nvPr/>
          </p:nvSpPr>
          <p:spPr bwMode="auto">
            <a:xfrm>
              <a:off x="2832" y="2093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200"/>
            </a:p>
          </p:txBody>
        </p:sp>
        <p:sp>
          <p:nvSpPr>
            <p:cNvPr id="31779" name="Text Box 111"/>
            <p:cNvSpPr txBox="1">
              <a:spLocks noChangeArrowheads="1"/>
            </p:cNvSpPr>
            <p:nvPr/>
          </p:nvSpPr>
          <p:spPr bwMode="auto">
            <a:xfrm>
              <a:off x="2640" y="1968"/>
              <a:ext cx="28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solidFill>
                    <a:schemeClr val="accent2"/>
                  </a:solidFill>
                </a:rPr>
                <a:t>(</a:t>
              </a:r>
              <a:endParaRPr lang="en-US" sz="1200"/>
            </a:p>
          </p:txBody>
        </p:sp>
        <p:sp>
          <p:nvSpPr>
            <p:cNvPr id="31780" name="Text Box 112"/>
            <p:cNvSpPr txBox="1">
              <a:spLocks noChangeArrowheads="1"/>
            </p:cNvSpPr>
            <p:nvPr/>
          </p:nvSpPr>
          <p:spPr bwMode="auto">
            <a:xfrm>
              <a:off x="2928" y="1968"/>
              <a:ext cx="28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solidFill>
                    <a:schemeClr val="accent2"/>
                  </a:solidFill>
                </a:rPr>
                <a:t>)</a:t>
              </a:r>
              <a:endParaRPr lang="en-US" sz="1200"/>
            </a:p>
          </p:txBody>
        </p:sp>
        <p:sp>
          <p:nvSpPr>
            <p:cNvPr id="29813" name="Text Box 113"/>
            <p:cNvSpPr txBox="1">
              <a:spLocks noChangeArrowheads="1"/>
            </p:cNvSpPr>
            <p:nvPr/>
          </p:nvSpPr>
          <p:spPr bwMode="auto">
            <a:xfrm>
              <a:off x="3085" y="2035"/>
              <a:ext cx="52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" name="Text Box 114"/>
            <p:cNvSpPr txBox="1">
              <a:spLocks noChangeArrowheads="1"/>
            </p:cNvSpPr>
            <p:nvPr/>
          </p:nvSpPr>
          <p:spPr bwMode="auto">
            <a:xfrm>
              <a:off x="3329" y="2112"/>
              <a:ext cx="6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10</a:t>
              </a:r>
              <a:endParaRPr lang="en-US" sz="1000"/>
            </a:p>
          </p:txBody>
        </p:sp>
      </p:grpSp>
      <p:cxnSp>
        <p:nvCxnSpPr>
          <p:cNvPr id="163" name="Straight Arrow Connector 162"/>
          <p:cNvCxnSpPr>
            <a:stCxn id="31780" idx="0"/>
          </p:cNvCxnSpPr>
          <p:nvPr/>
        </p:nvCxnSpPr>
        <p:spPr>
          <a:xfrm rot="5400000" flipH="1" flipV="1">
            <a:off x="939801" y="4491037"/>
            <a:ext cx="303212" cy="811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22" idx="3"/>
            <a:endCxn id="113" idx="1"/>
          </p:cNvCxnSpPr>
          <p:nvPr/>
        </p:nvCxnSpPr>
        <p:spPr>
          <a:xfrm rot="16200000" flipH="1">
            <a:off x="2092326" y="4635500"/>
            <a:ext cx="887412" cy="12461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22" idx="5"/>
            <a:endCxn id="114" idx="1"/>
          </p:cNvCxnSpPr>
          <p:nvPr/>
        </p:nvCxnSpPr>
        <p:spPr>
          <a:xfrm rot="16200000" flipH="1">
            <a:off x="2632076" y="4186237"/>
            <a:ext cx="887412" cy="21447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22" idx="5"/>
            <a:endCxn id="115" idx="1"/>
          </p:cNvCxnSpPr>
          <p:nvPr/>
        </p:nvCxnSpPr>
        <p:spPr>
          <a:xfrm rot="16200000" flipH="1">
            <a:off x="3154363" y="3663950"/>
            <a:ext cx="871537" cy="31734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27" idx="6"/>
            <a:endCxn id="118" idx="0"/>
          </p:cNvCxnSpPr>
          <p:nvPr/>
        </p:nvCxnSpPr>
        <p:spPr>
          <a:xfrm>
            <a:off x="2743200" y="4768850"/>
            <a:ext cx="3446463" cy="92710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7" idx="5"/>
            <a:endCxn id="113" idx="0"/>
          </p:cNvCxnSpPr>
          <p:nvPr/>
        </p:nvCxnSpPr>
        <p:spPr>
          <a:xfrm rot="16200000" flipH="1">
            <a:off x="2530476" y="5008562"/>
            <a:ext cx="868362" cy="481013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27" idx="5"/>
            <a:endCxn id="114" idx="1"/>
          </p:cNvCxnSpPr>
          <p:nvPr/>
        </p:nvCxnSpPr>
        <p:spPr>
          <a:xfrm rot="16200000" flipH="1">
            <a:off x="2992438" y="4546600"/>
            <a:ext cx="887412" cy="1423988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28" idx="4"/>
            <a:endCxn id="113" idx="0"/>
          </p:cNvCxnSpPr>
          <p:nvPr/>
        </p:nvCxnSpPr>
        <p:spPr>
          <a:xfrm rot="5400000">
            <a:off x="2843213" y="5180013"/>
            <a:ext cx="865187" cy="141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28" idx="5"/>
            <a:endCxn id="114" idx="0"/>
          </p:cNvCxnSpPr>
          <p:nvPr/>
        </p:nvCxnSpPr>
        <p:spPr>
          <a:xfrm rot="16200000" flipH="1">
            <a:off x="3351213" y="4840288"/>
            <a:ext cx="884237" cy="8016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28" idx="5"/>
            <a:endCxn id="119" idx="1"/>
          </p:cNvCxnSpPr>
          <p:nvPr/>
        </p:nvCxnSpPr>
        <p:spPr>
          <a:xfrm rot="16200000" flipH="1">
            <a:off x="4833145" y="3358356"/>
            <a:ext cx="900112" cy="378142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4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Historical Background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547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WALCOM 2013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7C3D6-351C-40FD-A381-F7A938F031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grpSp>
        <p:nvGrpSpPr>
          <p:cNvPr id="32774" name="Group 182"/>
          <p:cNvGrpSpPr>
            <a:grpSpLocks/>
          </p:cNvGrpSpPr>
          <p:nvPr/>
        </p:nvGrpSpPr>
        <p:grpSpPr bwMode="auto">
          <a:xfrm>
            <a:off x="212725" y="796925"/>
            <a:ext cx="8707438" cy="3214688"/>
            <a:chOff x="212725" y="796925"/>
            <a:chExt cx="8707438" cy="3214688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212725" y="796925"/>
              <a:ext cx="8707438" cy="669925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[Kearney, Munro, Phillips 2003]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PCGs are used to </a:t>
              </a:r>
              <a:r>
                <a:rPr lang="en-CA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model evolutionary relationships 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among a set of organisms.</a:t>
              </a:r>
            </a:p>
          </p:txBody>
        </p:sp>
        <p:sp>
          <p:nvSpPr>
            <p:cNvPr id="87" name="Flowchart: Alternate Process 86"/>
            <p:cNvSpPr/>
            <p:nvPr/>
          </p:nvSpPr>
          <p:spPr>
            <a:xfrm>
              <a:off x="212725" y="1589088"/>
              <a:ext cx="8707438" cy="858837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[Kearney, Munro, Phillips 2003]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Given a graph 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G, 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if we can construct </a:t>
              </a:r>
              <a:r>
                <a:rPr lang="en-US" dirty="0">
                  <a:solidFill>
                    <a:schemeClr val="tx1"/>
                  </a:solidFill>
                </a:rPr>
                <a:t>(</a:t>
              </a:r>
              <a:r>
                <a:rPr lang="en-US" i="1" dirty="0">
                  <a:solidFill>
                    <a:schemeClr val="tx1"/>
                  </a:solidFill>
                </a:rPr>
                <a:t>T</a:t>
              </a:r>
              <a:r>
                <a:rPr lang="en-US" dirty="0">
                  <a:solidFill>
                    <a:schemeClr val="tx1"/>
                  </a:solidFill>
                </a:rPr>
                <a:t>,</a:t>
              </a:r>
              <a:r>
                <a:rPr lang="en-US" i="1" dirty="0">
                  <a:solidFill>
                    <a:schemeClr val="tx1"/>
                  </a:solidFill>
                </a:rPr>
                <a:t> </a:t>
              </a:r>
              <a:r>
                <a:rPr lang="en-US" i="1" dirty="0" err="1">
                  <a:solidFill>
                    <a:schemeClr val="tx1"/>
                  </a:solidFill>
                </a:rPr>
                <a:t>d</a:t>
              </a:r>
              <a:r>
                <a:rPr lang="en-US" baseline="-25000" dirty="0" err="1">
                  <a:solidFill>
                    <a:schemeClr val="tx1"/>
                  </a:solidFill>
                </a:rPr>
                <a:t>min</a:t>
              </a:r>
              <a:r>
                <a:rPr lang="en-US" dirty="0">
                  <a:solidFill>
                    <a:schemeClr val="tx1"/>
                  </a:solidFill>
                </a:rPr>
                <a:t> , </a:t>
              </a:r>
              <a:r>
                <a:rPr lang="en-US" i="1" dirty="0" err="1">
                  <a:solidFill>
                    <a:schemeClr val="tx1"/>
                  </a:solidFill>
                </a:rPr>
                <a:t>d</a:t>
              </a:r>
              <a:r>
                <a:rPr lang="en-US" baseline="-25000" dirty="0" err="1">
                  <a:solidFill>
                    <a:schemeClr val="tx1"/>
                  </a:solidFill>
                </a:rPr>
                <a:t>max</a:t>
              </a:r>
              <a:r>
                <a:rPr lang="en-US" dirty="0">
                  <a:solidFill>
                    <a:schemeClr val="tx1"/>
                  </a:solidFill>
                </a:rPr>
                <a:t> ) in polynomial time, then we can </a:t>
              </a:r>
              <a:r>
                <a:rPr lang="en-US" dirty="0">
                  <a:solidFill>
                    <a:srgbClr val="FF0000"/>
                  </a:solidFill>
                </a:rPr>
                <a:t>find </a:t>
              </a:r>
              <a:r>
                <a:rPr lang="en-CA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maximum clique 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CA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 polynomial time. </a:t>
              </a:r>
            </a:p>
          </p:txBody>
        </p:sp>
        <p:sp>
          <p:nvSpPr>
            <p:cNvPr id="88" name="Flowchart: Alternate Process 87"/>
            <p:cNvSpPr/>
            <p:nvPr/>
          </p:nvSpPr>
          <p:spPr>
            <a:xfrm>
              <a:off x="212725" y="2565400"/>
              <a:ext cx="8707438" cy="669925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[Kearney, Munro, Phillips 2003]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Conjecture: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All graphs are PCG.</a:t>
              </a:r>
              <a:endPara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lowchart: Alternate Process 93"/>
            <p:cNvSpPr/>
            <p:nvPr/>
          </p:nvSpPr>
          <p:spPr>
            <a:xfrm>
              <a:off x="212725" y="3340100"/>
              <a:ext cx="8707438" cy="671513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CA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Yanhaona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Bayzid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Rahman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2010]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Refuted the Conjecture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showing a class of bipartite graphs with 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&gt; 14 that are not PCGs. </a:t>
              </a:r>
              <a:endPara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775" name="Group 184"/>
          <p:cNvGrpSpPr>
            <a:grpSpLocks/>
          </p:cNvGrpSpPr>
          <p:nvPr/>
        </p:nvGrpSpPr>
        <p:grpSpPr bwMode="auto">
          <a:xfrm>
            <a:off x="0" y="4305300"/>
            <a:ext cx="8863013" cy="1800225"/>
            <a:chOff x="0" y="4305912"/>
            <a:chExt cx="8863354" cy="1799143"/>
          </a:xfrm>
        </p:grpSpPr>
        <p:grpSp>
          <p:nvGrpSpPr>
            <p:cNvPr id="32777" name="Group 120"/>
            <p:cNvGrpSpPr>
              <a:grpSpLocks/>
            </p:cNvGrpSpPr>
            <p:nvPr/>
          </p:nvGrpSpPr>
          <p:grpSpPr bwMode="auto">
            <a:xfrm>
              <a:off x="1893648" y="4688897"/>
              <a:ext cx="3125822" cy="158695"/>
              <a:chOff x="1259648" y="5901382"/>
              <a:chExt cx="3677441" cy="1867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260016" y="5919310"/>
                <a:ext cx="153153" cy="153055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2848" name="Group 122"/>
              <p:cNvGrpSpPr>
                <a:grpSpLocks/>
              </p:cNvGrpSpPr>
              <p:nvPr/>
            </p:nvGrpSpPr>
            <p:grpSpPr bwMode="auto">
              <a:xfrm>
                <a:off x="2107561" y="5901382"/>
                <a:ext cx="937680" cy="170935"/>
                <a:chOff x="2107561" y="5901382"/>
                <a:chExt cx="937680" cy="170935"/>
              </a:xfrm>
            </p:grpSpPr>
            <p:sp>
              <p:nvSpPr>
                <p:cNvPr id="127" name="Oval 126"/>
                <p:cNvSpPr/>
                <p:nvPr/>
              </p:nvSpPr>
              <p:spPr bwMode="auto">
                <a:xfrm>
                  <a:off x="2107961" y="5919310"/>
                  <a:ext cx="153153" cy="15305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 bwMode="auto">
                <a:xfrm>
                  <a:off x="2892403" y="5900645"/>
                  <a:ext cx="153153" cy="15305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2849" name="Group 123"/>
              <p:cNvGrpSpPr>
                <a:grpSpLocks/>
              </p:cNvGrpSpPr>
              <p:nvPr/>
            </p:nvGrpSpPr>
            <p:grpSpPr bwMode="auto">
              <a:xfrm>
                <a:off x="3857515" y="5917147"/>
                <a:ext cx="1079574" cy="170935"/>
                <a:chOff x="1508453" y="5901382"/>
                <a:chExt cx="1079574" cy="170935"/>
              </a:xfrm>
            </p:grpSpPr>
            <p:sp>
              <p:nvSpPr>
                <p:cNvPr id="125" name="Oval 124"/>
                <p:cNvSpPr/>
                <p:nvPr/>
              </p:nvSpPr>
              <p:spPr bwMode="auto">
                <a:xfrm>
                  <a:off x="1508953" y="5909144"/>
                  <a:ext cx="153153" cy="162388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 bwMode="auto">
                <a:xfrm>
                  <a:off x="2435342" y="5890479"/>
                  <a:ext cx="153153" cy="162388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2778" name="Group 128"/>
            <p:cNvGrpSpPr>
              <a:grpSpLocks/>
            </p:cNvGrpSpPr>
            <p:nvPr/>
          </p:nvGrpSpPr>
          <p:grpSpPr bwMode="auto">
            <a:xfrm>
              <a:off x="5645838" y="4702297"/>
              <a:ext cx="3005212" cy="145295"/>
              <a:chOff x="1259648" y="5917147"/>
              <a:chExt cx="3535547" cy="170935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1259094" y="5919310"/>
                <a:ext cx="153153" cy="153055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2841" name="Group 130"/>
              <p:cNvGrpSpPr>
                <a:grpSpLocks/>
              </p:cNvGrpSpPr>
              <p:nvPr/>
            </p:nvGrpSpPr>
            <p:grpSpPr bwMode="auto">
              <a:xfrm>
                <a:off x="2107561" y="5917148"/>
                <a:ext cx="1048042" cy="155169"/>
                <a:chOff x="2107561" y="5917148"/>
                <a:chExt cx="1048042" cy="155169"/>
              </a:xfrm>
            </p:grpSpPr>
            <p:sp>
              <p:nvSpPr>
                <p:cNvPr id="135" name="Oval 134"/>
                <p:cNvSpPr/>
                <p:nvPr/>
              </p:nvSpPr>
              <p:spPr bwMode="auto">
                <a:xfrm>
                  <a:off x="2107039" y="5919310"/>
                  <a:ext cx="153153" cy="15305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3001678" y="5917443"/>
                  <a:ext cx="153153" cy="15305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2842" name="Group 131"/>
              <p:cNvGrpSpPr>
                <a:grpSpLocks/>
              </p:cNvGrpSpPr>
              <p:nvPr/>
            </p:nvGrpSpPr>
            <p:grpSpPr bwMode="auto">
              <a:xfrm>
                <a:off x="3889047" y="5917147"/>
                <a:ext cx="906148" cy="170935"/>
                <a:chOff x="1539985" y="5901382"/>
                <a:chExt cx="906148" cy="170935"/>
              </a:xfrm>
            </p:grpSpPr>
            <p:sp>
              <p:nvSpPr>
                <p:cNvPr id="133" name="Oval 132"/>
                <p:cNvSpPr/>
                <p:nvPr/>
              </p:nvSpPr>
              <p:spPr bwMode="auto">
                <a:xfrm>
                  <a:off x="1539783" y="5920344"/>
                  <a:ext cx="153153" cy="151189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 bwMode="auto">
                <a:xfrm>
                  <a:off x="2292475" y="5901678"/>
                  <a:ext cx="153153" cy="151189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2779" name="Group 160"/>
            <p:cNvGrpSpPr>
              <a:grpSpLocks/>
            </p:cNvGrpSpPr>
            <p:nvPr/>
          </p:nvGrpSpPr>
          <p:grpSpPr bwMode="auto">
            <a:xfrm>
              <a:off x="2966877" y="5667147"/>
              <a:ext cx="4435803" cy="437908"/>
              <a:chOff x="2966877" y="5667147"/>
              <a:chExt cx="4435803" cy="437908"/>
            </a:xfrm>
          </p:grpSpPr>
          <p:grpSp>
            <p:nvGrpSpPr>
              <p:cNvPr id="32827" name="Group 119"/>
              <p:cNvGrpSpPr>
                <a:grpSpLocks/>
              </p:cNvGrpSpPr>
              <p:nvPr/>
            </p:nvGrpSpPr>
            <p:grpSpPr bwMode="auto">
              <a:xfrm>
                <a:off x="3139911" y="5667147"/>
                <a:ext cx="4144304" cy="158695"/>
                <a:chOff x="1259648" y="5901382"/>
                <a:chExt cx="4875657" cy="186700"/>
              </a:xfrm>
            </p:grpSpPr>
            <p:sp>
              <p:nvSpPr>
                <p:cNvPr id="113" name="Oval 112"/>
                <p:cNvSpPr/>
                <p:nvPr/>
              </p:nvSpPr>
              <p:spPr bwMode="auto">
                <a:xfrm>
                  <a:off x="1259983" y="5920072"/>
                  <a:ext cx="153153" cy="153055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2834" name="Group 115"/>
                <p:cNvGrpSpPr>
                  <a:grpSpLocks/>
                </p:cNvGrpSpPr>
                <p:nvPr/>
              </p:nvGrpSpPr>
              <p:grpSpPr bwMode="auto">
                <a:xfrm>
                  <a:off x="2422881" y="5901382"/>
                  <a:ext cx="1363362" cy="170935"/>
                  <a:chOff x="2422881" y="5901382"/>
                  <a:chExt cx="1363362" cy="170935"/>
                </a:xfrm>
              </p:grpSpPr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2423574" y="5920072"/>
                    <a:ext cx="153153" cy="153055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 bwMode="auto">
                  <a:xfrm>
                    <a:off x="3633857" y="5901407"/>
                    <a:ext cx="153153" cy="153055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2835" name="Group 116"/>
                <p:cNvGrpSpPr>
                  <a:grpSpLocks/>
                </p:cNvGrpSpPr>
                <p:nvPr/>
              </p:nvGrpSpPr>
              <p:grpSpPr bwMode="auto">
                <a:xfrm>
                  <a:off x="4771943" y="5917147"/>
                  <a:ext cx="1363362" cy="170935"/>
                  <a:chOff x="2422881" y="5901382"/>
                  <a:chExt cx="1363362" cy="170935"/>
                </a:xfrm>
              </p:grpSpPr>
              <p:sp>
                <p:nvSpPr>
                  <p:cNvPr id="118" name="Oval 117"/>
                  <p:cNvSpPr/>
                  <p:nvPr/>
                </p:nvSpPr>
                <p:spPr bwMode="auto">
                  <a:xfrm>
                    <a:off x="2422237" y="5919240"/>
                    <a:ext cx="153153" cy="153055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 bwMode="auto">
                  <a:xfrm>
                    <a:off x="3632520" y="5900574"/>
                    <a:ext cx="153153" cy="153055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38" name="Rectangle 137"/>
              <p:cNvSpPr/>
              <p:nvPr/>
            </p:nvSpPr>
            <p:spPr bwMode="auto">
              <a:xfrm>
                <a:off x="2967152" y="5746495"/>
                <a:ext cx="428642" cy="3188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i="1" dirty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3932389" y="5746495"/>
                <a:ext cx="428642" cy="3188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i="1" dirty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4977004" y="5773467"/>
                <a:ext cx="428642" cy="3188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i="1" dirty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5942242" y="5787746"/>
                <a:ext cx="428642" cy="3173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i="1" dirty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6974156" y="5773467"/>
                <a:ext cx="428642" cy="3188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i="1" dirty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r>
                  <a:rPr lang="en-US" sz="2400" baseline="-25000" dirty="0">
                    <a:solidFill>
                      <a:schemeClr val="tx2">
                        <a:lumMod val="50000"/>
                      </a:schemeClr>
                    </a:solidFill>
                  </a:rPr>
                  <a:t>5</a:t>
                </a:r>
              </a:p>
            </p:txBody>
          </p:sp>
        </p:grpSp>
        <p:sp>
          <p:nvSpPr>
            <p:cNvPr id="143" name="Rectangle 142"/>
            <p:cNvSpPr/>
            <p:nvPr/>
          </p:nvSpPr>
          <p:spPr bwMode="auto">
            <a:xfrm>
              <a:off x="1733617" y="4337643"/>
              <a:ext cx="428641" cy="317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444844" y="4337643"/>
              <a:ext cx="428641" cy="317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087807" y="4305912"/>
              <a:ext cx="428641" cy="317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3918101" y="4334470"/>
              <a:ext cx="428641" cy="318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4696006" y="4321777"/>
              <a:ext cx="428641" cy="317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5499312" y="4339230"/>
              <a:ext cx="428641" cy="318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6169262" y="4339230"/>
              <a:ext cx="428641" cy="318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6959868" y="4339230"/>
              <a:ext cx="428641" cy="318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698084" y="4339230"/>
              <a:ext cx="428641" cy="318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8326758" y="4323365"/>
              <a:ext cx="536596" cy="3458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r>
                <a:rPr lang="en-US" sz="2400" baseline="-25000" dirty="0">
                  <a:solidFill>
                    <a:schemeClr val="tx2">
                      <a:lumMod val="50000"/>
                    </a:schemeClr>
                  </a:solidFill>
                </a:rPr>
                <a:t>10</a:t>
              </a:r>
            </a:p>
          </p:txBody>
        </p:sp>
        <p:grpSp>
          <p:nvGrpSpPr>
            <p:cNvPr id="32790" name="Group 109"/>
            <p:cNvGrpSpPr>
              <a:grpSpLocks/>
            </p:cNvGrpSpPr>
            <p:nvPr/>
          </p:nvGrpSpPr>
          <p:grpSpPr bwMode="auto">
            <a:xfrm>
              <a:off x="0" y="5047595"/>
              <a:ext cx="2160588" cy="923925"/>
              <a:chOff x="2640" y="1968"/>
              <a:chExt cx="1361" cy="582"/>
            </a:xfrm>
          </p:grpSpPr>
          <p:sp>
            <p:nvSpPr>
              <p:cNvPr id="32822" name="Text Box 110"/>
              <p:cNvSpPr txBox="1">
                <a:spLocks noChangeArrowheads="1"/>
              </p:cNvSpPr>
              <p:nvPr/>
            </p:nvSpPr>
            <p:spPr bwMode="auto">
              <a:xfrm>
                <a:off x="2832" y="2093"/>
                <a:ext cx="24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</a:rPr>
                  <a:t>5</a:t>
                </a:r>
              </a:p>
              <a:p>
                <a:r>
                  <a:rPr lang="en-US" sz="1600">
                    <a:solidFill>
                      <a:srgbClr val="FF0000"/>
                    </a:solidFill>
                  </a:rPr>
                  <a:t>3</a:t>
                </a:r>
                <a:endParaRPr lang="en-US" sz="1200"/>
              </a:p>
            </p:txBody>
          </p:sp>
          <p:sp>
            <p:nvSpPr>
              <p:cNvPr id="32823" name="Text Box 111"/>
              <p:cNvSpPr txBox="1">
                <a:spLocks noChangeArrowheads="1"/>
              </p:cNvSpPr>
              <p:nvPr/>
            </p:nvSpPr>
            <p:spPr bwMode="auto">
              <a:xfrm>
                <a:off x="2640" y="1968"/>
                <a:ext cx="28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5400">
                    <a:solidFill>
                      <a:schemeClr val="accent2"/>
                    </a:solidFill>
                  </a:rPr>
                  <a:t>(</a:t>
                </a:r>
                <a:endParaRPr lang="en-US" sz="1200"/>
              </a:p>
            </p:txBody>
          </p:sp>
          <p:sp>
            <p:nvSpPr>
              <p:cNvPr id="32824" name="Text Box 112"/>
              <p:cNvSpPr txBox="1">
                <a:spLocks noChangeArrowheads="1"/>
              </p:cNvSpPr>
              <p:nvPr/>
            </p:nvSpPr>
            <p:spPr bwMode="auto">
              <a:xfrm>
                <a:off x="2928" y="1968"/>
                <a:ext cx="28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5400">
                    <a:solidFill>
                      <a:schemeClr val="accent2"/>
                    </a:solidFill>
                  </a:rPr>
                  <a:t>)</a:t>
                </a:r>
                <a:endParaRPr lang="en-US" sz="1200"/>
              </a:p>
            </p:txBody>
          </p:sp>
          <p:sp>
            <p:nvSpPr>
              <p:cNvPr id="29813" name="Text Box 113"/>
              <p:cNvSpPr txBox="1">
                <a:spLocks noChangeArrowheads="1"/>
              </p:cNvSpPr>
              <p:nvPr/>
            </p:nvSpPr>
            <p:spPr bwMode="auto">
              <a:xfrm>
                <a:off x="3085" y="2029"/>
                <a:ext cx="528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4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26" name="Text Box 114"/>
              <p:cNvSpPr txBox="1">
                <a:spLocks noChangeArrowheads="1"/>
              </p:cNvSpPr>
              <p:nvPr/>
            </p:nvSpPr>
            <p:spPr bwMode="auto">
              <a:xfrm>
                <a:off x="3329" y="2112"/>
                <a:ext cx="6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</a:rPr>
                  <a:t>10</a:t>
                </a:r>
                <a:endParaRPr lang="en-US" sz="1000"/>
              </a:p>
            </p:txBody>
          </p:sp>
        </p:grpSp>
        <p:cxnSp>
          <p:nvCxnSpPr>
            <p:cNvPr id="163" name="Straight Arrow Connector 162"/>
            <p:cNvCxnSpPr>
              <a:stCxn id="32824" idx="0"/>
            </p:cNvCxnSpPr>
            <p:nvPr/>
          </p:nvCxnSpPr>
          <p:spPr>
            <a:xfrm rot="5400000" flipH="1" flipV="1">
              <a:off x="940727" y="4490485"/>
              <a:ext cx="301444" cy="8112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22" idx="3"/>
              <a:endCxn id="113" idx="1"/>
            </p:cNvCxnSpPr>
            <p:nvPr/>
          </p:nvCxnSpPr>
          <p:spPr>
            <a:xfrm rot="16200000" flipH="1">
              <a:off x="2092690" y="4635515"/>
              <a:ext cx="886879" cy="124623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22" idx="5"/>
              <a:endCxn id="114" idx="1"/>
            </p:cNvCxnSpPr>
            <p:nvPr/>
          </p:nvCxnSpPr>
          <p:spPr>
            <a:xfrm rot="16200000" flipH="1">
              <a:off x="2632461" y="4186235"/>
              <a:ext cx="886879" cy="21447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22" idx="5"/>
              <a:endCxn id="115" idx="1"/>
            </p:cNvCxnSpPr>
            <p:nvPr/>
          </p:nvCxnSpPr>
          <p:spPr>
            <a:xfrm rot="16200000" flipH="1">
              <a:off x="3154763" y="3663933"/>
              <a:ext cx="871013" cy="317353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27" idx="6"/>
              <a:endCxn id="118" idx="0"/>
            </p:cNvCxnSpPr>
            <p:nvPr/>
          </p:nvCxnSpPr>
          <p:spPr>
            <a:xfrm>
              <a:off x="2743306" y="4769183"/>
              <a:ext cx="3446596" cy="926543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27" idx="5"/>
              <a:endCxn id="113" idx="0"/>
            </p:cNvCxnSpPr>
            <p:nvPr/>
          </p:nvCxnSpPr>
          <p:spPr>
            <a:xfrm rot="16200000" flipH="1">
              <a:off x="2530851" y="5008598"/>
              <a:ext cx="867840" cy="481032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27" idx="5"/>
              <a:endCxn id="114" idx="1"/>
            </p:cNvCxnSpPr>
            <p:nvPr/>
          </p:nvCxnSpPr>
          <p:spPr>
            <a:xfrm rot="16200000" flipH="1">
              <a:off x="2992837" y="4546612"/>
              <a:ext cx="886879" cy="1424043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28" idx="4"/>
              <a:endCxn id="113" idx="0"/>
            </p:cNvCxnSpPr>
            <p:nvPr/>
          </p:nvCxnSpPr>
          <p:spPr>
            <a:xfrm rot="5400000">
              <a:off x="2843599" y="5180054"/>
              <a:ext cx="864667" cy="14129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28" idx="5"/>
              <a:endCxn id="114" idx="0"/>
            </p:cNvCxnSpPr>
            <p:nvPr/>
          </p:nvCxnSpPr>
          <p:spPr>
            <a:xfrm rot="16200000" flipH="1">
              <a:off x="3350831" y="4841116"/>
              <a:ext cx="883706" cy="80013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28" idx="5"/>
              <a:endCxn id="119" idx="1"/>
            </p:cNvCxnSpPr>
            <p:nvPr/>
          </p:nvCxnSpPr>
          <p:spPr>
            <a:xfrm rot="16200000" flipH="1">
              <a:off x="4833619" y="3358328"/>
              <a:ext cx="899571" cy="378157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13" idx="7"/>
              <a:endCxn id="125" idx="3"/>
            </p:cNvCxnSpPr>
            <p:nvPr/>
          </p:nvCxnSpPr>
          <p:spPr>
            <a:xfrm rot="5400000" flipH="1" flipV="1">
              <a:off x="3248431" y="4829193"/>
              <a:ext cx="874186" cy="87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15" idx="1"/>
              <a:endCxn id="125" idx="4"/>
            </p:cNvCxnSpPr>
            <p:nvPr/>
          </p:nvCxnSpPr>
          <p:spPr>
            <a:xfrm rot="16200000" flipV="1">
              <a:off x="4252551" y="4761722"/>
              <a:ext cx="839282" cy="10096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18" idx="1"/>
              <a:endCxn id="125" idx="6"/>
            </p:cNvCxnSpPr>
            <p:nvPr/>
          </p:nvCxnSpPr>
          <p:spPr>
            <a:xfrm rot="16200000" flipV="1">
              <a:off x="4721706" y="4292608"/>
              <a:ext cx="931302" cy="1913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13" idx="7"/>
              <a:endCxn id="126" idx="3"/>
            </p:cNvCxnSpPr>
            <p:nvPr/>
          </p:nvCxnSpPr>
          <p:spPr>
            <a:xfrm rot="5400000" flipH="1" flipV="1">
              <a:off x="3635006" y="4428339"/>
              <a:ext cx="888466" cy="1659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19" idx="0"/>
              <a:endCxn id="126" idx="5"/>
            </p:cNvCxnSpPr>
            <p:nvPr/>
          </p:nvCxnSpPr>
          <p:spPr>
            <a:xfrm rot="16200000" flipV="1">
              <a:off x="5677396" y="4137028"/>
              <a:ext cx="866254" cy="2219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5" idx="7"/>
              <a:endCxn id="126" idx="5"/>
            </p:cNvCxnSpPr>
            <p:nvPr/>
          </p:nvCxnSpPr>
          <p:spPr>
            <a:xfrm rot="16200000" flipV="1">
              <a:off x="4698666" y="5115758"/>
              <a:ext cx="872600" cy="2682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8" idx="0"/>
              <a:endCxn id="130" idx="4"/>
            </p:cNvCxnSpPr>
            <p:nvPr/>
          </p:nvCxnSpPr>
          <p:spPr>
            <a:xfrm rot="16200000" flipV="1">
              <a:off x="5519433" y="5025257"/>
              <a:ext cx="861494" cy="4794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38" idx="0"/>
              <a:endCxn id="130" idx="3"/>
            </p:cNvCxnSpPr>
            <p:nvPr/>
          </p:nvCxnSpPr>
          <p:spPr>
            <a:xfrm rot="5400000" flipH="1" flipV="1">
              <a:off x="3957294" y="4039372"/>
              <a:ext cx="931302" cy="24829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9" idx="0"/>
              <a:endCxn id="130" idx="6"/>
            </p:cNvCxnSpPr>
            <p:nvPr/>
          </p:nvCxnSpPr>
          <p:spPr>
            <a:xfrm rot="16200000" flipV="1">
              <a:off x="6042549" y="4502182"/>
              <a:ext cx="910677" cy="14446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0"/>
              <a:endCxn id="135" idx="4"/>
            </p:cNvCxnSpPr>
            <p:nvPr/>
          </p:nvCxnSpPr>
          <p:spPr>
            <a:xfrm rot="5400000" flipH="1" flipV="1">
              <a:off x="4887580" y="4139402"/>
              <a:ext cx="848802" cy="22384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5" idx="0"/>
              <a:endCxn id="135" idx="5"/>
            </p:cNvCxnSpPr>
            <p:nvPr/>
          </p:nvCxnSpPr>
          <p:spPr>
            <a:xfrm rot="5400000" flipH="1" flipV="1">
              <a:off x="5424175" y="4614094"/>
              <a:ext cx="851975" cy="12541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8" idx="0"/>
              <a:endCxn id="135" idx="4"/>
            </p:cNvCxnSpPr>
            <p:nvPr/>
          </p:nvCxnSpPr>
          <p:spPr>
            <a:xfrm rot="5400000" flipH="1" flipV="1">
              <a:off x="5879809" y="5144325"/>
              <a:ext cx="861494" cy="2413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36" idx="5"/>
              <a:endCxn id="115" idx="7"/>
            </p:cNvCxnSpPr>
            <p:nvPr/>
          </p:nvCxnSpPr>
          <p:spPr>
            <a:xfrm rot="5400000">
              <a:off x="5817103" y="4265619"/>
              <a:ext cx="872600" cy="19685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36" idx="4"/>
              <a:endCxn id="139" idx="0"/>
            </p:cNvCxnSpPr>
            <p:nvPr/>
          </p:nvCxnSpPr>
          <p:spPr>
            <a:xfrm rot="5400000">
              <a:off x="5212256" y="3765512"/>
              <a:ext cx="915436" cy="30465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36" idx="4"/>
              <a:endCxn id="119" idx="7"/>
            </p:cNvCxnSpPr>
            <p:nvPr/>
          </p:nvCxnSpPr>
          <p:spPr>
            <a:xfrm rot="16200000" flipH="1">
              <a:off x="6795040" y="5229259"/>
              <a:ext cx="867840" cy="714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34" idx="5"/>
              <a:endCxn id="119" idx="7"/>
            </p:cNvCxnSpPr>
            <p:nvPr/>
          </p:nvCxnSpPr>
          <p:spPr>
            <a:xfrm rot="5400000">
              <a:off x="7505478" y="4572808"/>
              <a:ext cx="885293" cy="13668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34" idx="3"/>
              <a:endCxn id="118" idx="7"/>
            </p:cNvCxnSpPr>
            <p:nvPr/>
          </p:nvCxnSpPr>
          <p:spPr>
            <a:xfrm rot="5400000">
              <a:off x="6937930" y="4111616"/>
              <a:ext cx="901158" cy="23051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4" idx="3"/>
              <a:endCxn id="115" idx="6"/>
            </p:cNvCxnSpPr>
            <p:nvPr/>
          </p:nvCxnSpPr>
          <p:spPr>
            <a:xfrm rot="5400000">
              <a:off x="6455317" y="3646456"/>
              <a:ext cx="918611" cy="32529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33" idx="4"/>
              <a:endCxn id="119" idx="7"/>
            </p:cNvCxnSpPr>
            <p:nvPr/>
          </p:nvCxnSpPr>
          <p:spPr>
            <a:xfrm rot="5400000">
              <a:off x="7179224" y="4932380"/>
              <a:ext cx="851975" cy="681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33" idx="2"/>
              <a:endCxn id="118" idx="7"/>
            </p:cNvCxnSpPr>
            <p:nvPr/>
          </p:nvCxnSpPr>
          <p:spPr>
            <a:xfrm rot="10800000" flipV="1">
              <a:off x="6235940" y="4783463"/>
              <a:ext cx="1644713" cy="931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33" idx="2"/>
              <a:endCxn id="114" idx="7"/>
            </p:cNvCxnSpPr>
            <p:nvPr/>
          </p:nvCxnSpPr>
          <p:spPr>
            <a:xfrm rot="10800000" flipV="1">
              <a:off x="4238788" y="4783463"/>
              <a:ext cx="3641865" cy="9186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2776" name="Rectangle 185"/>
          <p:cNvSpPr>
            <a:spLocks noChangeArrowheads="1"/>
          </p:cNvSpPr>
          <p:nvPr/>
        </p:nvSpPr>
        <p:spPr bwMode="auto">
          <a:xfrm>
            <a:off x="7658100" y="5640388"/>
            <a:ext cx="125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 PCG.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Historical Background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547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4547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9063A-A368-4FCC-AD54-986C36F92B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grpSp>
        <p:nvGrpSpPr>
          <p:cNvPr id="33798" name="Group 12"/>
          <p:cNvGrpSpPr>
            <a:grpSpLocks/>
          </p:cNvGrpSpPr>
          <p:nvPr/>
        </p:nvGrpSpPr>
        <p:grpSpPr bwMode="auto">
          <a:xfrm>
            <a:off x="212725" y="796925"/>
            <a:ext cx="8707438" cy="3214688"/>
            <a:chOff x="212725" y="796925"/>
            <a:chExt cx="8707438" cy="3214688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212725" y="796925"/>
              <a:ext cx="8707438" cy="669925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[Kearney, Munro, Phillips 2003]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PCGs are used to </a:t>
              </a:r>
              <a:r>
                <a:rPr lang="en-CA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model evolutionary relationships 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among a set of organisms.</a:t>
              </a:r>
            </a:p>
          </p:txBody>
        </p:sp>
        <p:sp>
          <p:nvSpPr>
            <p:cNvPr id="87" name="Flowchart: Alternate Process 86"/>
            <p:cNvSpPr/>
            <p:nvPr/>
          </p:nvSpPr>
          <p:spPr>
            <a:xfrm>
              <a:off x="212725" y="1589088"/>
              <a:ext cx="8707438" cy="858837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[Kearney, Munro, Phillips 2003]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Given a graph 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G, 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if we can construct </a:t>
              </a:r>
              <a:r>
                <a:rPr lang="en-US" dirty="0">
                  <a:solidFill>
                    <a:schemeClr val="tx1"/>
                  </a:solidFill>
                </a:rPr>
                <a:t>(</a:t>
              </a:r>
              <a:r>
                <a:rPr lang="en-US" i="1" dirty="0">
                  <a:solidFill>
                    <a:schemeClr val="tx1"/>
                  </a:solidFill>
                </a:rPr>
                <a:t>T</a:t>
              </a:r>
              <a:r>
                <a:rPr lang="en-US" dirty="0">
                  <a:solidFill>
                    <a:schemeClr val="tx1"/>
                  </a:solidFill>
                </a:rPr>
                <a:t>,</a:t>
              </a:r>
              <a:r>
                <a:rPr lang="en-US" i="1" dirty="0">
                  <a:solidFill>
                    <a:schemeClr val="tx1"/>
                  </a:solidFill>
                </a:rPr>
                <a:t> </a:t>
              </a:r>
              <a:r>
                <a:rPr lang="en-US" i="1" dirty="0" err="1">
                  <a:solidFill>
                    <a:schemeClr val="tx1"/>
                  </a:solidFill>
                </a:rPr>
                <a:t>d</a:t>
              </a:r>
              <a:r>
                <a:rPr lang="en-US" baseline="-25000" dirty="0" err="1">
                  <a:solidFill>
                    <a:schemeClr val="tx1"/>
                  </a:solidFill>
                </a:rPr>
                <a:t>min</a:t>
              </a:r>
              <a:r>
                <a:rPr lang="en-US" dirty="0">
                  <a:solidFill>
                    <a:schemeClr val="tx1"/>
                  </a:solidFill>
                </a:rPr>
                <a:t> , </a:t>
              </a:r>
              <a:r>
                <a:rPr lang="en-US" i="1" dirty="0" err="1">
                  <a:solidFill>
                    <a:schemeClr val="tx1"/>
                  </a:solidFill>
                </a:rPr>
                <a:t>d</a:t>
              </a:r>
              <a:r>
                <a:rPr lang="en-US" baseline="-25000" dirty="0" err="1">
                  <a:solidFill>
                    <a:schemeClr val="tx1"/>
                  </a:solidFill>
                </a:rPr>
                <a:t>max</a:t>
              </a:r>
              <a:r>
                <a:rPr lang="en-US" dirty="0">
                  <a:solidFill>
                    <a:schemeClr val="tx1"/>
                  </a:solidFill>
                </a:rPr>
                <a:t> ) in polynomial time, then we can </a:t>
              </a:r>
              <a:r>
                <a:rPr lang="en-US" dirty="0">
                  <a:solidFill>
                    <a:srgbClr val="FF0000"/>
                  </a:solidFill>
                </a:rPr>
                <a:t>find </a:t>
              </a:r>
              <a:r>
                <a:rPr lang="en-CA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maximum clique 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CA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 polynomial time. </a:t>
              </a:r>
            </a:p>
          </p:txBody>
        </p:sp>
        <p:sp>
          <p:nvSpPr>
            <p:cNvPr id="88" name="Flowchart: Alternate Process 87"/>
            <p:cNvSpPr/>
            <p:nvPr/>
          </p:nvSpPr>
          <p:spPr>
            <a:xfrm>
              <a:off x="212725" y="2565400"/>
              <a:ext cx="8707438" cy="669925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[Kearney, Munro, Phillips 2003]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Conjecture: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All graphs are PCG.</a:t>
              </a:r>
              <a:endPara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lowchart: Alternate Process 93"/>
            <p:cNvSpPr/>
            <p:nvPr/>
          </p:nvSpPr>
          <p:spPr>
            <a:xfrm>
              <a:off x="212725" y="3340100"/>
              <a:ext cx="8707438" cy="671513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CA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Yanhaona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Bayzid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CA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Rahman</a:t>
              </a:r>
              <a:r>
                <a:rPr lang="en-CA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2010]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Refuted the Conjecture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showing a class of bipartite graphs with </a:t>
              </a:r>
              <a:r>
                <a:rPr lang="en-US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&gt; 14 that are not PCGs. </a:t>
              </a:r>
              <a:endPara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Flowchart: Alternate Process 97"/>
          <p:cNvSpPr/>
          <p:nvPr/>
        </p:nvSpPr>
        <p:spPr>
          <a:xfrm>
            <a:off x="212725" y="4133850"/>
            <a:ext cx="8707438" cy="6699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Calamoneri, Petreschi, Sinaimeri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subclass of split </a:t>
            </a:r>
            <a:r>
              <a:rPr lang="en-CA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matrogenic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graphs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PCGs.</a:t>
            </a:r>
          </a:p>
        </p:txBody>
      </p:sp>
      <p:sp>
        <p:nvSpPr>
          <p:cNvPr id="100" name="Flowchart: Alternate Process 99"/>
          <p:cNvSpPr/>
          <p:nvPr/>
        </p:nvSpPr>
        <p:spPr>
          <a:xfrm>
            <a:off x="212725" y="4926013"/>
            <a:ext cx="8707438" cy="6699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[Salma, </a:t>
            </a:r>
            <a:r>
              <a:rPr lang="en-CA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2012]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Triangle free maximum degree three </a:t>
            </a:r>
            <a:r>
              <a:rPr lang="en-CA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outerplanar</a:t>
            </a: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graphs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PCGs.</a:t>
            </a:r>
          </a:p>
        </p:txBody>
      </p:sp>
      <p:sp>
        <p:nvSpPr>
          <p:cNvPr id="101" name="Flowchart: Alternate Process 100"/>
          <p:cNvSpPr/>
          <p:nvPr/>
        </p:nvSpPr>
        <p:spPr>
          <a:xfrm>
            <a:off x="212725" y="5705475"/>
            <a:ext cx="8707438" cy="67151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Calamoneri, Frascaria, Sinaimeri,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2012]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graphs with at most seven vertices </a:t>
            </a:r>
            <a:r>
              <a:rPr lang="en-C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PCGs.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Some Natural Questions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2D415-43D4-4639-962F-74A5BCE341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24" name="Flowchart: Alternate Process 23"/>
          <p:cNvSpPr/>
          <p:nvPr/>
        </p:nvSpPr>
        <p:spPr>
          <a:xfrm>
            <a:off x="974725" y="955675"/>
            <a:ext cx="7121525" cy="5683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smallest graph that is not a PCG?</a:t>
            </a:r>
          </a:p>
        </p:txBody>
      </p:sp>
      <p:sp>
        <p:nvSpPr>
          <p:cNvPr id="87" name="Flowchart: Alternate Process 86"/>
          <p:cNvSpPr/>
          <p:nvPr/>
        </p:nvSpPr>
        <p:spPr>
          <a:xfrm>
            <a:off x="974725" y="2305050"/>
            <a:ext cx="7121525" cy="75565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C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PCG Recognition Problem:  Given a graph </a:t>
            </a:r>
            <a:r>
              <a:rPr lang="en-CA" sz="2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G, </a:t>
            </a:r>
            <a:r>
              <a:rPr lang="en-C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we determine whether </a:t>
            </a:r>
            <a:r>
              <a:rPr lang="en-CA" sz="2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PCG in polynomial time? </a:t>
            </a:r>
          </a:p>
        </p:txBody>
      </p:sp>
      <p:sp>
        <p:nvSpPr>
          <p:cNvPr id="34824" name="Title 2"/>
          <p:cNvSpPr txBox="1">
            <a:spLocks/>
          </p:cNvSpPr>
          <p:nvPr/>
        </p:nvSpPr>
        <p:spPr bwMode="auto">
          <a:xfrm>
            <a:off x="-17463" y="3048000"/>
            <a:ext cx="9144001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  <a:latin typeface="Book Antiqua" pitchFamily="18" charset="0"/>
              </a:rPr>
              <a:t>Our Contribution</a:t>
            </a:r>
            <a:endParaRPr lang="en-CA" sz="2800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74725" y="1630363"/>
            <a:ext cx="7121525" cy="5683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there a planar graph that is not a PCG?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974725" y="4070350"/>
            <a:ext cx="7126288" cy="5683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exists a graph with eight vertices that is not a PCG.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974725" y="5419725"/>
            <a:ext cx="7126288" cy="75565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variant of the PCG Recognition Problem is NP-hard. 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974725" y="4745038"/>
            <a:ext cx="7126288" cy="56832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exists a planar graph with sixteen vertices that is not a PCG</a:t>
            </a:r>
          </a:p>
        </p:txBody>
      </p:sp>
      <p:cxnSp>
        <p:nvCxnSpPr>
          <p:cNvPr id="7" name="Elbow Connector 6"/>
          <p:cNvCxnSpPr>
            <a:stCxn id="24" idx="1"/>
            <a:endCxn id="11" idx="1"/>
          </p:cNvCxnSpPr>
          <p:nvPr/>
        </p:nvCxnSpPr>
        <p:spPr>
          <a:xfrm rot="10800000" flipV="1">
            <a:off x="974725" y="1239838"/>
            <a:ext cx="12700" cy="3114675"/>
          </a:xfrm>
          <a:prstGeom prst="bentConnector3">
            <a:avLst>
              <a:gd name="adj1" fmla="val 5736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1"/>
            <a:endCxn id="13" idx="1"/>
          </p:cNvCxnSpPr>
          <p:nvPr/>
        </p:nvCxnSpPr>
        <p:spPr>
          <a:xfrm rot="10800000" flipV="1">
            <a:off x="974725" y="1914525"/>
            <a:ext cx="12700" cy="3114675"/>
          </a:xfrm>
          <a:prstGeom prst="bentConnector3">
            <a:avLst>
              <a:gd name="adj1" fmla="val 4392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87" idx="1"/>
            <a:endCxn id="12" idx="1"/>
          </p:cNvCxnSpPr>
          <p:nvPr/>
        </p:nvCxnSpPr>
        <p:spPr>
          <a:xfrm rot="10800000" flipV="1">
            <a:off x="974725" y="2682875"/>
            <a:ext cx="12700" cy="3114675"/>
          </a:xfrm>
          <a:prstGeom prst="bentConnector3">
            <a:avLst>
              <a:gd name="adj1" fmla="val 2952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4195763" y="1177925"/>
            <a:ext cx="196850" cy="331788"/>
          </a:xfrm>
          <a:custGeom>
            <a:avLst/>
            <a:gdLst>
              <a:gd name="connsiteX0" fmla="*/ 99291 w 196273"/>
              <a:gd name="connsiteY0" fmla="*/ 332509 h 332509"/>
              <a:gd name="connsiteX1" fmla="*/ 16164 w 196273"/>
              <a:gd name="connsiteY1" fmla="*/ 193964 h 332509"/>
              <a:gd name="connsiteX2" fmla="*/ 196273 w 196273"/>
              <a:gd name="connsiteY2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73" h="332509">
                <a:moveTo>
                  <a:pt x="99291" y="332509"/>
                </a:moveTo>
                <a:cubicBezTo>
                  <a:pt x="49645" y="290945"/>
                  <a:pt x="0" y="249382"/>
                  <a:pt x="16164" y="193964"/>
                </a:cubicBezTo>
                <a:cubicBezTo>
                  <a:pt x="32328" y="138546"/>
                  <a:pt x="114300" y="69273"/>
                  <a:pt x="19627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Two Useful Lemmas</a:t>
            </a:r>
            <a:endParaRPr lang="en-CA" sz="2800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EDC2F-1916-4E6A-9DD1-4972690D25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2" name="Isosceles Triangle 1"/>
          <p:cNvSpPr/>
          <p:nvPr/>
        </p:nvSpPr>
        <p:spPr>
          <a:xfrm>
            <a:off x="461963" y="627063"/>
            <a:ext cx="1528762" cy="1425575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5848" name="Group 17"/>
          <p:cNvGrpSpPr>
            <a:grpSpLocks/>
          </p:cNvGrpSpPr>
          <p:nvPr/>
        </p:nvGrpSpPr>
        <p:grpSpPr bwMode="auto">
          <a:xfrm>
            <a:off x="715963" y="2025650"/>
            <a:ext cx="228600" cy="274638"/>
            <a:chOff x="1132460" y="2476500"/>
            <a:chExt cx="228600" cy="274515"/>
          </a:xfrm>
        </p:grpSpPr>
        <p:sp>
          <p:nvSpPr>
            <p:cNvPr id="19" name="Oval 18"/>
            <p:cNvSpPr/>
            <p:nvPr/>
          </p:nvSpPr>
          <p:spPr>
            <a:xfrm>
              <a:off x="1203897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849" name="Group 19"/>
          <p:cNvGrpSpPr>
            <a:grpSpLocks/>
          </p:cNvGrpSpPr>
          <p:nvPr/>
        </p:nvGrpSpPr>
        <p:grpSpPr bwMode="auto">
          <a:xfrm>
            <a:off x="982663" y="2014538"/>
            <a:ext cx="228600" cy="304800"/>
            <a:chOff x="1619706" y="2466260"/>
            <a:chExt cx="228600" cy="305026"/>
          </a:xfrm>
        </p:grpSpPr>
        <p:sp>
          <p:nvSpPr>
            <p:cNvPr id="22" name="Oval 21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19706" y="2502799"/>
              <a:ext cx="228600" cy="268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850" name="Group 37"/>
          <p:cNvGrpSpPr>
            <a:grpSpLocks/>
          </p:cNvGrpSpPr>
          <p:nvPr/>
        </p:nvGrpSpPr>
        <p:grpSpPr bwMode="auto">
          <a:xfrm>
            <a:off x="1581150" y="2025650"/>
            <a:ext cx="228600" cy="293688"/>
            <a:chOff x="1507856" y="2255776"/>
            <a:chExt cx="228600" cy="294785"/>
          </a:xfrm>
        </p:grpSpPr>
        <p:sp>
          <p:nvSpPr>
            <p:cNvPr id="23" name="Oval 22"/>
            <p:cNvSpPr/>
            <p:nvPr/>
          </p:nvSpPr>
          <p:spPr>
            <a:xfrm>
              <a:off x="1584056" y="2255776"/>
              <a:ext cx="76200" cy="764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7856" y="2281271"/>
              <a:ext cx="228600" cy="2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047750" y="134302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C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865438" y="1160463"/>
            <a:ext cx="2222500" cy="377825"/>
          </a:xfrm>
          <a:custGeom>
            <a:avLst/>
            <a:gdLst>
              <a:gd name="connsiteX0" fmla="*/ 0 w 2222938"/>
              <a:gd name="connsiteY0" fmla="*/ 378542 h 378542"/>
              <a:gd name="connsiteX1" fmla="*/ 299545 w 2222938"/>
              <a:gd name="connsiteY1" fmla="*/ 63232 h 378542"/>
              <a:gd name="connsiteX2" fmla="*/ 567559 w 2222938"/>
              <a:gd name="connsiteY2" fmla="*/ 362777 h 378542"/>
              <a:gd name="connsiteX3" fmla="*/ 1056290 w 2222938"/>
              <a:gd name="connsiteY3" fmla="*/ 170 h 378542"/>
              <a:gd name="connsiteX4" fmla="*/ 1166648 w 2222938"/>
              <a:gd name="connsiteY4" fmla="*/ 315480 h 378542"/>
              <a:gd name="connsiteX5" fmla="*/ 1686911 w 2222938"/>
              <a:gd name="connsiteY5" fmla="*/ 331245 h 378542"/>
              <a:gd name="connsiteX6" fmla="*/ 1907628 w 2222938"/>
              <a:gd name="connsiteY6" fmla="*/ 142059 h 378542"/>
              <a:gd name="connsiteX7" fmla="*/ 2222938 w 2222938"/>
              <a:gd name="connsiteY7" fmla="*/ 331245 h 3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938" h="378542">
                <a:moveTo>
                  <a:pt x="0" y="378542"/>
                </a:moveTo>
                <a:cubicBezTo>
                  <a:pt x="102476" y="222200"/>
                  <a:pt x="204952" y="65859"/>
                  <a:pt x="299545" y="63232"/>
                </a:cubicBezTo>
                <a:cubicBezTo>
                  <a:pt x="394138" y="60605"/>
                  <a:pt x="441435" y="373287"/>
                  <a:pt x="567559" y="362777"/>
                </a:cubicBezTo>
                <a:cubicBezTo>
                  <a:pt x="693683" y="352267"/>
                  <a:pt x="956442" y="8053"/>
                  <a:pt x="1056290" y="170"/>
                </a:cubicBezTo>
                <a:cubicBezTo>
                  <a:pt x="1156138" y="-7713"/>
                  <a:pt x="1061545" y="260301"/>
                  <a:pt x="1166648" y="315480"/>
                </a:cubicBezTo>
                <a:cubicBezTo>
                  <a:pt x="1271751" y="370659"/>
                  <a:pt x="1563414" y="360148"/>
                  <a:pt x="1686911" y="331245"/>
                </a:cubicBezTo>
                <a:cubicBezTo>
                  <a:pt x="1810408" y="302342"/>
                  <a:pt x="1818290" y="142059"/>
                  <a:pt x="1907628" y="142059"/>
                </a:cubicBezTo>
                <a:cubicBezTo>
                  <a:pt x="1996966" y="142059"/>
                  <a:pt x="2222938" y="331245"/>
                  <a:pt x="2222938" y="3312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5853" name="Group 29"/>
          <p:cNvGrpSpPr>
            <a:grpSpLocks/>
          </p:cNvGrpSpPr>
          <p:nvPr/>
        </p:nvGrpSpPr>
        <p:grpSpPr bwMode="auto">
          <a:xfrm>
            <a:off x="2751138" y="1471613"/>
            <a:ext cx="228600" cy="306387"/>
            <a:chOff x="1132460" y="2476500"/>
            <a:chExt cx="228600" cy="306047"/>
          </a:xfrm>
        </p:grpSpPr>
        <p:sp>
          <p:nvSpPr>
            <p:cNvPr id="31" name="Oval 30"/>
            <p:cNvSpPr/>
            <p:nvPr/>
          </p:nvSpPr>
          <p:spPr>
            <a:xfrm>
              <a:off x="1203897" y="2476500"/>
              <a:ext cx="76200" cy="76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2460" y="2512971"/>
              <a:ext cx="228600" cy="269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854" name="Group 33"/>
          <p:cNvGrpSpPr>
            <a:grpSpLocks/>
          </p:cNvGrpSpPr>
          <p:nvPr/>
        </p:nvGrpSpPr>
        <p:grpSpPr bwMode="auto">
          <a:xfrm>
            <a:off x="4973638" y="1476375"/>
            <a:ext cx="228600" cy="306388"/>
            <a:chOff x="1619706" y="2466260"/>
            <a:chExt cx="228600" cy="305026"/>
          </a:xfrm>
        </p:grpSpPr>
        <p:sp>
          <p:nvSpPr>
            <p:cNvPr id="35" name="Oval 34"/>
            <p:cNvSpPr/>
            <p:nvPr/>
          </p:nvSpPr>
          <p:spPr>
            <a:xfrm>
              <a:off x="1695906" y="2466260"/>
              <a:ext cx="76200" cy="758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19706" y="2502611"/>
              <a:ext cx="228600" cy="26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295525" y="2081213"/>
            <a:ext cx="3362325" cy="55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CA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longest path in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uvw</a:t>
            </a:r>
            <a:endParaRPr lang="en-CA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35525" y="1049338"/>
            <a:ext cx="4167188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9" name="Oval 48"/>
          <p:cNvSpPr/>
          <p:nvPr/>
        </p:nvSpPr>
        <p:spPr>
          <a:xfrm>
            <a:off x="1336675" y="20193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1260475" y="20462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857625" y="1428750"/>
            <a:ext cx="206375" cy="393700"/>
          </a:xfrm>
          <a:custGeom>
            <a:avLst/>
            <a:gdLst>
              <a:gd name="connsiteX0" fmla="*/ 142864 w 206447"/>
              <a:gd name="connsiteY0" fmla="*/ 0 h 394138"/>
              <a:gd name="connsiteX1" fmla="*/ 975 w 206447"/>
              <a:gd name="connsiteY1" fmla="*/ 157655 h 394138"/>
              <a:gd name="connsiteX2" fmla="*/ 205926 w 206447"/>
              <a:gd name="connsiteY2" fmla="*/ 236483 h 394138"/>
              <a:gd name="connsiteX3" fmla="*/ 48271 w 206447"/>
              <a:gd name="connsiteY3" fmla="*/ 394138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47" h="394138">
                <a:moveTo>
                  <a:pt x="142864" y="0"/>
                </a:moveTo>
                <a:cubicBezTo>
                  <a:pt x="66664" y="59120"/>
                  <a:pt x="-9535" y="118241"/>
                  <a:pt x="975" y="157655"/>
                </a:cubicBezTo>
                <a:cubicBezTo>
                  <a:pt x="11485" y="197069"/>
                  <a:pt x="198043" y="197069"/>
                  <a:pt x="205926" y="236483"/>
                </a:cubicBezTo>
                <a:cubicBezTo>
                  <a:pt x="213809" y="275897"/>
                  <a:pt x="131040" y="335017"/>
                  <a:pt x="48271" y="3941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3810000" y="18065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3562350" y="170656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960813" y="1406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0" y="2736850"/>
            <a:ext cx="9144000" cy="114935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Lemma 1: [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Yanhaona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et al. 2010]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Let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 the longest path in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uvw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u,v,w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leaves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Then for any leaf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∉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{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 of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or,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2730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 rot="5400000">
            <a:off x="7899401" y="1479550"/>
            <a:ext cx="213201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Lemma 1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9750" y="1141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4267200" y="1460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4406900" y="91757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4192588"/>
            <a:ext cx="206533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3" y="4176713"/>
            <a:ext cx="27416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Down Arrow 44"/>
          <p:cNvSpPr/>
          <p:nvPr/>
        </p:nvSpPr>
        <p:spPr>
          <a:xfrm rot="16200000">
            <a:off x="3304381" y="4479132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7388225" y="4484688"/>
            <a:ext cx="1417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i="1">
                <a:latin typeface="Book Antiqua" pitchFamily="18" charset="0"/>
              </a:rPr>
              <a:t>d</a:t>
            </a:r>
            <a:r>
              <a:rPr lang="de-DE" sz="2400" i="1" baseline="-25000">
                <a:latin typeface="Book Antiqua" pitchFamily="18" charset="0"/>
              </a:rPr>
              <a:t>min</a:t>
            </a:r>
            <a:r>
              <a:rPr lang="de-DE" sz="2400">
                <a:latin typeface="Book Antiqua" pitchFamily="18" charset="0"/>
              </a:rPr>
              <a:t>  = 2 </a:t>
            </a:r>
          </a:p>
          <a:p>
            <a:r>
              <a:rPr lang="de-DE" sz="2400" i="1">
                <a:latin typeface="Book Antiqua" pitchFamily="18" charset="0"/>
              </a:rPr>
              <a:t>d</a:t>
            </a:r>
            <a:r>
              <a:rPr lang="de-DE" sz="2400" i="1" baseline="-25000">
                <a:latin typeface="Book Antiqua" pitchFamily="18" charset="0"/>
              </a:rPr>
              <a:t>max</a:t>
            </a:r>
            <a:r>
              <a:rPr lang="de-DE" sz="2400">
                <a:latin typeface="Book Antiqua" pitchFamily="18" charset="0"/>
              </a:rPr>
              <a:t> = 3.5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0700" y="4087813"/>
            <a:ext cx="2370138" cy="17081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4351338" y="4241800"/>
            <a:ext cx="4645025" cy="13827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4" name="Rectangle 123"/>
          <p:cNvSpPr>
            <a:spLocks noChangeArrowheads="1"/>
          </p:cNvSpPr>
          <p:nvPr/>
        </p:nvSpPr>
        <p:spPr bwMode="auto">
          <a:xfrm>
            <a:off x="1196975" y="5802313"/>
            <a:ext cx="101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Book Antiqua" pitchFamily="18" charset="0"/>
              </a:rPr>
              <a:t> Input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57" name="Rectangle 124"/>
          <p:cNvSpPr>
            <a:spLocks noChangeArrowheads="1"/>
          </p:cNvSpPr>
          <p:nvPr/>
        </p:nvSpPr>
        <p:spPr bwMode="auto">
          <a:xfrm>
            <a:off x="6080125" y="5688013"/>
            <a:ext cx="1185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Book Antiqua" pitchFamily="18" charset="0"/>
              </a:rPr>
              <a:t>Output</a:t>
            </a:r>
            <a:endParaRPr lang="en-CA" sz="24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51" grpId="0" animBg="1"/>
      <p:bldP spid="54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sosceles Triangle 57"/>
          <p:cNvSpPr/>
          <p:nvPr/>
        </p:nvSpPr>
        <p:spPr>
          <a:xfrm>
            <a:off x="2571750" y="3119438"/>
            <a:ext cx="1158875" cy="1027112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Two  Useful Lemmas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F6B5B-F562-480C-B4EA-D440862058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2" name="Isosceles Triangle 1"/>
          <p:cNvSpPr/>
          <p:nvPr/>
        </p:nvSpPr>
        <p:spPr>
          <a:xfrm>
            <a:off x="461963" y="627063"/>
            <a:ext cx="1528762" cy="1425575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6872" name="Group 17"/>
          <p:cNvGrpSpPr>
            <a:grpSpLocks/>
          </p:cNvGrpSpPr>
          <p:nvPr/>
        </p:nvGrpSpPr>
        <p:grpSpPr bwMode="auto">
          <a:xfrm>
            <a:off x="2593975" y="4110038"/>
            <a:ext cx="228600" cy="274637"/>
            <a:chOff x="1132460" y="2476500"/>
            <a:chExt cx="228600" cy="274515"/>
          </a:xfrm>
        </p:grpSpPr>
        <p:sp>
          <p:nvSpPr>
            <p:cNvPr id="19" name="Oval 18"/>
            <p:cNvSpPr/>
            <p:nvPr/>
          </p:nvSpPr>
          <p:spPr>
            <a:xfrm>
              <a:off x="1203898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873" name="Group 19"/>
          <p:cNvGrpSpPr>
            <a:grpSpLocks/>
          </p:cNvGrpSpPr>
          <p:nvPr/>
        </p:nvGrpSpPr>
        <p:grpSpPr bwMode="auto">
          <a:xfrm>
            <a:off x="2860675" y="4098925"/>
            <a:ext cx="228600" cy="306388"/>
            <a:chOff x="1619706" y="2466260"/>
            <a:chExt cx="228600" cy="305026"/>
          </a:xfrm>
        </p:grpSpPr>
        <p:sp>
          <p:nvSpPr>
            <p:cNvPr id="22" name="Oval 21"/>
            <p:cNvSpPr/>
            <p:nvPr/>
          </p:nvSpPr>
          <p:spPr>
            <a:xfrm>
              <a:off x="1695906" y="2466260"/>
              <a:ext cx="76200" cy="758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19706" y="2502611"/>
              <a:ext cx="228600" cy="26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874" name="Group 37"/>
          <p:cNvGrpSpPr>
            <a:grpSpLocks/>
          </p:cNvGrpSpPr>
          <p:nvPr/>
        </p:nvGrpSpPr>
        <p:grpSpPr bwMode="auto">
          <a:xfrm>
            <a:off x="3457575" y="4110038"/>
            <a:ext cx="228600" cy="295275"/>
            <a:chOff x="1507856" y="2255776"/>
            <a:chExt cx="228600" cy="294785"/>
          </a:xfrm>
        </p:grpSpPr>
        <p:sp>
          <p:nvSpPr>
            <p:cNvPr id="23" name="Oval 22"/>
            <p:cNvSpPr/>
            <p:nvPr/>
          </p:nvSpPr>
          <p:spPr>
            <a:xfrm>
              <a:off x="1584056" y="2255776"/>
              <a:ext cx="76200" cy="760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7856" y="2281134"/>
              <a:ext cx="228600" cy="269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047750" y="134302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C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865438" y="1160463"/>
            <a:ext cx="2222500" cy="377825"/>
          </a:xfrm>
          <a:custGeom>
            <a:avLst/>
            <a:gdLst>
              <a:gd name="connsiteX0" fmla="*/ 0 w 2222938"/>
              <a:gd name="connsiteY0" fmla="*/ 378542 h 378542"/>
              <a:gd name="connsiteX1" fmla="*/ 299545 w 2222938"/>
              <a:gd name="connsiteY1" fmla="*/ 63232 h 378542"/>
              <a:gd name="connsiteX2" fmla="*/ 567559 w 2222938"/>
              <a:gd name="connsiteY2" fmla="*/ 362777 h 378542"/>
              <a:gd name="connsiteX3" fmla="*/ 1056290 w 2222938"/>
              <a:gd name="connsiteY3" fmla="*/ 170 h 378542"/>
              <a:gd name="connsiteX4" fmla="*/ 1166648 w 2222938"/>
              <a:gd name="connsiteY4" fmla="*/ 315480 h 378542"/>
              <a:gd name="connsiteX5" fmla="*/ 1686911 w 2222938"/>
              <a:gd name="connsiteY5" fmla="*/ 331245 h 378542"/>
              <a:gd name="connsiteX6" fmla="*/ 1907628 w 2222938"/>
              <a:gd name="connsiteY6" fmla="*/ 142059 h 378542"/>
              <a:gd name="connsiteX7" fmla="*/ 2222938 w 2222938"/>
              <a:gd name="connsiteY7" fmla="*/ 331245 h 3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938" h="378542">
                <a:moveTo>
                  <a:pt x="0" y="378542"/>
                </a:moveTo>
                <a:cubicBezTo>
                  <a:pt x="102476" y="222200"/>
                  <a:pt x="204952" y="65859"/>
                  <a:pt x="299545" y="63232"/>
                </a:cubicBezTo>
                <a:cubicBezTo>
                  <a:pt x="394138" y="60605"/>
                  <a:pt x="441435" y="373287"/>
                  <a:pt x="567559" y="362777"/>
                </a:cubicBezTo>
                <a:cubicBezTo>
                  <a:pt x="693683" y="352267"/>
                  <a:pt x="956442" y="8053"/>
                  <a:pt x="1056290" y="170"/>
                </a:cubicBezTo>
                <a:cubicBezTo>
                  <a:pt x="1156138" y="-7713"/>
                  <a:pt x="1061545" y="260301"/>
                  <a:pt x="1166648" y="315480"/>
                </a:cubicBezTo>
                <a:cubicBezTo>
                  <a:pt x="1271751" y="370659"/>
                  <a:pt x="1563414" y="360148"/>
                  <a:pt x="1686911" y="331245"/>
                </a:cubicBezTo>
                <a:cubicBezTo>
                  <a:pt x="1810408" y="302342"/>
                  <a:pt x="1818290" y="142059"/>
                  <a:pt x="1907628" y="142059"/>
                </a:cubicBezTo>
                <a:cubicBezTo>
                  <a:pt x="1996966" y="142059"/>
                  <a:pt x="2222938" y="331245"/>
                  <a:pt x="2222938" y="3312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6877" name="Group 29"/>
          <p:cNvGrpSpPr>
            <a:grpSpLocks/>
          </p:cNvGrpSpPr>
          <p:nvPr/>
        </p:nvGrpSpPr>
        <p:grpSpPr bwMode="auto">
          <a:xfrm>
            <a:off x="2751138" y="1471613"/>
            <a:ext cx="228600" cy="306387"/>
            <a:chOff x="1132460" y="2476500"/>
            <a:chExt cx="228600" cy="306047"/>
          </a:xfrm>
        </p:grpSpPr>
        <p:sp>
          <p:nvSpPr>
            <p:cNvPr id="31" name="Oval 30"/>
            <p:cNvSpPr/>
            <p:nvPr/>
          </p:nvSpPr>
          <p:spPr>
            <a:xfrm>
              <a:off x="1203897" y="2476500"/>
              <a:ext cx="76200" cy="76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2460" y="2512971"/>
              <a:ext cx="228600" cy="269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878" name="Group 33"/>
          <p:cNvGrpSpPr>
            <a:grpSpLocks/>
          </p:cNvGrpSpPr>
          <p:nvPr/>
        </p:nvGrpSpPr>
        <p:grpSpPr bwMode="auto">
          <a:xfrm>
            <a:off x="4973638" y="1476375"/>
            <a:ext cx="228600" cy="306388"/>
            <a:chOff x="1619706" y="2466260"/>
            <a:chExt cx="228600" cy="305026"/>
          </a:xfrm>
        </p:grpSpPr>
        <p:sp>
          <p:nvSpPr>
            <p:cNvPr id="35" name="Oval 34"/>
            <p:cNvSpPr/>
            <p:nvPr/>
          </p:nvSpPr>
          <p:spPr>
            <a:xfrm>
              <a:off x="1695906" y="2466260"/>
              <a:ext cx="76200" cy="758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19706" y="2502611"/>
              <a:ext cx="228600" cy="26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295525" y="2081213"/>
            <a:ext cx="3362325" cy="55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CA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longest path in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uvw</a:t>
            </a:r>
            <a:endParaRPr lang="en-CA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35525" y="1049338"/>
            <a:ext cx="4167188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9" name="Oval 48"/>
          <p:cNvSpPr/>
          <p:nvPr/>
        </p:nvSpPr>
        <p:spPr>
          <a:xfrm>
            <a:off x="3214688" y="4105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138488" y="413067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857625" y="1428750"/>
            <a:ext cx="206375" cy="393700"/>
          </a:xfrm>
          <a:custGeom>
            <a:avLst/>
            <a:gdLst>
              <a:gd name="connsiteX0" fmla="*/ 142864 w 206447"/>
              <a:gd name="connsiteY0" fmla="*/ 0 h 394138"/>
              <a:gd name="connsiteX1" fmla="*/ 975 w 206447"/>
              <a:gd name="connsiteY1" fmla="*/ 157655 h 394138"/>
              <a:gd name="connsiteX2" fmla="*/ 205926 w 206447"/>
              <a:gd name="connsiteY2" fmla="*/ 236483 h 394138"/>
              <a:gd name="connsiteX3" fmla="*/ 48271 w 206447"/>
              <a:gd name="connsiteY3" fmla="*/ 394138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47" h="394138">
                <a:moveTo>
                  <a:pt x="142864" y="0"/>
                </a:moveTo>
                <a:cubicBezTo>
                  <a:pt x="66664" y="59120"/>
                  <a:pt x="-9535" y="118241"/>
                  <a:pt x="975" y="157655"/>
                </a:cubicBezTo>
                <a:cubicBezTo>
                  <a:pt x="11485" y="197069"/>
                  <a:pt x="198043" y="197069"/>
                  <a:pt x="205926" y="236483"/>
                </a:cubicBezTo>
                <a:cubicBezTo>
                  <a:pt x="213809" y="275897"/>
                  <a:pt x="131040" y="335017"/>
                  <a:pt x="48271" y="3941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3838575" y="18065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3960813" y="1406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2730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5400000">
            <a:off x="7899401" y="1479550"/>
            <a:ext cx="213201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Lemma 1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350" y="4872038"/>
            <a:ext cx="9144000" cy="114935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Lemma 2: (This presentation.)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is a PCG of (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T,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000" i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), where 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 is a cycle 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z="2000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z="2000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000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000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. Then 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b,d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) cannot be both greater than </a:t>
            </a:r>
            <a:r>
              <a:rPr lang="en-CA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000" i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7893051" y="3613150"/>
            <a:ext cx="213201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Lemma 2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6350" y="48641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95375" y="36750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561975" y="37131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835025" y="3968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831850" y="34321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03250" y="3470275"/>
            <a:ext cx="531813" cy="5365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6896" name="Rectangle 9"/>
          <p:cNvSpPr>
            <a:spLocks noChangeArrowheads="1"/>
          </p:cNvSpPr>
          <p:nvPr/>
        </p:nvSpPr>
        <p:spPr bwMode="auto">
          <a:xfrm>
            <a:off x="295275" y="358298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6897" name="Rectangle 46"/>
          <p:cNvSpPr>
            <a:spLocks noChangeArrowheads="1"/>
          </p:cNvSpPr>
          <p:nvPr/>
        </p:nvSpPr>
        <p:spPr bwMode="auto">
          <a:xfrm>
            <a:off x="676275" y="3084513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6898" name="Rectangle 53"/>
          <p:cNvSpPr>
            <a:spLocks noChangeArrowheads="1"/>
          </p:cNvSpPr>
          <p:nvPr/>
        </p:nvSpPr>
        <p:spPr bwMode="auto">
          <a:xfrm>
            <a:off x="1133475" y="3529013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6899" name="Rectangle 56"/>
          <p:cNvSpPr>
            <a:spLocks noChangeArrowheads="1"/>
          </p:cNvSpPr>
          <p:nvPr/>
        </p:nvSpPr>
        <p:spPr bwMode="auto">
          <a:xfrm>
            <a:off x="692150" y="4044950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6900" name="Rectangle 10"/>
          <p:cNvSpPr>
            <a:spLocks noChangeArrowheads="1"/>
          </p:cNvSpPr>
          <p:nvPr/>
        </p:nvSpPr>
        <p:spPr bwMode="auto">
          <a:xfrm>
            <a:off x="3836988" y="3506788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en-CA">
              <a:latin typeface="Book Antiqua" pitchFamily="18" charset="0"/>
            </a:endParaRPr>
          </a:p>
        </p:txBody>
      </p:sp>
      <p:sp>
        <p:nvSpPr>
          <p:cNvPr id="36901" name="Rectangle 59"/>
          <p:cNvSpPr>
            <a:spLocks noChangeArrowheads="1"/>
          </p:cNvSpPr>
          <p:nvPr/>
        </p:nvSpPr>
        <p:spPr bwMode="auto">
          <a:xfrm>
            <a:off x="3013075" y="3557588"/>
            <a:ext cx="36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16200000">
            <a:off x="1756569" y="3463132"/>
            <a:ext cx="295275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799013" y="3255963"/>
            <a:ext cx="4165600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6904" name="Group 55"/>
          <p:cNvGrpSpPr>
            <a:grpSpLocks/>
          </p:cNvGrpSpPr>
          <p:nvPr/>
        </p:nvGrpSpPr>
        <p:grpSpPr bwMode="auto">
          <a:xfrm>
            <a:off x="715963" y="2025650"/>
            <a:ext cx="228600" cy="274638"/>
            <a:chOff x="1132460" y="2476500"/>
            <a:chExt cx="228600" cy="274515"/>
          </a:xfrm>
        </p:grpSpPr>
        <p:sp>
          <p:nvSpPr>
            <p:cNvPr id="63" name="Oval 62"/>
            <p:cNvSpPr/>
            <p:nvPr/>
          </p:nvSpPr>
          <p:spPr>
            <a:xfrm>
              <a:off x="1203897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905" name="Group 64"/>
          <p:cNvGrpSpPr>
            <a:grpSpLocks/>
          </p:cNvGrpSpPr>
          <p:nvPr/>
        </p:nvGrpSpPr>
        <p:grpSpPr bwMode="auto">
          <a:xfrm>
            <a:off x="982663" y="2014538"/>
            <a:ext cx="228600" cy="304800"/>
            <a:chOff x="1619706" y="2466260"/>
            <a:chExt cx="228600" cy="305026"/>
          </a:xfrm>
        </p:grpSpPr>
        <p:sp>
          <p:nvSpPr>
            <p:cNvPr id="66" name="Oval 65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19706" y="2502799"/>
              <a:ext cx="228600" cy="268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906" name="Group 67"/>
          <p:cNvGrpSpPr>
            <a:grpSpLocks/>
          </p:cNvGrpSpPr>
          <p:nvPr/>
        </p:nvGrpSpPr>
        <p:grpSpPr bwMode="auto">
          <a:xfrm>
            <a:off x="1581150" y="2025650"/>
            <a:ext cx="228600" cy="293688"/>
            <a:chOff x="1507856" y="2255776"/>
            <a:chExt cx="228600" cy="294785"/>
          </a:xfrm>
        </p:grpSpPr>
        <p:sp>
          <p:nvSpPr>
            <p:cNvPr id="69" name="Oval 68"/>
            <p:cNvSpPr/>
            <p:nvPr/>
          </p:nvSpPr>
          <p:spPr>
            <a:xfrm>
              <a:off x="1584056" y="2255776"/>
              <a:ext cx="76200" cy="764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07856" y="2281271"/>
              <a:ext cx="228600" cy="2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Oval 70"/>
          <p:cNvSpPr/>
          <p:nvPr/>
        </p:nvSpPr>
        <p:spPr>
          <a:xfrm>
            <a:off x="1336675" y="20193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1260475" y="20462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06900" y="91757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62350" y="170656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195763" y="1177925"/>
            <a:ext cx="196850" cy="331788"/>
          </a:xfrm>
          <a:custGeom>
            <a:avLst/>
            <a:gdLst>
              <a:gd name="connsiteX0" fmla="*/ 99291 w 196273"/>
              <a:gd name="connsiteY0" fmla="*/ 332509 h 332509"/>
              <a:gd name="connsiteX1" fmla="*/ 16164 w 196273"/>
              <a:gd name="connsiteY1" fmla="*/ 193964 h 332509"/>
              <a:gd name="connsiteX2" fmla="*/ 196273 w 196273"/>
              <a:gd name="connsiteY2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73" h="332509">
                <a:moveTo>
                  <a:pt x="99291" y="332509"/>
                </a:moveTo>
                <a:cubicBezTo>
                  <a:pt x="49645" y="290945"/>
                  <a:pt x="0" y="249382"/>
                  <a:pt x="16164" y="193964"/>
                </a:cubicBezTo>
                <a:cubicBezTo>
                  <a:pt x="32328" y="138546"/>
                  <a:pt x="114300" y="69273"/>
                  <a:pt x="19627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67200" y="1460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4349750" y="1141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sosceles Triangle 57"/>
          <p:cNvSpPr/>
          <p:nvPr/>
        </p:nvSpPr>
        <p:spPr>
          <a:xfrm>
            <a:off x="2571750" y="993775"/>
            <a:ext cx="1158875" cy="1027113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Proof of Lemma 2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6A030-C546-49EC-8D6E-8A694D1F63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grpSp>
        <p:nvGrpSpPr>
          <p:cNvPr id="37895" name="Group 17"/>
          <p:cNvGrpSpPr>
            <a:grpSpLocks/>
          </p:cNvGrpSpPr>
          <p:nvPr/>
        </p:nvGrpSpPr>
        <p:grpSpPr bwMode="auto">
          <a:xfrm>
            <a:off x="2593975" y="1984375"/>
            <a:ext cx="228600" cy="274638"/>
            <a:chOff x="1132460" y="2476500"/>
            <a:chExt cx="228600" cy="274515"/>
          </a:xfrm>
        </p:grpSpPr>
        <p:sp>
          <p:nvSpPr>
            <p:cNvPr id="19" name="Oval 18"/>
            <p:cNvSpPr/>
            <p:nvPr/>
          </p:nvSpPr>
          <p:spPr>
            <a:xfrm>
              <a:off x="1203898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896" name="Group 19"/>
          <p:cNvGrpSpPr>
            <a:grpSpLocks/>
          </p:cNvGrpSpPr>
          <p:nvPr/>
        </p:nvGrpSpPr>
        <p:grpSpPr bwMode="auto">
          <a:xfrm>
            <a:off x="2860675" y="1974850"/>
            <a:ext cx="228600" cy="304800"/>
            <a:chOff x="1619706" y="2466260"/>
            <a:chExt cx="228600" cy="305026"/>
          </a:xfrm>
        </p:grpSpPr>
        <p:sp>
          <p:nvSpPr>
            <p:cNvPr id="22" name="Oval 21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19706" y="2502800"/>
              <a:ext cx="228600" cy="268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897" name="Group 37"/>
          <p:cNvGrpSpPr>
            <a:grpSpLocks/>
          </p:cNvGrpSpPr>
          <p:nvPr/>
        </p:nvGrpSpPr>
        <p:grpSpPr bwMode="auto">
          <a:xfrm>
            <a:off x="3457575" y="1984375"/>
            <a:ext cx="228600" cy="295275"/>
            <a:chOff x="1507856" y="2255776"/>
            <a:chExt cx="228600" cy="294785"/>
          </a:xfrm>
        </p:grpSpPr>
        <p:sp>
          <p:nvSpPr>
            <p:cNvPr id="23" name="Oval 22"/>
            <p:cNvSpPr/>
            <p:nvPr/>
          </p:nvSpPr>
          <p:spPr>
            <a:xfrm>
              <a:off x="1584056" y="2255776"/>
              <a:ext cx="76200" cy="760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7856" y="2281134"/>
              <a:ext cx="228600" cy="269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214688" y="1979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138488" y="200501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7893051" y="1489075"/>
            <a:ext cx="213201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Lemma 2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6350" y="2740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95375" y="154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561975" y="1587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835025" y="1843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831850" y="1308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03250" y="1346200"/>
            <a:ext cx="531813" cy="53498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907" name="Rectangle 9"/>
          <p:cNvSpPr>
            <a:spLocks noChangeArrowheads="1"/>
          </p:cNvSpPr>
          <p:nvPr/>
        </p:nvSpPr>
        <p:spPr bwMode="auto">
          <a:xfrm>
            <a:off x="295275" y="145732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08" name="Rectangle 46"/>
          <p:cNvSpPr>
            <a:spLocks noChangeArrowheads="1"/>
          </p:cNvSpPr>
          <p:nvPr/>
        </p:nvSpPr>
        <p:spPr bwMode="auto">
          <a:xfrm>
            <a:off x="676275" y="9588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09" name="Rectangle 53"/>
          <p:cNvSpPr>
            <a:spLocks noChangeArrowheads="1"/>
          </p:cNvSpPr>
          <p:nvPr/>
        </p:nvSpPr>
        <p:spPr bwMode="auto">
          <a:xfrm>
            <a:off x="1133475" y="14033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10" name="Rectangle 56"/>
          <p:cNvSpPr>
            <a:spLocks noChangeArrowheads="1"/>
          </p:cNvSpPr>
          <p:nvPr/>
        </p:nvSpPr>
        <p:spPr bwMode="auto">
          <a:xfrm>
            <a:off x="692150" y="191928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11" name="Rectangle 10"/>
          <p:cNvSpPr>
            <a:spLocks noChangeArrowheads="1"/>
          </p:cNvSpPr>
          <p:nvPr/>
        </p:nvSpPr>
        <p:spPr bwMode="auto">
          <a:xfrm>
            <a:off x="3836988" y="1382713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12" name="Rectangle 59"/>
          <p:cNvSpPr>
            <a:spLocks noChangeArrowheads="1"/>
          </p:cNvSpPr>
          <p:nvPr/>
        </p:nvSpPr>
        <p:spPr bwMode="auto">
          <a:xfrm>
            <a:off x="3013075" y="1433513"/>
            <a:ext cx="36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16200000">
            <a:off x="1756569" y="1337469"/>
            <a:ext cx="295275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799013" y="1130300"/>
            <a:ext cx="4165600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936625" y="3825875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a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936625" y="4656138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b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701800" y="3814763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17750" y="4235450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17825" y="4241800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70338" y="4056063"/>
            <a:ext cx="292100" cy="28733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c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70263" y="4679950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887788" y="5083175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d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0" y="2759075"/>
            <a:ext cx="1476375" cy="36988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Proof.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76375" y="2773363"/>
            <a:ext cx="73850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W.l.o.g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., assume that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does not have any vertex of degree two.</a:t>
            </a:r>
          </a:p>
        </p:txBody>
      </p:sp>
      <p:cxnSp>
        <p:nvCxnSpPr>
          <p:cNvPr id="14" name="Straight Connector 13"/>
          <p:cNvCxnSpPr>
            <a:stCxn id="12" idx="6"/>
            <a:endCxn id="64" idx="2"/>
          </p:cNvCxnSpPr>
          <p:nvPr/>
        </p:nvCxnSpPr>
        <p:spPr>
          <a:xfrm flipV="1">
            <a:off x="1228725" y="3959225"/>
            <a:ext cx="473075" cy="11113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Connector 71"/>
          <p:cNvCxnSpPr>
            <a:stCxn id="64" idx="6"/>
            <a:endCxn id="65" idx="1"/>
          </p:cNvCxnSpPr>
          <p:nvPr/>
        </p:nvCxnSpPr>
        <p:spPr>
          <a:xfrm>
            <a:off x="1993900" y="3959225"/>
            <a:ext cx="366713" cy="31908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Connector 72"/>
          <p:cNvCxnSpPr>
            <a:stCxn id="63" idx="6"/>
            <a:endCxn id="65" idx="3"/>
          </p:cNvCxnSpPr>
          <p:nvPr/>
        </p:nvCxnSpPr>
        <p:spPr>
          <a:xfrm flipV="1">
            <a:off x="1228725" y="4481513"/>
            <a:ext cx="1131888" cy="319087"/>
          </a:xfrm>
          <a:prstGeom prst="lin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Straight Connector 73"/>
          <p:cNvCxnSpPr>
            <a:stCxn id="65" idx="6"/>
            <a:endCxn id="66" idx="2"/>
          </p:cNvCxnSpPr>
          <p:nvPr/>
        </p:nvCxnSpPr>
        <p:spPr>
          <a:xfrm>
            <a:off x="2609850" y="4379913"/>
            <a:ext cx="307975" cy="6350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6" name="Straight Connector 75"/>
          <p:cNvCxnSpPr>
            <a:stCxn id="68" idx="7"/>
            <a:endCxn id="67" idx="3"/>
          </p:cNvCxnSpPr>
          <p:nvPr/>
        </p:nvCxnSpPr>
        <p:spPr>
          <a:xfrm flipV="1">
            <a:off x="3619500" y="4302125"/>
            <a:ext cx="393700" cy="420688"/>
          </a:xfrm>
          <a:prstGeom prst="lin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Connector 78"/>
          <p:cNvCxnSpPr>
            <a:stCxn id="66" idx="5"/>
            <a:endCxn id="68" idx="1"/>
          </p:cNvCxnSpPr>
          <p:nvPr/>
        </p:nvCxnSpPr>
        <p:spPr>
          <a:xfrm>
            <a:off x="3167063" y="4487863"/>
            <a:ext cx="246062" cy="234950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2" name="Straight Connector 81"/>
          <p:cNvCxnSpPr>
            <a:stCxn id="68" idx="5"/>
            <a:endCxn id="69" idx="1"/>
          </p:cNvCxnSpPr>
          <p:nvPr/>
        </p:nvCxnSpPr>
        <p:spPr>
          <a:xfrm>
            <a:off x="3619500" y="4927600"/>
            <a:ext cx="311150" cy="198438"/>
          </a:xfrm>
          <a:prstGeom prst="lin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3" name="Down Arrow 92"/>
          <p:cNvSpPr/>
          <p:nvPr/>
        </p:nvSpPr>
        <p:spPr>
          <a:xfrm rot="16200000">
            <a:off x="4828381" y="4341019"/>
            <a:ext cx="295275" cy="534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5456238" y="3976688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a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456238" y="4806950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b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837363" y="4386263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8491538" y="4205288"/>
            <a:ext cx="292100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c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891463" y="4830763"/>
            <a:ext cx="290512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endParaRPr lang="en-CA" b="1" i="1" dirty="0">
              <a:solidFill>
                <a:schemeClr val="tx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408988" y="5233988"/>
            <a:ext cx="290512" cy="2889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d</a:t>
            </a:r>
            <a:endParaRPr lang="en-CA" b="1" i="1" dirty="0">
              <a:solidFill>
                <a:schemeClr val="tx1"/>
              </a:solidFill>
            </a:endParaRPr>
          </a:p>
        </p:txBody>
      </p:sp>
      <p:cxnSp>
        <p:nvCxnSpPr>
          <p:cNvPr id="111" name="Straight Connector 110"/>
          <p:cNvCxnSpPr>
            <a:stCxn id="102" idx="6"/>
            <a:endCxn id="104" idx="3"/>
          </p:cNvCxnSpPr>
          <p:nvPr/>
        </p:nvCxnSpPr>
        <p:spPr>
          <a:xfrm flipV="1">
            <a:off x="5748338" y="4632325"/>
            <a:ext cx="1131887" cy="319088"/>
          </a:xfrm>
          <a:prstGeom prst="lin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3" name="Straight Connector 112"/>
          <p:cNvCxnSpPr>
            <a:stCxn id="107" idx="7"/>
            <a:endCxn id="106" idx="3"/>
          </p:cNvCxnSpPr>
          <p:nvPr/>
        </p:nvCxnSpPr>
        <p:spPr>
          <a:xfrm flipV="1">
            <a:off x="8139113" y="4452938"/>
            <a:ext cx="395287" cy="420687"/>
          </a:xfrm>
          <a:prstGeom prst="lin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4" name="Straight Connector 113"/>
          <p:cNvCxnSpPr>
            <a:stCxn id="104" idx="6"/>
            <a:endCxn id="107" idx="1"/>
          </p:cNvCxnSpPr>
          <p:nvPr/>
        </p:nvCxnSpPr>
        <p:spPr>
          <a:xfrm>
            <a:off x="7129463" y="4530725"/>
            <a:ext cx="803275" cy="342900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5" name="Straight Connector 114"/>
          <p:cNvCxnSpPr>
            <a:stCxn id="107" idx="5"/>
            <a:endCxn id="108" idx="1"/>
          </p:cNvCxnSpPr>
          <p:nvPr/>
        </p:nvCxnSpPr>
        <p:spPr>
          <a:xfrm>
            <a:off x="8139113" y="5078413"/>
            <a:ext cx="312737" cy="198437"/>
          </a:xfrm>
          <a:prstGeom prst="lin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6" name="Rectangle 115"/>
          <p:cNvSpPr/>
          <p:nvPr/>
        </p:nvSpPr>
        <p:spPr>
          <a:xfrm>
            <a:off x="1350963" y="367982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CA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2488" y="3798888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CA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Straight Connector 117"/>
          <p:cNvCxnSpPr>
            <a:stCxn id="101" idx="6"/>
            <a:endCxn id="104" idx="1"/>
          </p:cNvCxnSpPr>
          <p:nvPr/>
        </p:nvCxnSpPr>
        <p:spPr>
          <a:xfrm>
            <a:off x="5748338" y="4121150"/>
            <a:ext cx="1131887" cy="307975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1" name="Rectangle 120"/>
          <p:cNvSpPr/>
          <p:nvPr/>
        </p:nvSpPr>
        <p:spPr>
          <a:xfrm>
            <a:off x="5937250" y="4032250"/>
            <a:ext cx="754063" cy="14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x+y</a:t>
            </a:r>
            <a:endParaRPr lang="en-CA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649538" y="40116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CA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286125" y="433705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CA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302500" y="4383088"/>
            <a:ext cx="630238" cy="22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p+q</a:t>
            </a:r>
            <a:endParaRPr lang="en-CA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50" name="Rectangle 125"/>
          <p:cNvSpPr>
            <a:spLocks noChangeArrowheads="1"/>
          </p:cNvSpPr>
          <p:nvPr/>
        </p:nvSpPr>
        <p:spPr bwMode="auto">
          <a:xfrm>
            <a:off x="2425700" y="5278438"/>
            <a:ext cx="366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51" name="Rectangle 126"/>
          <p:cNvSpPr>
            <a:spLocks noChangeArrowheads="1"/>
          </p:cNvSpPr>
          <p:nvPr/>
        </p:nvSpPr>
        <p:spPr bwMode="auto">
          <a:xfrm>
            <a:off x="6935788" y="5362575"/>
            <a:ext cx="36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37952" name="Rectangle 59"/>
          <p:cNvSpPr>
            <a:spLocks noChangeArrowheads="1"/>
          </p:cNvSpPr>
          <p:nvPr/>
        </p:nvSpPr>
        <p:spPr bwMode="auto">
          <a:xfrm>
            <a:off x="639763" y="22653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G</a:t>
            </a:r>
            <a:endParaRPr lang="en-CA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sosceles Triangle 57"/>
          <p:cNvSpPr/>
          <p:nvPr/>
        </p:nvSpPr>
        <p:spPr>
          <a:xfrm>
            <a:off x="2571750" y="993775"/>
            <a:ext cx="1158875" cy="1027113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Proof of Lemma 2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3420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42063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3420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0F96A-AF51-4CD6-B81C-2C034A9694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grpSp>
        <p:nvGrpSpPr>
          <p:cNvPr id="38919" name="Group 17"/>
          <p:cNvGrpSpPr>
            <a:grpSpLocks/>
          </p:cNvGrpSpPr>
          <p:nvPr/>
        </p:nvGrpSpPr>
        <p:grpSpPr bwMode="auto">
          <a:xfrm>
            <a:off x="2593975" y="1984375"/>
            <a:ext cx="228600" cy="274638"/>
            <a:chOff x="1132460" y="2476500"/>
            <a:chExt cx="228600" cy="274515"/>
          </a:xfrm>
        </p:grpSpPr>
        <p:sp>
          <p:nvSpPr>
            <p:cNvPr id="19" name="Oval 18"/>
            <p:cNvSpPr/>
            <p:nvPr/>
          </p:nvSpPr>
          <p:spPr>
            <a:xfrm>
              <a:off x="1203898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920" name="Group 19"/>
          <p:cNvGrpSpPr>
            <a:grpSpLocks/>
          </p:cNvGrpSpPr>
          <p:nvPr/>
        </p:nvGrpSpPr>
        <p:grpSpPr bwMode="auto">
          <a:xfrm>
            <a:off x="2860675" y="1974850"/>
            <a:ext cx="228600" cy="304800"/>
            <a:chOff x="1619706" y="2466260"/>
            <a:chExt cx="228600" cy="305026"/>
          </a:xfrm>
        </p:grpSpPr>
        <p:sp>
          <p:nvSpPr>
            <p:cNvPr id="22" name="Oval 21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19706" y="2502800"/>
              <a:ext cx="228600" cy="268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921" name="Group 37"/>
          <p:cNvGrpSpPr>
            <a:grpSpLocks/>
          </p:cNvGrpSpPr>
          <p:nvPr/>
        </p:nvGrpSpPr>
        <p:grpSpPr bwMode="auto">
          <a:xfrm>
            <a:off x="3457575" y="1984375"/>
            <a:ext cx="228600" cy="295275"/>
            <a:chOff x="1507856" y="2255776"/>
            <a:chExt cx="228600" cy="294785"/>
          </a:xfrm>
        </p:grpSpPr>
        <p:sp>
          <p:nvSpPr>
            <p:cNvPr id="23" name="Oval 22"/>
            <p:cNvSpPr/>
            <p:nvPr/>
          </p:nvSpPr>
          <p:spPr>
            <a:xfrm>
              <a:off x="1584056" y="2255776"/>
              <a:ext cx="76200" cy="760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7856" y="2281134"/>
              <a:ext cx="228600" cy="269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214688" y="1979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138488" y="200501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7893051" y="1489075"/>
            <a:ext cx="213201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Lemma 2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6350" y="2740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95375" y="154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561975" y="1587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835025" y="1843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831850" y="1308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03250" y="1346200"/>
            <a:ext cx="531813" cy="53498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8931" name="Rectangle 9"/>
          <p:cNvSpPr>
            <a:spLocks noChangeArrowheads="1"/>
          </p:cNvSpPr>
          <p:nvPr/>
        </p:nvSpPr>
        <p:spPr bwMode="auto">
          <a:xfrm>
            <a:off x="295275" y="145732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8932" name="Rectangle 46"/>
          <p:cNvSpPr>
            <a:spLocks noChangeArrowheads="1"/>
          </p:cNvSpPr>
          <p:nvPr/>
        </p:nvSpPr>
        <p:spPr bwMode="auto">
          <a:xfrm>
            <a:off x="676275" y="9588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8933" name="Rectangle 53"/>
          <p:cNvSpPr>
            <a:spLocks noChangeArrowheads="1"/>
          </p:cNvSpPr>
          <p:nvPr/>
        </p:nvSpPr>
        <p:spPr bwMode="auto">
          <a:xfrm>
            <a:off x="1133475" y="14033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8934" name="Rectangle 56"/>
          <p:cNvSpPr>
            <a:spLocks noChangeArrowheads="1"/>
          </p:cNvSpPr>
          <p:nvPr/>
        </p:nvSpPr>
        <p:spPr bwMode="auto">
          <a:xfrm>
            <a:off x="692150" y="191928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8935" name="Rectangle 10"/>
          <p:cNvSpPr>
            <a:spLocks noChangeArrowheads="1"/>
          </p:cNvSpPr>
          <p:nvPr/>
        </p:nvSpPr>
        <p:spPr bwMode="auto">
          <a:xfrm>
            <a:off x="3836988" y="1382713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en-CA">
              <a:latin typeface="Book Antiqua" pitchFamily="18" charset="0"/>
            </a:endParaRPr>
          </a:p>
        </p:txBody>
      </p:sp>
      <p:sp>
        <p:nvSpPr>
          <p:cNvPr id="38936" name="Rectangle 59"/>
          <p:cNvSpPr>
            <a:spLocks noChangeArrowheads="1"/>
          </p:cNvSpPr>
          <p:nvPr/>
        </p:nvSpPr>
        <p:spPr bwMode="auto">
          <a:xfrm>
            <a:off x="3013075" y="1433513"/>
            <a:ext cx="36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16200000">
            <a:off x="1756569" y="1337469"/>
            <a:ext cx="295275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799013" y="1130300"/>
            <a:ext cx="4165600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2759075"/>
            <a:ext cx="1476375" cy="36988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Proof.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76375" y="2773363"/>
            <a:ext cx="73850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only need to consider the following tree topologies.</a:t>
            </a:r>
          </a:p>
        </p:txBody>
      </p:sp>
      <p:pic>
        <p:nvPicPr>
          <p:cNvPr id="38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63" y="3224213"/>
            <a:ext cx="2219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3224213"/>
            <a:ext cx="2295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15913" y="4506913"/>
            <a:ext cx="45720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both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are greater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&gt;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-384175" y="5259388"/>
            <a:ext cx="5067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are adjacent,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min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 lvl="1" algn="ctr"/>
            <a:r>
              <a:rPr lang="en-US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are adjacent,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min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 lvl="1" algn="ctr"/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≤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12938" y="3525838"/>
            <a:ext cx="1612900" cy="444500"/>
          </a:xfrm>
          <a:custGeom>
            <a:avLst/>
            <a:gdLst>
              <a:gd name="connsiteX0" fmla="*/ 0 w 1612232"/>
              <a:gd name="connsiteY0" fmla="*/ 0 h 445168"/>
              <a:gd name="connsiteX1" fmla="*/ 433137 w 1612232"/>
              <a:gd name="connsiteY1" fmla="*/ 264694 h 445168"/>
              <a:gd name="connsiteX2" fmla="*/ 1227221 w 1612232"/>
              <a:gd name="connsiteY2" fmla="*/ 276726 h 445168"/>
              <a:gd name="connsiteX3" fmla="*/ 1612232 w 1612232"/>
              <a:gd name="connsiteY3" fmla="*/ 445168 h 4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232" h="445168">
                <a:moveTo>
                  <a:pt x="0" y="0"/>
                </a:moveTo>
                <a:lnTo>
                  <a:pt x="433137" y="264694"/>
                </a:lnTo>
                <a:lnTo>
                  <a:pt x="1227221" y="276726"/>
                </a:lnTo>
                <a:lnTo>
                  <a:pt x="1612232" y="445168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Freeform 8"/>
          <p:cNvSpPr/>
          <p:nvPr/>
        </p:nvSpPr>
        <p:spPr>
          <a:xfrm>
            <a:off x="1936750" y="3476625"/>
            <a:ext cx="1539875" cy="541338"/>
          </a:xfrm>
          <a:custGeom>
            <a:avLst/>
            <a:gdLst>
              <a:gd name="connsiteX0" fmla="*/ 0 w 1540042"/>
              <a:gd name="connsiteY0" fmla="*/ 541421 h 541421"/>
              <a:gd name="connsiteX1" fmla="*/ 397042 w 1540042"/>
              <a:gd name="connsiteY1" fmla="*/ 276726 h 541421"/>
              <a:gd name="connsiteX2" fmla="*/ 1203158 w 1540042"/>
              <a:gd name="connsiteY2" fmla="*/ 288758 h 541421"/>
              <a:gd name="connsiteX3" fmla="*/ 1540042 w 1540042"/>
              <a:gd name="connsiteY3" fmla="*/ 0 h 54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042" h="541421">
                <a:moveTo>
                  <a:pt x="0" y="541421"/>
                </a:moveTo>
                <a:lnTo>
                  <a:pt x="397042" y="276726"/>
                </a:lnTo>
                <a:lnTo>
                  <a:pt x="1203158" y="288758"/>
                </a:lnTo>
                <a:lnTo>
                  <a:pt x="1540042" y="0"/>
                </a:ln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1925638" y="3476625"/>
            <a:ext cx="1550987" cy="301625"/>
          </a:xfrm>
          <a:custGeom>
            <a:avLst/>
            <a:gdLst>
              <a:gd name="connsiteX0" fmla="*/ 0 w 1552073"/>
              <a:gd name="connsiteY0" fmla="*/ 24063 h 300790"/>
              <a:gd name="connsiteX1" fmla="*/ 457200 w 1552073"/>
              <a:gd name="connsiteY1" fmla="*/ 300790 h 300790"/>
              <a:gd name="connsiteX2" fmla="*/ 1203158 w 1552073"/>
              <a:gd name="connsiteY2" fmla="*/ 300790 h 300790"/>
              <a:gd name="connsiteX3" fmla="*/ 1552073 w 1552073"/>
              <a:gd name="connsiteY3" fmla="*/ 0 h 30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073" h="300790">
                <a:moveTo>
                  <a:pt x="0" y="24063"/>
                </a:moveTo>
                <a:lnTo>
                  <a:pt x="457200" y="300790"/>
                </a:lnTo>
                <a:lnTo>
                  <a:pt x="1203158" y="300790"/>
                </a:lnTo>
                <a:lnTo>
                  <a:pt x="1552073" y="0"/>
                </a:ln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Freeform 14"/>
          <p:cNvSpPr/>
          <p:nvPr/>
        </p:nvSpPr>
        <p:spPr>
          <a:xfrm>
            <a:off x="1960563" y="3814763"/>
            <a:ext cx="1589087" cy="215900"/>
          </a:xfrm>
          <a:custGeom>
            <a:avLst/>
            <a:gdLst>
              <a:gd name="connsiteX0" fmla="*/ 0 w 1588169"/>
              <a:gd name="connsiteY0" fmla="*/ 240632 h 240632"/>
              <a:gd name="connsiteX1" fmla="*/ 324853 w 1588169"/>
              <a:gd name="connsiteY1" fmla="*/ 0 h 240632"/>
              <a:gd name="connsiteX2" fmla="*/ 1155032 w 1588169"/>
              <a:gd name="connsiteY2" fmla="*/ 48127 h 240632"/>
              <a:gd name="connsiteX3" fmla="*/ 1588169 w 1588169"/>
              <a:gd name="connsiteY3" fmla="*/ 192506 h 240632"/>
              <a:gd name="connsiteX0" fmla="*/ 0 w 1588169"/>
              <a:gd name="connsiteY0" fmla="*/ 206256 h 206256"/>
              <a:gd name="connsiteX1" fmla="*/ 324853 w 1588169"/>
              <a:gd name="connsiteY1" fmla="*/ 0 h 206256"/>
              <a:gd name="connsiteX2" fmla="*/ 1155032 w 1588169"/>
              <a:gd name="connsiteY2" fmla="*/ 13751 h 206256"/>
              <a:gd name="connsiteX3" fmla="*/ 1588169 w 1588169"/>
              <a:gd name="connsiteY3" fmla="*/ 158130 h 20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169" h="206256">
                <a:moveTo>
                  <a:pt x="0" y="206256"/>
                </a:moveTo>
                <a:lnTo>
                  <a:pt x="324853" y="0"/>
                </a:lnTo>
                <a:lnTo>
                  <a:pt x="1155032" y="13751"/>
                </a:lnTo>
                <a:lnTo>
                  <a:pt x="1588169" y="158130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617663" y="4830763"/>
            <a:ext cx="1908175" cy="322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Rectangle 79"/>
          <p:cNvSpPr/>
          <p:nvPr/>
        </p:nvSpPr>
        <p:spPr>
          <a:xfrm>
            <a:off x="1403350" y="5864225"/>
            <a:ext cx="1908175" cy="322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78363" y="3224213"/>
            <a:ext cx="0" cy="295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2" name="Rectangle 59"/>
          <p:cNvSpPr>
            <a:spLocks noChangeArrowheads="1"/>
          </p:cNvSpPr>
          <p:nvPr/>
        </p:nvSpPr>
        <p:spPr bwMode="auto">
          <a:xfrm>
            <a:off x="639763" y="22653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G</a:t>
            </a:r>
            <a:endParaRPr lang="en-CA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Compatible Graphs: </a:t>
            </a:r>
            <a:r>
              <a:rPr lang="en-US" sz="2800" smtClean="0">
                <a:solidFill>
                  <a:srgbClr val="0070C0"/>
                </a:solidFill>
              </a:rPr>
              <a:t>Easy to Construct</a:t>
            </a:r>
            <a:endParaRPr lang="en-CA" sz="2800" i="1" smtClean="0">
              <a:solidFill>
                <a:srgbClr val="0070C0"/>
              </a:solidFill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570D9-9BE1-4308-9A9B-DEB7F4CBF4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113" name="Rectangle 112"/>
          <p:cNvSpPr/>
          <p:nvPr/>
        </p:nvSpPr>
        <p:spPr>
          <a:xfrm>
            <a:off x="2095500" y="3733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52400" y="48006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pairwise compatible graph of (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)</a:t>
            </a:r>
            <a:r>
              <a:rPr lang="en-US" i="1" dirty="0"/>
              <a:t>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i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has </a:t>
            </a:r>
            <a:r>
              <a:rPr lang="en-US" i="1" dirty="0"/>
              <a:t>n </a:t>
            </a:r>
            <a:r>
              <a:rPr lang="en-US" dirty="0"/>
              <a:t>vertices that correspond to the</a:t>
            </a:r>
            <a:r>
              <a:rPr lang="en-US" i="1" dirty="0"/>
              <a:t> n </a:t>
            </a:r>
            <a:r>
              <a:rPr lang="en-US" dirty="0"/>
              <a:t>leaves of </a:t>
            </a:r>
            <a:r>
              <a:rPr lang="en-US" i="1" dirty="0"/>
              <a:t>T, </a:t>
            </a:r>
            <a:r>
              <a:rPr lang="en-US" dirty="0"/>
              <a:t>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00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two vertices are adjacent in G if and only if their tree distance is in [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Rectangle 116"/>
          <p:cNvSpPr>
            <a:spLocks noChangeArrowheads="1"/>
          </p:cNvSpPr>
          <p:nvPr/>
        </p:nvSpPr>
        <p:spPr bwMode="auto">
          <a:xfrm>
            <a:off x="4254500" y="20653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min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4</a:t>
            </a:r>
            <a:endParaRPr lang="en-CA">
              <a:latin typeface="Book Antiqua" pitchFamily="18" charset="0"/>
            </a:endParaRPr>
          </a:p>
        </p:txBody>
      </p:sp>
      <p:sp>
        <p:nvSpPr>
          <p:cNvPr id="21513" name="Rectangle 117"/>
          <p:cNvSpPr>
            <a:spLocks noChangeArrowheads="1"/>
          </p:cNvSpPr>
          <p:nvPr/>
        </p:nvSpPr>
        <p:spPr bwMode="auto">
          <a:xfrm>
            <a:off x="4232275" y="2719388"/>
            <a:ext cx="89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max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7</a:t>
            </a:r>
            <a:endParaRPr lang="en-CA">
              <a:latin typeface="Book Antiqua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38200" y="1219200"/>
            <a:ext cx="4495800" cy="2971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21515" name="Group 8"/>
          <p:cNvGrpSpPr>
            <a:grpSpLocks/>
          </p:cNvGrpSpPr>
          <p:nvPr/>
        </p:nvGrpSpPr>
        <p:grpSpPr bwMode="auto">
          <a:xfrm>
            <a:off x="1181100" y="1468438"/>
            <a:ext cx="2247900" cy="1795462"/>
            <a:chOff x="1181100" y="1467925"/>
            <a:chExt cx="2247900" cy="1796512"/>
          </a:xfrm>
        </p:grpSpPr>
        <p:sp>
          <p:nvSpPr>
            <p:cNvPr id="55" name="Oval 54"/>
            <p:cNvSpPr/>
            <p:nvPr/>
          </p:nvSpPr>
          <p:spPr>
            <a:xfrm>
              <a:off x="2438400" y="2438454"/>
              <a:ext cx="76200" cy="76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6" name="Oval 55"/>
            <p:cNvSpPr/>
            <p:nvPr/>
          </p:nvSpPr>
          <p:spPr>
            <a:xfrm>
              <a:off x="1905000" y="2438454"/>
              <a:ext cx="76200" cy="76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7" name="Oval 56"/>
            <p:cNvSpPr/>
            <p:nvPr/>
          </p:nvSpPr>
          <p:spPr>
            <a:xfrm>
              <a:off x="1905000" y="2972166"/>
              <a:ext cx="76200" cy="76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8" name="Oval 57"/>
            <p:cNvSpPr/>
            <p:nvPr/>
          </p:nvSpPr>
          <p:spPr>
            <a:xfrm>
              <a:off x="1371600" y="2514699"/>
              <a:ext cx="76200" cy="76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9" name="Oval 58"/>
            <p:cNvSpPr/>
            <p:nvPr/>
          </p:nvSpPr>
          <p:spPr>
            <a:xfrm>
              <a:off x="2819400" y="1971456"/>
              <a:ext cx="76200" cy="76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0" name="Oval 59"/>
            <p:cNvSpPr/>
            <p:nvPr/>
          </p:nvSpPr>
          <p:spPr>
            <a:xfrm>
              <a:off x="1600200" y="1971456"/>
              <a:ext cx="76200" cy="76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2" name="Oval 71"/>
            <p:cNvSpPr/>
            <p:nvPr/>
          </p:nvSpPr>
          <p:spPr>
            <a:xfrm>
              <a:off x="2209800" y="1744312"/>
              <a:ext cx="76200" cy="746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73" name="Straight Connector 72"/>
            <p:cNvCxnSpPr>
              <a:stCxn id="58" idx="7"/>
              <a:endCxn id="60" idx="3"/>
            </p:cNvCxnSpPr>
            <p:nvPr/>
          </p:nvCxnSpPr>
          <p:spPr>
            <a:xfrm flipV="1">
              <a:off x="1436688" y="2036582"/>
              <a:ext cx="174625" cy="4892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9" idx="1"/>
              <a:endCxn id="72" idx="6"/>
            </p:cNvCxnSpPr>
            <p:nvPr/>
          </p:nvCxnSpPr>
          <p:spPr>
            <a:xfrm flipH="1" flipV="1">
              <a:off x="2286000" y="1780845"/>
              <a:ext cx="544513" cy="2017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2" idx="2"/>
              <a:endCxn id="60" idx="0"/>
            </p:cNvCxnSpPr>
            <p:nvPr/>
          </p:nvCxnSpPr>
          <p:spPr>
            <a:xfrm flipH="1">
              <a:off x="1638300" y="1780845"/>
              <a:ext cx="571500" cy="1906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6" idx="1"/>
              <a:endCxn id="60" idx="5"/>
            </p:cNvCxnSpPr>
            <p:nvPr/>
          </p:nvCxnSpPr>
          <p:spPr>
            <a:xfrm flipH="1" flipV="1">
              <a:off x="1665288" y="2036582"/>
              <a:ext cx="250825" cy="4129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6" idx="4"/>
              <a:endCxn id="57" idx="0"/>
            </p:cNvCxnSpPr>
            <p:nvPr/>
          </p:nvCxnSpPr>
          <p:spPr>
            <a:xfrm>
              <a:off x="1943100" y="2514699"/>
              <a:ext cx="0" cy="457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5" idx="7"/>
              <a:endCxn id="59" idx="2"/>
            </p:cNvCxnSpPr>
            <p:nvPr/>
          </p:nvCxnSpPr>
          <p:spPr>
            <a:xfrm flipV="1">
              <a:off x="2503488" y="2009579"/>
              <a:ext cx="315912" cy="4399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438400" y="3011877"/>
              <a:ext cx="76200" cy="76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82" name="Straight Connector 81"/>
            <p:cNvCxnSpPr>
              <a:stCxn id="55" idx="4"/>
              <a:endCxn id="81" idx="0"/>
            </p:cNvCxnSpPr>
            <p:nvPr/>
          </p:nvCxnSpPr>
          <p:spPr>
            <a:xfrm>
              <a:off x="2476500" y="2514699"/>
              <a:ext cx="0" cy="4971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3124200" y="2438454"/>
              <a:ext cx="76200" cy="76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84" name="Straight Connector 83"/>
            <p:cNvCxnSpPr>
              <a:stCxn id="59" idx="5"/>
              <a:endCxn id="83" idx="0"/>
            </p:cNvCxnSpPr>
            <p:nvPr/>
          </p:nvCxnSpPr>
          <p:spPr>
            <a:xfrm>
              <a:off x="2884488" y="2036582"/>
              <a:ext cx="277812" cy="401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2819400" y="2435277"/>
              <a:ext cx="76200" cy="762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88" name="Straight Connector 87"/>
            <p:cNvCxnSpPr>
              <a:stCxn id="87" idx="0"/>
              <a:endCxn id="59" idx="4"/>
            </p:cNvCxnSpPr>
            <p:nvPr/>
          </p:nvCxnSpPr>
          <p:spPr>
            <a:xfrm flipV="1">
              <a:off x="2857500" y="2047701"/>
              <a:ext cx="0" cy="387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124200" y="2435277"/>
              <a:ext cx="228600" cy="27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3200" y="2514699"/>
              <a:ext cx="228600" cy="268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76500" y="2972166"/>
              <a:ext cx="228600" cy="268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25625" y="2995993"/>
              <a:ext cx="228600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181100" y="2438454"/>
              <a:ext cx="228600" cy="268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295400" y="2036582"/>
              <a:ext cx="228600" cy="27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600200" y="1628356"/>
              <a:ext cx="522288" cy="27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00300" y="1628356"/>
              <a:ext cx="522288" cy="27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06713" y="2093766"/>
              <a:ext cx="522287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243138" y="2122357"/>
              <a:ext cx="522287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655763" y="2093766"/>
              <a:ext cx="522287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600200" y="2608417"/>
              <a:ext cx="522288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C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33600" y="2629066"/>
              <a:ext cx="522288" cy="268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55888" y="2139830"/>
              <a:ext cx="522287" cy="268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450975" y="1752253"/>
              <a:ext cx="228600" cy="270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133600" y="1467925"/>
              <a:ext cx="228600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819400" y="1703012"/>
              <a:ext cx="228600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209800" y="2284377"/>
              <a:ext cx="228600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958975" y="2274847"/>
              <a:ext cx="228600" cy="268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sosceles Triangle 57"/>
          <p:cNvSpPr/>
          <p:nvPr/>
        </p:nvSpPr>
        <p:spPr>
          <a:xfrm>
            <a:off x="2571750" y="993775"/>
            <a:ext cx="1158875" cy="1027113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Proof of Lemma 2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3896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896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3896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61FF5-4C8B-4C93-B762-2EC499BE1E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grpSp>
        <p:nvGrpSpPr>
          <p:cNvPr id="39943" name="Group 17"/>
          <p:cNvGrpSpPr>
            <a:grpSpLocks/>
          </p:cNvGrpSpPr>
          <p:nvPr/>
        </p:nvGrpSpPr>
        <p:grpSpPr bwMode="auto">
          <a:xfrm>
            <a:off x="2593975" y="1984375"/>
            <a:ext cx="228600" cy="274638"/>
            <a:chOff x="1132460" y="2476500"/>
            <a:chExt cx="228600" cy="274515"/>
          </a:xfrm>
        </p:grpSpPr>
        <p:sp>
          <p:nvSpPr>
            <p:cNvPr id="19" name="Oval 18"/>
            <p:cNvSpPr/>
            <p:nvPr/>
          </p:nvSpPr>
          <p:spPr>
            <a:xfrm>
              <a:off x="1203898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944" name="Group 19"/>
          <p:cNvGrpSpPr>
            <a:grpSpLocks/>
          </p:cNvGrpSpPr>
          <p:nvPr/>
        </p:nvGrpSpPr>
        <p:grpSpPr bwMode="auto">
          <a:xfrm>
            <a:off x="2860675" y="1974850"/>
            <a:ext cx="228600" cy="304800"/>
            <a:chOff x="1619706" y="2466260"/>
            <a:chExt cx="228600" cy="305026"/>
          </a:xfrm>
        </p:grpSpPr>
        <p:sp>
          <p:nvSpPr>
            <p:cNvPr id="22" name="Oval 21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19706" y="2502800"/>
              <a:ext cx="228600" cy="2684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945" name="Group 37"/>
          <p:cNvGrpSpPr>
            <a:grpSpLocks/>
          </p:cNvGrpSpPr>
          <p:nvPr/>
        </p:nvGrpSpPr>
        <p:grpSpPr bwMode="auto">
          <a:xfrm>
            <a:off x="3457575" y="1984375"/>
            <a:ext cx="228600" cy="295275"/>
            <a:chOff x="1507856" y="2255776"/>
            <a:chExt cx="228600" cy="294785"/>
          </a:xfrm>
        </p:grpSpPr>
        <p:sp>
          <p:nvSpPr>
            <p:cNvPr id="23" name="Oval 22"/>
            <p:cNvSpPr/>
            <p:nvPr/>
          </p:nvSpPr>
          <p:spPr>
            <a:xfrm>
              <a:off x="1584056" y="2255776"/>
              <a:ext cx="76200" cy="760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7856" y="2281134"/>
              <a:ext cx="228600" cy="269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214688" y="19796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138488" y="200501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7893051" y="1489075"/>
            <a:ext cx="213201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Lemma 2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6350" y="2740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95375" y="154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561975" y="1587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835025" y="1843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831850" y="1308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603250" y="1346200"/>
            <a:ext cx="531813" cy="534988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955" name="Rectangle 9"/>
          <p:cNvSpPr>
            <a:spLocks noChangeArrowheads="1"/>
          </p:cNvSpPr>
          <p:nvPr/>
        </p:nvSpPr>
        <p:spPr bwMode="auto">
          <a:xfrm>
            <a:off x="295275" y="145732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9956" name="Rectangle 46"/>
          <p:cNvSpPr>
            <a:spLocks noChangeArrowheads="1"/>
          </p:cNvSpPr>
          <p:nvPr/>
        </p:nvSpPr>
        <p:spPr bwMode="auto">
          <a:xfrm>
            <a:off x="676275" y="9588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9957" name="Rectangle 53"/>
          <p:cNvSpPr>
            <a:spLocks noChangeArrowheads="1"/>
          </p:cNvSpPr>
          <p:nvPr/>
        </p:nvSpPr>
        <p:spPr bwMode="auto">
          <a:xfrm>
            <a:off x="1133475" y="14033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9958" name="Rectangle 56"/>
          <p:cNvSpPr>
            <a:spLocks noChangeArrowheads="1"/>
          </p:cNvSpPr>
          <p:nvPr/>
        </p:nvSpPr>
        <p:spPr bwMode="auto">
          <a:xfrm>
            <a:off x="692150" y="191928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baseline="30000"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latin typeface="Book Antiqua" pitchFamily="18" charset="0"/>
            </a:endParaRPr>
          </a:p>
        </p:txBody>
      </p:sp>
      <p:sp>
        <p:nvSpPr>
          <p:cNvPr id="39959" name="Rectangle 10"/>
          <p:cNvSpPr>
            <a:spLocks noChangeArrowheads="1"/>
          </p:cNvSpPr>
          <p:nvPr/>
        </p:nvSpPr>
        <p:spPr bwMode="auto">
          <a:xfrm>
            <a:off x="3836988" y="1382713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en-CA">
              <a:latin typeface="Book Antiqua" pitchFamily="18" charset="0"/>
            </a:endParaRPr>
          </a:p>
        </p:txBody>
      </p:sp>
      <p:sp>
        <p:nvSpPr>
          <p:cNvPr id="39960" name="Rectangle 59"/>
          <p:cNvSpPr>
            <a:spLocks noChangeArrowheads="1"/>
          </p:cNvSpPr>
          <p:nvPr/>
        </p:nvSpPr>
        <p:spPr bwMode="auto">
          <a:xfrm>
            <a:off x="3013075" y="1433513"/>
            <a:ext cx="36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16200000">
            <a:off x="1756569" y="1337469"/>
            <a:ext cx="295275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799013" y="1130300"/>
            <a:ext cx="4165600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2759075"/>
            <a:ext cx="1476375" cy="369888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Proof.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76375" y="2773363"/>
            <a:ext cx="73850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only need to consider the following tree topologies.</a:t>
            </a:r>
          </a:p>
        </p:txBody>
      </p:sp>
      <p:pic>
        <p:nvPicPr>
          <p:cNvPr id="39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63" y="3224213"/>
            <a:ext cx="2219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75" y="3224213"/>
            <a:ext cx="2295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7" name="Rectangle 1"/>
          <p:cNvSpPr>
            <a:spLocks noChangeArrowheads="1"/>
          </p:cNvSpPr>
          <p:nvPr/>
        </p:nvSpPr>
        <p:spPr bwMode="auto">
          <a:xfrm>
            <a:off x="-315913" y="4506913"/>
            <a:ext cx="45720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both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are greater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&gt;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8" name="Rectangle 74"/>
          <p:cNvSpPr>
            <a:spLocks noChangeArrowheads="1"/>
          </p:cNvSpPr>
          <p:nvPr/>
        </p:nvSpPr>
        <p:spPr bwMode="auto">
          <a:xfrm>
            <a:off x="-384175" y="5259388"/>
            <a:ext cx="5067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are adjacent,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min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 lvl="1" algn="ctr"/>
            <a:r>
              <a:rPr lang="en-US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are adjacent,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min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</a:p>
          <a:p>
            <a:pPr lvl="1" algn="ctr"/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≤ 2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7663" y="4830763"/>
            <a:ext cx="1908175" cy="322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Rectangle 79"/>
          <p:cNvSpPr/>
          <p:nvPr/>
        </p:nvSpPr>
        <p:spPr>
          <a:xfrm>
            <a:off x="1403350" y="5864225"/>
            <a:ext cx="1908175" cy="322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78363" y="3224213"/>
            <a:ext cx="0" cy="295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286250" y="4506913"/>
            <a:ext cx="4672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both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are greater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50" y="4343400"/>
            <a:ext cx="4457700" cy="18669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286250" y="5216525"/>
            <a:ext cx="48212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are non adjacent in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are non adjacent in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are non adjacent in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then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30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are non adjacent in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181100" y="4703763"/>
            <a:ext cx="3151188" cy="1676400"/>
          </a:xfrm>
          <a:prstGeom prst="wedgeRoundRectCallout">
            <a:avLst>
              <a:gd name="adj1" fmla="val 64315"/>
              <a:gd name="adj2" fmla="val 1943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 of these four conditions must be true. Therefore,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cannot be a cycle.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Contradiction!</a:t>
            </a:r>
            <a:endParaRPr lang="en-C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762625" y="3586163"/>
            <a:ext cx="361950" cy="468312"/>
          </a:xfrm>
          <a:custGeom>
            <a:avLst/>
            <a:gdLst>
              <a:gd name="connsiteX0" fmla="*/ 0 w 360948"/>
              <a:gd name="connsiteY0" fmla="*/ 0 h 469231"/>
              <a:gd name="connsiteX1" fmla="*/ 360948 w 360948"/>
              <a:gd name="connsiteY1" fmla="*/ 240631 h 469231"/>
              <a:gd name="connsiteX2" fmla="*/ 12032 w 360948"/>
              <a:gd name="connsiteY2" fmla="*/ 469231 h 46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948" h="469231">
                <a:moveTo>
                  <a:pt x="0" y="0"/>
                </a:moveTo>
                <a:lnTo>
                  <a:pt x="360948" y="240631"/>
                </a:lnTo>
                <a:lnTo>
                  <a:pt x="12032" y="469231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5" name="Freeform 54"/>
          <p:cNvSpPr/>
          <p:nvPr/>
        </p:nvSpPr>
        <p:spPr>
          <a:xfrm flipH="1">
            <a:off x="7007225" y="3500438"/>
            <a:ext cx="395288" cy="577850"/>
          </a:xfrm>
          <a:custGeom>
            <a:avLst/>
            <a:gdLst>
              <a:gd name="connsiteX0" fmla="*/ 0 w 360948"/>
              <a:gd name="connsiteY0" fmla="*/ 0 h 469231"/>
              <a:gd name="connsiteX1" fmla="*/ 360948 w 360948"/>
              <a:gd name="connsiteY1" fmla="*/ 240631 h 469231"/>
              <a:gd name="connsiteX2" fmla="*/ 12032 w 360948"/>
              <a:gd name="connsiteY2" fmla="*/ 469231 h 469231"/>
              <a:gd name="connsiteX0" fmla="*/ 49908 w 348916"/>
              <a:gd name="connsiteY0" fmla="*/ 0 h 479214"/>
              <a:gd name="connsiteX1" fmla="*/ 348916 w 348916"/>
              <a:gd name="connsiteY1" fmla="*/ 250614 h 479214"/>
              <a:gd name="connsiteX2" fmla="*/ 0 w 348916"/>
              <a:gd name="connsiteY2" fmla="*/ 479214 h 479214"/>
              <a:gd name="connsiteX0" fmla="*/ 49908 w 338592"/>
              <a:gd name="connsiteY0" fmla="*/ 0 h 479214"/>
              <a:gd name="connsiteX1" fmla="*/ 338592 w 338592"/>
              <a:gd name="connsiteY1" fmla="*/ 280565 h 479214"/>
              <a:gd name="connsiteX2" fmla="*/ 0 w 338592"/>
              <a:gd name="connsiteY2" fmla="*/ 479214 h 47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592" h="479214">
                <a:moveTo>
                  <a:pt x="49908" y="0"/>
                </a:moveTo>
                <a:lnTo>
                  <a:pt x="338592" y="280565"/>
                </a:lnTo>
                <a:lnTo>
                  <a:pt x="0" y="479214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9978" name="Rectangle 59"/>
          <p:cNvSpPr>
            <a:spLocks noChangeArrowheads="1"/>
          </p:cNvSpPr>
          <p:nvPr/>
        </p:nvSpPr>
        <p:spPr bwMode="auto">
          <a:xfrm>
            <a:off x="639763" y="22653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G</a:t>
            </a:r>
            <a:endParaRPr lang="en-CA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17" grpId="0" animBg="1"/>
      <p:bldP spid="29" grpId="0" animBg="1"/>
      <p:bldP spid="29" grpId="1" animBg="1"/>
      <p:bldP spid="55" grpId="0" animBg="1"/>
      <p:bldP spid="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sosceles Triangle 57"/>
          <p:cNvSpPr/>
          <p:nvPr/>
        </p:nvSpPr>
        <p:spPr>
          <a:xfrm>
            <a:off x="2571750" y="3119438"/>
            <a:ext cx="1158875" cy="1027112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A Graph with</a:t>
            </a:r>
            <a:r>
              <a:rPr lang="en-US" sz="2800" smtClean="0">
                <a:solidFill>
                  <a:srgbClr val="FF0000"/>
                </a:solidFill>
              </a:rPr>
              <a:t> Eight Vertices</a:t>
            </a:r>
            <a:r>
              <a:rPr lang="en-US" sz="2800" smtClean="0"/>
              <a:t> that is </a:t>
            </a:r>
            <a:r>
              <a:rPr lang="en-US" sz="2800" smtClean="0">
                <a:solidFill>
                  <a:srgbClr val="FF0000"/>
                </a:solidFill>
              </a:rPr>
              <a:t>Not a PCG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3531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31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3531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1AFC8-9D7B-486E-8028-581CD5DC48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2" name="Isosceles Triangle 1"/>
          <p:cNvSpPr/>
          <p:nvPr/>
        </p:nvSpPr>
        <p:spPr>
          <a:xfrm>
            <a:off x="461963" y="1049338"/>
            <a:ext cx="1528762" cy="1003300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40968" name="Group 17"/>
          <p:cNvGrpSpPr>
            <a:grpSpLocks/>
          </p:cNvGrpSpPr>
          <p:nvPr/>
        </p:nvGrpSpPr>
        <p:grpSpPr bwMode="auto">
          <a:xfrm>
            <a:off x="2593975" y="4110038"/>
            <a:ext cx="228600" cy="274637"/>
            <a:chOff x="1132460" y="2476500"/>
            <a:chExt cx="228600" cy="274515"/>
          </a:xfrm>
        </p:grpSpPr>
        <p:sp>
          <p:nvSpPr>
            <p:cNvPr id="19" name="Oval 18"/>
            <p:cNvSpPr/>
            <p:nvPr/>
          </p:nvSpPr>
          <p:spPr>
            <a:xfrm>
              <a:off x="1203898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969" name="Group 19"/>
          <p:cNvGrpSpPr>
            <a:grpSpLocks/>
          </p:cNvGrpSpPr>
          <p:nvPr/>
        </p:nvGrpSpPr>
        <p:grpSpPr bwMode="auto">
          <a:xfrm>
            <a:off x="2860675" y="4098925"/>
            <a:ext cx="228600" cy="306388"/>
            <a:chOff x="1619706" y="2466260"/>
            <a:chExt cx="228600" cy="305026"/>
          </a:xfrm>
        </p:grpSpPr>
        <p:sp>
          <p:nvSpPr>
            <p:cNvPr id="22" name="Oval 21"/>
            <p:cNvSpPr/>
            <p:nvPr/>
          </p:nvSpPr>
          <p:spPr>
            <a:xfrm>
              <a:off x="1695906" y="2466260"/>
              <a:ext cx="76200" cy="758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19706" y="2502611"/>
              <a:ext cx="228600" cy="26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970" name="Group 37"/>
          <p:cNvGrpSpPr>
            <a:grpSpLocks/>
          </p:cNvGrpSpPr>
          <p:nvPr/>
        </p:nvGrpSpPr>
        <p:grpSpPr bwMode="auto">
          <a:xfrm>
            <a:off x="3457575" y="4110038"/>
            <a:ext cx="228600" cy="295275"/>
            <a:chOff x="1507856" y="2255776"/>
            <a:chExt cx="228600" cy="294785"/>
          </a:xfrm>
        </p:grpSpPr>
        <p:sp>
          <p:nvSpPr>
            <p:cNvPr id="23" name="Oval 22"/>
            <p:cNvSpPr/>
            <p:nvPr/>
          </p:nvSpPr>
          <p:spPr>
            <a:xfrm>
              <a:off x="1584056" y="2255776"/>
              <a:ext cx="76200" cy="760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07856" y="2281134"/>
              <a:ext cx="228600" cy="269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19188" y="152241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CA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865438" y="1160463"/>
            <a:ext cx="2222500" cy="377825"/>
          </a:xfrm>
          <a:custGeom>
            <a:avLst/>
            <a:gdLst>
              <a:gd name="connsiteX0" fmla="*/ 0 w 2222938"/>
              <a:gd name="connsiteY0" fmla="*/ 378542 h 378542"/>
              <a:gd name="connsiteX1" fmla="*/ 299545 w 2222938"/>
              <a:gd name="connsiteY1" fmla="*/ 63232 h 378542"/>
              <a:gd name="connsiteX2" fmla="*/ 567559 w 2222938"/>
              <a:gd name="connsiteY2" fmla="*/ 362777 h 378542"/>
              <a:gd name="connsiteX3" fmla="*/ 1056290 w 2222938"/>
              <a:gd name="connsiteY3" fmla="*/ 170 h 378542"/>
              <a:gd name="connsiteX4" fmla="*/ 1166648 w 2222938"/>
              <a:gd name="connsiteY4" fmla="*/ 315480 h 378542"/>
              <a:gd name="connsiteX5" fmla="*/ 1686911 w 2222938"/>
              <a:gd name="connsiteY5" fmla="*/ 331245 h 378542"/>
              <a:gd name="connsiteX6" fmla="*/ 1907628 w 2222938"/>
              <a:gd name="connsiteY6" fmla="*/ 142059 h 378542"/>
              <a:gd name="connsiteX7" fmla="*/ 2222938 w 2222938"/>
              <a:gd name="connsiteY7" fmla="*/ 331245 h 3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938" h="378542">
                <a:moveTo>
                  <a:pt x="0" y="378542"/>
                </a:moveTo>
                <a:cubicBezTo>
                  <a:pt x="102476" y="222200"/>
                  <a:pt x="204952" y="65859"/>
                  <a:pt x="299545" y="63232"/>
                </a:cubicBezTo>
                <a:cubicBezTo>
                  <a:pt x="394138" y="60605"/>
                  <a:pt x="441435" y="373287"/>
                  <a:pt x="567559" y="362777"/>
                </a:cubicBezTo>
                <a:cubicBezTo>
                  <a:pt x="693683" y="352267"/>
                  <a:pt x="956442" y="8053"/>
                  <a:pt x="1056290" y="170"/>
                </a:cubicBezTo>
                <a:cubicBezTo>
                  <a:pt x="1156138" y="-7713"/>
                  <a:pt x="1061545" y="260301"/>
                  <a:pt x="1166648" y="315480"/>
                </a:cubicBezTo>
                <a:cubicBezTo>
                  <a:pt x="1271751" y="370659"/>
                  <a:pt x="1563414" y="360148"/>
                  <a:pt x="1686911" y="331245"/>
                </a:cubicBezTo>
                <a:cubicBezTo>
                  <a:pt x="1810408" y="302342"/>
                  <a:pt x="1818290" y="142059"/>
                  <a:pt x="1907628" y="142059"/>
                </a:cubicBezTo>
                <a:cubicBezTo>
                  <a:pt x="1996966" y="142059"/>
                  <a:pt x="2222938" y="331245"/>
                  <a:pt x="2222938" y="33124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</a:endParaRPr>
          </a:p>
        </p:txBody>
      </p:sp>
      <p:grpSp>
        <p:nvGrpSpPr>
          <p:cNvPr id="40973" name="Group 29"/>
          <p:cNvGrpSpPr>
            <a:grpSpLocks/>
          </p:cNvGrpSpPr>
          <p:nvPr/>
        </p:nvGrpSpPr>
        <p:grpSpPr bwMode="auto">
          <a:xfrm>
            <a:off x="2751138" y="1471613"/>
            <a:ext cx="228600" cy="306387"/>
            <a:chOff x="1132460" y="2476500"/>
            <a:chExt cx="228600" cy="306047"/>
          </a:xfrm>
        </p:grpSpPr>
        <p:sp>
          <p:nvSpPr>
            <p:cNvPr id="31" name="Oval 30"/>
            <p:cNvSpPr/>
            <p:nvPr/>
          </p:nvSpPr>
          <p:spPr>
            <a:xfrm>
              <a:off x="1203897" y="2476500"/>
              <a:ext cx="76200" cy="761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2460" y="2512971"/>
              <a:ext cx="228600" cy="269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974" name="Group 33"/>
          <p:cNvGrpSpPr>
            <a:grpSpLocks/>
          </p:cNvGrpSpPr>
          <p:nvPr/>
        </p:nvGrpSpPr>
        <p:grpSpPr bwMode="auto">
          <a:xfrm>
            <a:off x="4973638" y="1476375"/>
            <a:ext cx="228600" cy="306388"/>
            <a:chOff x="1619706" y="2466260"/>
            <a:chExt cx="228600" cy="305026"/>
          </a:xfrm>
        </p:grpSpPr>
        <p:sp>
          <p:nvSpPr>
            <p:cNvPr id="35" name="Oval 34"/>
            <p:cNvSpPr/>
            <p:nvPr/>
          </p:nvSpPr>
          <p:spPr>
            <a:xfrm>
              <a:off x="1695906" y="2466260"/>
              <a:ext cx="76200" cy="758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19706" y="2502611"/>
              <a:ext cx="228600" cy="26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295525" y="2081213"/>
            <a:ext cx="3362325" cy="55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CA" sz="20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the longest path in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uvw</a:t>
            </a:r>
            <a:endParaRPr lang="en-CA" sz="2000" i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35525" y="1049338"/>
            <a:ext cx="4167188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)≤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9" name="Oval 48"/>
          <p:cNvSpPr/>
          <p:nvPr/>
        </p:nvSpPr>
        <p:spPr>
          <a:xfrm>
            <a:off x="3214688" y="4105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38488" y="413067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857625" y="1428750"/>
            <a:ext cx="206375" cy="393700"/>
          </a:xfrm>
          <a:custGeom>
            <a:avLst/>
            <a:gdLst>
              <a:gd name="connsiteX0" fmla="*/ 142864 w 206447"/>
              <a:gd name="connsiteY0" fmla="*/ 0 h 394138"/>
              <a:gd name="connsiteX1" fmla="*/ 975 w 206447"/>
              <a:gd name="connsiteY1" fmla="*/ 157655 h 394138"/>
              <a:gd name="connsiteX2" fmla="*/ 205926 w 206447"/>
              <a:gd name="connsiteY2" fmla="*/ 236483 h 394138"/>
              <a:gd name="connsiteX3" fmla="*/ 48271 w 206447"/>
              <a:gd name="connsiteY3" fmla="*/ 394138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47" h="394138">
                <a:moveTo>
                  <a:pt x="142864" y="0"/>
                </a:moveTo>
                <a:cubicBezTo>
                  <a:pt x="66664" y="59120"/>
                  <a:pt x="-9535" y="118241"/>
                  <a:pt x="975" y="157655"/>
                </a:cubicBezTo>
                <a:cubicBezTo>
                  <a:pt x="11485" y="197069"/>
                  <a:pt x="198043" y="197069"/>
                  <a:pt x="205926" y="236483"/>
                </a:cubicBezTo>
                <a:cubicBezTo>
                  <a:pt x="213809" y="275897"/>
                  <a:pt x="131040" y="335017"/>
                  <a:pt x="48271" y="3941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</a:endParaRPr>
          </a:p>
        </p:txBody>
      </p:sp>
      <p:grpSp>
        <p:nvGrpSpPr>
          <p:cNvPr id="40980" name="Group 50"/>
          <p:cNvGrpSpPr>
            <a:grpSpLocks/>
          </p:cNvGrpSpPr>
          <p:nvPr/>
        </p:nvGrpSpPr>
        <p:grpSpPr bwMode="auto">
          <a:xfrm>
            <a:off x="3622675" y="1706563"/>
            <a:ext cx="277813" cy="268287"/>
            <a:chOff x="3000366" y="2307994"/>
            <a:chExt cx="278528" cy="268839"/>
          </a:xfrm>
        </p:grpSpPr>
        <p:sp>
          <p:nvSpPr>
            <p:cNvPr id="52" name="Oval 51"/>
            <p:cNvSpPr/>
            <p:nvPr/>
          </p:nvSpPr>
          <p:spPr>
            <a:xfrm>
              <a:off x="3202498" y="2408212"/>
              <a:ext cx="76396" cy="763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00366" y="2307994"/>
              <a:ext cx="229188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3960813" y="1406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2730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5400000">
            <a:off x="8048626" y="1628775"/>
            <a:ext cx="183356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Lemma 1</a:t>
            </a:r>
            <a:endParaRPr lang="en-C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8118476" y="3387725"/>
            <a:ext cx="1681162" cy="369887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Lemma 2</a:t>
            </a:r>
            <a:endParaRPr lang="en-C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6350" y="44069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95375" y="36750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1975" y="37131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35025" y="3968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831850" y="34321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3250" y="3470275"/>
            <a:ext cx="531813" cy="5365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40991" name="Rectangle 9"/>
          <p:cNvSpPr>
            <a:spLocks noChangeArrowheads="1"/>
          </p:cNvSpPr>
          <p:nvPr/>
        </p:nvSpPr>
        <p:spPr bwMode="auto">
          <a:xfrm>
            <a:off x="295275" y="3582988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0992" name="Rectangle 46"/>
          <p:cNvSpPr>
            <a:spLocks noChangeArrowheads="1"/>
          </p:cNvSpPr>
          <p:nvPr/>
        </p:nvSpPr>
        <p:spPr bwMode="auto">
          <a:xfrm>
            <a:off x="676275" y="3084513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0993" name="Rectangle 53"/>
          <p:cNvSpPr>
            <a:spLocks noChangeArrowheads="1"/>
          </p:cNvSpPr>
          <p:nvPr/>
        </p:nvSpPr>
        <p:spPr bwMode="auto">
          <a:xfrm>
            <a:off x="1133475" y="3529013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0994" name="Rectangle 56"/>
          <p:cNvSpPr>
            <a:spLocks noChangeArrowheads="1"/>
          </p:cNvSpPr>
          <p:nvPr/>
        </p:nvSpPr>
        <p:spPr bwMode="auto">
          <a:xfrm>
            <a:off x="692150" y="4044950"/>
            <a:ext cx="34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0995" name="Rectangle 10"/>
          <p:cNvSpPr>
            <a:spLocks noChangeArrowheads="1"/>
          </p:cNvSpPr>
          <p:nvPr/>
        </p:nvSpPr>
        <p:spPr bwMode="auto">
          <a:xfrm>
            <a:off x="3836988" y="3506788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0996" name="Rectangle 59"/>
          <p:cNvSpPr>
            <a:spLocks noChangeArrowheads="1"/>
          </p:cNvSpPr>
          <p:nvPr/>
        </p:nvSpPr>
        <p:spPr bwMode="auto">
          <a:xfrm>
            <a:off x="3013075" y="3557588"/>
            <a:ext cx="36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61" name="Down Arrow 60"/>
          <p:cNvSpPr/>
          <p:nvPr/>
        </p:nvSpPr>
        <p:spPr>
          <a:xfrm rot="16200000">
            <a:off x="1756569" y="3463132"/>
            <a:ext cx="295275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99013" y="3255963"/>
            <a:ext cx="4165600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Then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0999" name="Group 55"/>
          <p:cNvGrpSpPr>
            <a:grpSpLocks/>
          </p:cNvGrpSpPr>
          <p:nvPr/>
        </p:nvGrpSpPr>
        <p:grpSpPr bwMode="auto">
          <a:xfrm>
            <a:off x="715963" y="2025650"/>
            <a:ext cx="228600" cy="274638"/>
            <a:chOff x="1132460" y="2476500"/>
            <a:chExt cx="228600" cy="274515"/>
          </a:xfrm>
        </p:grpSpPr>
        <p:sp>
          <p:nvSpPr>
            <p:cNvPr id="63" name="Oval 62"/>
            <p:cNvSpPr/>
            <p:nvPr/>
          </p:nvSpPr>
          <p:spPr>
            <a:xfrm>
              <a:off x="1203897" y="2476500"/>
              <a:ext cx="76200" cy="761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132460" y="2482847"/>
              <a:ext cx="228600" cy="268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00" name="Group 64"/>
          <p:cNvGrpSpPr>
            <a:grpSpLocks/>
          </p:cNvGrpSpPr>
          <p:nvPr/>
        </p:nvGrpSpPr>
        <p:grpSpPr bwMode="auto">
          <a:xfrm>
            <a:off x="982663" y="2014538"/>
            <a:ext cx="228600" cy="304800"/>
            <a:chOff x="1619706" y="2466260"/>
            <a:chExt cx="228600" cy="305026"/>
          </a:xfrm>
        </p:grpSpPr>
        <p:sp>
          <p:nvSpPr>
            <p:cNvPr id="66" name="Oval 65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19706" y="2502799"/>
              <a:ext cx="228600" cy="268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01" name="Group 67"/>
          <p:cNvGrpSpPr>
            <a:grpSpLocks/>
          </p:cNvGrpSpPr>
          <p:nvPr/>
        </p:nvGrpSpPr>
        <p:grpSpPr bwMode="auto">
          <a:xfrm>
            <a:off x="1581150" y="2025650"/>
            <a:ext cx="228600" cy="293688"/>
            <a:chOff x="1507856" y="2255776"/>
            <a:chExt cx="228600" cy="294785"/>
          </a:xfrm>
        </p:grpSpPr>
        <p:sp>
          <p:nvSpPr>
            <p:cNvPr id="69" name="Oval 68"/>
            <p:cNvSpPr/>
            <p:nvPr/>
          </p:nvSpPr>
          <p:spPr>
            <a:xfrm>
              <a:off x="1584056" y="2255776"/>
              <a:ext cx="76200" cy="764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07856" y="2281271"/>
              <a:ext cx="228600" cy="2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Oval 70"/>
          <p:cNvSpPr/>
          <p:nvPr/>
        </p:nvSpPr>
        <p:spPr>
          <a:xfrm>
            <a:off x="1336675" y="20193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1260475" y="20462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4" name="Rectangle 73"/>
          <p:cNvSpPr>
            <a:spLocks noChangeArrowheads="1"/>
          </p:cNvSpPr>
          <p:nvPr/>
        </p:nvSpPr>
        <p:spPr bwMode="auto">
          <a:xfrm>
            <a:off x="1247775" y="3968750"/>
            <a:ext cx="409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47638" y="4619625"/>
            <a:ext cx="8274050" cy="1873250"/>
            <a:chOff x="147096" y="4618866"/>
            <a:chExt cx="8275009" cy="1873413"/>
          </a:xfrm>
        </p:grpSpPr>
        <p:sp>
          <p:nvSpPr>
            <p:cNvPr id="73" name="Down Arrow 72"/>
            <p:cNvSpPr/>
            <p:nvPr/>
          </p:nvSpPr>
          <p:spPr>
            <a:xfrm rot="16200000">
              <a:off x="4394949" y="4298925"/>
              <a:ext cx="293713" cy="22322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410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096" y="4618866"/>
              <a:ext cx="2378318" cy="168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3" name="Rectangle 8"/>
            <p:cNvSpPr>
              <a:spLocks noChangeArrowheads="1"/>
            </p:cNvSpPr>
            <p:nvPr/>
          </p:nvSpPr>
          <p:spPr bwMode="auto">
            <a:xfrm>
              <a:off x="3824091" y="4970536"/>
              <a:ext cx="1063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Lemma 1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41014" name="Rectangle 74"/>
            <p:cNvSpPr>
              <a:spLocks noChangeArrowheads="1"/>
            </p:cNvSpPr>
            <p:nvPr/>
          </p:nvSpPr>
          <p:spPr bwMode="auto">
            <a:xfrm>
              <a:off x="3800100" y="5488796"/>
              <a:ext cx="1063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Lemma 2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41015" name="Rectangle 75"/>
            <p:cNvSpPr>
              <a:spLocks noChangeArrowheads="1"/>
            </p:cNvSpPr>
            <p:nvPr/>
          </p:nvSpPr>
          <p:spPr bwMode="auto">
            <a:xfrm>
              <a:off x="2443024" y="6122947"/>
              <a:ext cx="5100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41016" name="Rectangle 76"/>
            <p:cNvSpPr>
              <a:spLocks noChangeArrowheads="1"/>
            </p:cNvSpPr>
            <p:nvPr/>
          </p:nvSpPr>
          <p:spPr bwMode="auto">
            <a:xfrm>
              <a:off x="6124687" y="5191064"/>
              <a:ext cx="22974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CA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is not a PCG.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20638" y="8969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406900" y="917575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195763" y="1177925"/>
            <a:ext cx="196850" cy="331788"/>
          </a:xfrm>
          <a:custGeom>
            <a:avLst/>
            <a:gdLst>
              <a:gd name="connsiteX0" fmla="*/ 99291 w 196273"/>
              <a:gd name="connsiteY0" fmla="*/ 332509 h 332509"/>
              <a:gd name="connsiteX1" fmla="*/ 16164 w 196273"/>
              <a:gd name="connsiteY1" fmla="*/ 193964 h 332509"/>
              <a:gd name="connsiteX2" fmla="*/ 196273 w 196273"/>
              <a:gd name="connsiteY2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73" h="332509">
                <a:moveTo>
                  <a:pt x="99291" y="332509"/>
                </a:moveTo>
                <a:cubicBezTo>
                  <a:pt x="49645" y="290945"/>
                  <a:pt x="0" y="249382"/>
                  <a:pt x="16164" y="193964"/>
                </a:cubicBezTo>
                <a:cubicBezTo>
                  <a:pt x="32328" y="138546"/>
                  <a:pt x="114300" y="69273"/>
                  <a:pt x="196273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267200" y="1460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4349750" y="1141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A Graph with</a:t>
            </a:r>
            <a:r>
              <a:rPr lang="en-US" sz="2800" smtClean="0">
                <a:solidFill>
                  <a:srgbClr val="FF0000"/>
                </a:solidFill>
              </a:rPr>
              <a:t> Eight Vertices</a:t>
            </a:r>
            <a:r>
              <a:rPr lang="en-US" sz="2800" smtClean="0"/>
              <a:t> that is </a:t>
            </a:r>
            <a:r>
              <a:rPr lang="en-US" sz="2800" smtClean="0">
                <a:solidFill>
                  <a:srgbClr val="FF0000"/>
                </a:solidFill>
              </a:rPr>
              <a:t>Not a PCG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3531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31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3531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3ACDE-D1D6-4017-99BD-97E2417D8F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73" name="Down Arrow 72"/>
          <p:cNvSpPr/>
          <p:nvPr/>
        </p:nvSpPr>
        <p:spPr>
          <a:xfrm rot="16200000">
            <a:off x="4567238" y="328613"/>
            <a:ext cx="295275" cy="2232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3997325" y="1000125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Lemma 1</a:t>
            </a:r>
            <a:endParaRPr lang="en-CA">
              <a:latin typeface="Book Antiqua" pitchFamily="18" charset="0"/>
            </a:endParaRPr>
          </a:p>
        </p:txBody>
      </p:sp>
      <p:sp>
        <p:nvSpPr>
          <p:cNvPr id="41992" name="Rectangle 74"/>
          <p:cNvSpPr>
            <a:spLocks noChangeArrowheads="1"/>
          </p:cNvSpPr>
          <p:nvPr/>
        </p:nvSpPr>
        <p:spPr bwMode="auto">
          <a:xfrm>
            <a:off x="3973513" y="1517650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Lemma 2</a:t>
            </a:r>
            <a:endParaRPr lang="en-CA">
              <a:latin typeface="Book Antiqua" pitchFamily="18" charset="0"/>
            </a:endParaRPr>
          </a:p>
        </p:txBody>
      </p:sp>
      <p:sp>
        <p:nvSpPr>
          <p:cNvPr id="41993" name="Rectangle 75"/>
          <p:cNvSpPr>
            <a:spLocks noChangeArrowheads="1"/>
          </p:cNvSpPr>
          <p:nvPr/>
        </p:nvSpPr>
        <p:spPr bwMode="auto">
          <a:xfrm>
            <a:off x="1254125" y="2217738"/>
            <a:ext cx="50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1994" name="Rectangle 76"/>
          <p:cNvSpPr>
            <a:spLocks noChangeArrowheads="1"/>
          </p:cNvSpPr>
          <p:nvPr/>
        </p:nvSpPr>
        <p:spPr bwMode="auto">
          <a:xfrm>
            <a:off x="6297613" y="1220788"/>
            <a:ext cx="229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not a PCG.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08138" y="2628900"/>
            <a:ext cx="8389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 a graph determined by exactly two edges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 at least one of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must</a:t>
            </a:r>
          </a:p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 greater than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  <a:p>
            <a:endParaRPr lang="en-CA"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438" y="1184275"/>
            <a:ext cx="119062" cy="1127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1238250" y="1192213"/>
            <a:ext cx="117475" cy="1127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1835150" y="1212850"/>
            <a:ext cx="117475" cy="1127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2373313" y="1208088"/>
            <a:ext cx="117475" cy="1127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587375" y="1746250"/>
            <a:ext cx="119063" cy="1127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1246188" y="1754188"/>
            <a:ext cx="117475" cy="1127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1843088" y="1774825"/>
            <a:ext cx="117475" cy="1127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2381250" y="1770063"/>
            <a:ext cx="117475" cy="1127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4" name="Straight Connector 13"/>
          <p:cNvCxnSpPr>
            <a:endCxn id="86" idx="1"/>
          </p:cNvCxnSpPr>
          <p:nvPr/>
        </p:nvCxnSpPr>
        <p:spPr>
          <a:xfrm>
            <a:off x="706438" y="1249363"/>
            <a:ext cx="1154112" cy="541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" idx="6"/>
            <a:endCxn id="87" idx="1"/>
          </p:cNvCxnSpPr>
          <p:nvPr/>
        </p:nvCxnSpPr>
        <p:spPr>
          <a:xfrm>
            <a:off x="698500" y="1241425"/>
            <a:ext cx="1698625" cy="546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5"/>
            <a:endCxn id="86" idx="1"/>
          </p:cNvCxnSpPr>
          <p:nvPr/>
        </p:nvCxnSpPr>
        <p:spPr>
          <a:xfrm>
            <a:off x="1338263" y="1289050"/>
            <a:ext cx="522287" cy="501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0" idx="5"/>
            <a:endCxn id="87" idx="1"/>
          </p:cNvCxnSpPr>
          <p:nvPr/>
        </p:nvCxnSpPr>
        <p:spPr>
          <a:xfrm>
            <a:off x="1338263" y="1289050"/>
            <a:ext cx="1058862" cy="498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3"/>
            <a:endCxn id="84" idx="6"/>
          </p:cNvCxnSpPr>
          <p:nvPr/>
        </p:nvCxnSpPr>
        <p:spPr>
          <a:xfrm flipH="1">
            <a:off x="706438" y="1308100"/>
            <a:ext cx="1146175" cy="493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2" idx="3"/>
            <a:endCxn id="84" idx="6"/>
          </p:cNvCxnSpPr>
          <p:nvPr/>
        </p:nvCxnSpPr>
        <p:spPr>
          <a:xfrm flipH="1">
            <a:off x="706438" y="1304925"/>
            <a:ext cx="1682750" cy="496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85" idx="7"/>
          </p:cNvCxnSpPr>
          <p:nvPr/>
        </p:nvCxnSpPr>
        <p:spPr>
          <a:xfrm flipH="1">
            <a:off x="1346200" y="1304925"/>
            <a:ext cx="488950" cy="46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2" idx="3"/>
            <a:endCxn id="85" idx="7"/>
          </p:cNvCxnSpPr>
          <p:nvPr/>
        </p:nvCxnSpPr>
        <p:spPr>
          <a:xfrm flipH="1">
            <a:off x="1346200" y="1304925"/>
            <a:ext cx="1042988" cy="46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2" idx="6"/>
            <a:endCxn id="82" idx="2"/>
          </p:cNvCxnSpPr>
          <p:nvPr/>
        </p:nvCxnSpPr>
        <p:spPr>
          <a:xfrm>
            <a:off x="698500" y="1241425"/>
            <a:ext cx="1674813" cy="23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4" idx="6"/>
            <a:endCxn id="87" idx="2"/>
          </p:cNvCxnSpPr>
          <p:nvPr/>
        </p:nvCxnSpPr>
        <p:spPr>
          <a:xfrm>
            <a:off x="706438" y="1801813"/>
            <a:ext cx="1674812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014" name="Group 118"/>
          <p:cNvGrpSpPr>
            <a:grpSpLocks/>
          </p:cNvGrpSpPr>
          <p:nvPr/>
        </p:nvGrpSpPr>
        <p:grpSpPr bwMode="auto">
          <a:xfrm>
            <a:off x="614363" y="877888"/>
            <a:ext cx="1825625" cy="377825"/>
            <a:chOff x="614253" y="878419"/>
            <a:chExt cx="1825354" cy="378008"/>
          </a:xfrm>
        </p:grpSpPr>
        <p:sp>
          <p:nvSpPr>
            <p:cNvPr id="118" name="Freeform 117"/>
            <p:cNvSpPr/>
            <p:nvPr/>
          </p:nvSpPr>
          <p:spPr>
            <a:xfrm>
              <a:off x="614253" y="1021363"/>
              <a:ext cx="1284096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260269" y="1021363"/>
              <a:ext cx="1179338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53934" y="878419"/>
              <a:ext cx="1744404" cy="362125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  <a:gd name="connsiteX0" fmla="*/ 0 w 1284349"/>
                <a:gd name="connsiteY0" fmla="*/ 291378 h 326278"/>
                <a:gd name="connsiteX1" fmla="*/ 677075 w 1284349"/>
                <a:gd name="connsiteY1" fmla="*/ 5796 h 326278"/>
                <a:gd name="connsiteX2" fmla="*/ 1040073 w 1284349"/>
                <a:gd name="connsiteY2" fmla="*/ 117056 h 326278"/>
                <a:gd name="connsiteX3" fmla="*/ 1284349 w 1284349"/>
                <a:gd name="connsiteY3" fmla="*/ 326278 h 326278"/>
                <a:gd name="connsiteX0" fmla="*/ 0 w 1284349"/>
                <a:gd name="connsiteY0" fmla="*/ 286725 h 321625"/>
                <a:gd name="connsiteX1" fmla="*/ 310278 w 1284349"/>
                <a:gd name="connsiteY1" fmla="*/ 69064 h 321625"/>
                <a:gd name="connsiteX2" fmla="*/ 677075 w 1284349"/>
                <a:gd name="connsiteY2" fmla="*/ 1143 h 321625"/>
                <a:gd name="connsiteX3" fmla="*/ 1040073 w 1284349"/>
                <a:gd name="connsiteY3" fmla="*/ 112403 h 321625"/>
                <a:gd name="connsiteX4" fmla="*/ 1284349 w 1284349"/>
                <a:gd name="connsiteY4" fmla="*/ 321625 h 32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349" h="321625">
                  <a:moveTo>
                    <a:pt x="0" y="286725"/>
                  </a:moveTo>
                  <a:cubicBezTo>
                    <a:pt x="58566" y="254576"/>
                    <a:pt x="197432" y="116661"/>
                    <a:pt x="310278" y="69064"/>
                  </a:cubicBezTo>
                  <a:cubicBezTo>
                    <a:pt x="423124" y="21467"/>
                    <a:pt x="555443" y="-6080"/>
                    <a:pt x="677075" y="1143"/>
                  </a:cubicBezTo>
                  <a:cubicBezTo>
                    <a:pt x="798707" y="8366"/>
                    <a:pt x="938861" y="58989"/>
                    <a:pt x="1040073" y="112403"/>
                  </a:cubicBezTo>
                  <a:cubicBezTo>
                    <a:pt x="1141285" y="165817"/>
                    <a:pt x="1232501" y="287787"/>
                    <a:pt x="1284349" y="321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42015" name="Group 123"/>
          <p:cNvGrpSpPr>
            <a:grpSpLocks/>
          </p:cNvGrpSpPr>
          <p:nvPr/>
        </p:nvGrpSpPr>
        <p:grpSpPr bwMode="auto">
          <a:xfrm flipV="1">
            <a:off x="630238" y="1822450"/>
            <a:ext cx="1824037" cy="377825"/>
            <a:chOff x="614253" y="878419"/>
            <a:chExt cx="1825354" cy="378008"/>
          </a:xfrm>
        </p:grpSpPr>
        <p:sp>
          <p:nvSpPr>
            <p:cNvPr id="125" name="Freeform 124"/>
            <p:cNvSpPr/>
            <p:nvPr/>
          </p:nvSpPr>
          <p:spPr>
            <a:xfrm>
              <a:off x="614253" y="1021363"/>
              <a:ext cx="1283626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59243" y="1021363"/>
              <a:ext cx="1180364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53969" y="878419"/>
              <a:ext cx="1744334" cy="362125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  <a:gd name="connsiteX0" fmla="*/ 0 w 1284349"/>
                <a:gd name="connsiteY0" fmla="*/ 291378 h 326278"/>
                <a:gd name="connsiteX1" fmla="*/ 677075 w 1284349"/>
                <a:gd name="connsiteY1" fmla="*/ 5796 h 326278"/>
                <a:gd name="connsiteX2" fmla="*/ 1040073 w 1284349"/>
                <a:gd name="connsiteY2" fmla="*/ 117056 h 326278"/>
                <a:gd name="connsiteX3" fmla="*/ 1284349 w 1284349"/>
                <a:gd name="connsiteY3" fmla="*/ 326278 h 326278"/>
                <a:gd name="connsiteX0" fmla="*/ 0 w 1284349"/>
                <a:gd name="connsiteY0" fmla="*/ 286725 h 321625"/>
                <a:gd name="connsiteX1" fmla="*/ 310278 w 1284349"/>
                <a:gd name="connsiteY1" fmla="*/ 69064 h 321625"/>
                <a:gd name="connsiteX2" fmla="*/ 677075 w 1284349"/>
                <a:gd name="connsiteY2" fmla="*/ 1143 h 321625"/>
                <a:gd name="connsiteX3" fmla="*/ 1040073 w 1284349"/>
                <a:gd name="connsiteY3" fmla="*/ 112403 h 321625"/>
                <a:gd name="connsiteX4" fmla="*/ 1284349 w 1284349"/>
                <a:gd name="connsiteY4" fmla="*/ 321625 h 32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349" h="321625">
                  <a:moveTo>
                    <a:pt x="0" y="286725"/>
                  </a:moveTo>
                  <a:cubicBezTo>
                    <a:pt x="58566" y="254576"/>
                    <a:pt x="197432" y="116661"/>
                    <a:pt x="310278" y="69064"/>
                  </a:cubicBezTo>
                  <a:cubicBezTo>
                    <a:pt x="423124" y="21467"/>
                    <a:pt x="555443" y="-6080"/>
                    <a:pt x="677075" y="1143"/>
                  </a:cubicBezTo>
                  <a:cubicBezTo>
                    <a:pt x="798707" y="8366"/>
                    <a:pt x="938861" y="58989"/>
                    <a:pt x="1040073" y="112403"/>
                  </a:cubicBezTo>
                  <a:cubicBezTo>
                    <a:pt x="1141285" y="165817"/>
                    <a:pt x="1232501" y="287787"/>
                    <a:pt x="1284349" y="321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42016" name="Rectangle 127"/>
          <p:cNvSpPr>
            <a:spLocks noChangeArrowheads="1"/>
          </p:cNvSpPr>
          <p:nvPr/>
        </p:nvSpPr>
        <p:spPr bwMode="auto">
          <a:xfrm>
            <a:off x="406400" y="909638"/>
            <a:ext cx="40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17" name="Rectangle 128"/>
          <p:cNvSpPr>
            <a:spLocks noChangeArrowheads="1"/>
          </p:cNvSpPr>
          <p:nvPr/>
        </p:nvSpPr>
        <p:spPr bwMode="auto">
          <a:xfrm>
            <a:off x="1044575" y="949325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18" name="Rectangle 129"/>
          <p:cNvSpPr>
            <a:spLocks noChangeArrowheads="1"/>
          </p:cNvSpPr>
          <p:nvPr/>
        </p:nvSpPr>
        <p:spPr bwMode="auto">
          <a:xfrm>
            <a:off x="1855788" y="962025"/>
            <a:ext cx="40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19" name="Rectangle 130"/>
          <p:cNvSpPr>
            <a:spLocks noChangeArrowheads="1"/>
          </p:cNvSpPr>
          <p:nvPr/>
        </p:nvSpPr>
        <p:spPr bwMode="auto">
          <a:xfrm>
            <a:off x="2393950" y="947738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20" name="Rectangle 131"/>
          <p:cNvSpPr>
            <a:spLocks noChangeArrowheads="1"/>
          </p:cNvSpPr>
          <p:nvPr/>
        </p:nvSpPr>
        <p:spPr bwMode="auto">
          <a:xfrm>
            <a:off x="320675" y="1735138"/>
            <a:ext cx="40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21" name="Rectangle 132"/>
          <p:cNvSpPr>
            <a:spLocks noChangeArrowheads="1"/>
          </p:cNvSpPr>
          <p:nvPr/>
        </p:nvSpPr>
        <p:spPr bwMode="auto">
          <a:xfrm>
            <a:off x="958850" y="1774825"/>
            <a:ext cx="407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22" name="Rectangle 133"/>
          <p:cNvSpPr>
            <a:spLocks noChangeArrowheads="1"/>
          </p:cNvSpPr>
          <p:nvPr/>
        </p:nvSpPr>
        <p:spPr bwMode="auto">
          <a:xfrm>
            <a:off x="1770063" y="1787525"/>
            <a:ext cx="40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2023" name="Rectangle 134"/>
          <p:cNvSpPr>
            <a:spLocks noChangeArrowheads="1"/>
          </p:cNvSpPr>
          <p:nvPr/>
        </p:nvSpPr>
        <p:spPr bwMode="auto">
          <a:xfrm>
            <a:off x="2308225" y="1808163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-6350" y="26209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0" y="2628900"/>
            <a:ext cx="1476375" cy="36830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Proof.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5111750" y="3597275"/>
            <a:ext cx="1436688" cy="1114425"/>
            <a:chOff x="5391646" y="3870805"/>
            <a:chExt cx="1436711" cy="1114770"/>
          </a:xfrm>
        </p:grpSpPr>
        <p:grpSp>
          <p:nvGrpSpPr>
            <p:cNvPr id="42065" name="Group 135"/>
            <p:cNvGrpSpPr>
              <a:grpSpLocks/>
            </p:cNvGrpSpPr>
            <p:nvPr/>
          </p:nvGrpSpPr>
          <p:grpSpPr bwMode="auto">
            <a:xfrm>
              <a:off x="5677084" y="4060805"/>
              <a:ext cx="854238" cy="124349"/>
              <a:chOff x="1398005" y="3759185"/>
              <a:chExt cx="854238" cy="12434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1398322" y="3770861"/>
                <a:ext cx="117477" cy="11274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134934" y="3759744"/>
                <a:ext cx="117477" cy="11274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</p:grpSp>
        <p:grpSp>
          <p:nvGrpSpPr>
            <p:cNvPr id="42066" name="Group 141"/>
            <p:cNvGrpSpPr>
              <a:grpSpLocks/>
            </p:cNvGrpSpPr>
            <p:nvPr/>
          </p:nvGrpSpPr>
          <p:grpSpPr bwMode="auto">
            <a:xfrm>
              <a:off x="5688959" y="4476451"/>
              <a:ext cx="854238" cy="124349"/>
              <a:chOff x="1398005" y="3759185"/>
              <a:chExt cx="854238" cy="124349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1397560" y="3771268"/>
                <a:ext cx="117477" cy="11274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134172" y="3758564"/>
                <a:ext cx="117477" cy="11274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</p:grpSp>
        <p:cxnSp>
          <p:nvCxnSpPr>
            <p:cNvPr id="145" name="Straight Connector 144"/>
            <p:cNvCxnSpPr>
              <a:stCxn id="138" idx="2"/>
              <a:endCxn id="137" idx="6"/>
            </p:cNvCxnSpPr>
            <p:nvPr/>
          </p:nvCxnSpPr>
          <p:spPr>
            <a:xfrm flipH="1">
              <a:off x="5794877" y="4116944"/>
              <a:ext cx="619135" cy="127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4" idx="2"/>
              <a:endCxn id="143" idx="6"/>
            </p:cNvCxnSpPr>
            <p:nvPr/>
          </p:nvCxnSpPr>
          <p:spPr>
            <a:xfrm flipH="1">
              <a:off x="5807578" y="4532998"/>
              <a:ext cx="617548" cy="11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69" name="Rectangle 150"/>
            <p:cNvSpPr>
              <a:spLocks noChangeArrowheads="1"/>
            </p:cNvSpPr>
            <p:nvPr/>
          </p:nvSpPr>
          <p:spPr bwMode="auto">
            <a:xfrm>
              <a:off x="5880924" y="4616243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42070" name="Rectangle 151"/>
            <p:cNvSpPr>
              <a:spLocks noChangeArrowheads="1"/>
            </p:cNvSpPr>
            <p:nvPr/>
          </p:nvSpPr>
          <p:spPr bwMode="auto">
            <a:xfrm>
              <a:off x="5391646" y="3870805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42071" name="Rectangle 152"/>
            <p:cNvSpPr>
              <a:spLocks noChangeArrowheads="1"/>
            </p:cNvSpPr>
            <p:nvPr/>
          </p:nvSpPr>
          <p:spPr bwMode="auto">
            <a:xfrm>
              <a:off x="6493522" y="3876139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42072" name="Rectangle 153"/>
            <p:cNvSpPr>
              <a:spLocks noChangeArrowheads="1"/>
            </p:cNvSpPr>
            <p:nvPr/>
          </p:nvSpPr>
          <p:spPr bwMode="auto">
            <a:xfrm>
              <a:off x="5416376" y="4303660"/>
              <a:ext cx="3818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42073" name="Rectangle 154"/>
            <p:cNvSpPr>
              <a:spLocks noChangeArrowheads="1"/>
            </p:cNvSpPr>
            <p:nvPr/>
          </p:nvSpPr>
          <p:spPr bwMode="auto">
            <a:xfrm>
              <a:off x="6497817" y="4283477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>
                <a:latin typeface="Book Antiqua" pitchFamily="18" charset="0"/>
              </a:endParaRPr>
            </a:p>
          </p:txBody>
        </p:sp>
      </p:grpSp>
      <p:sp>
        <p:nvSpPr>
          <p:cNvPr id="157" name="Isosceles Triangle 156"/>
          <p:cNvSpPr/>
          <p:nvPr/>
        </p:nvSpPr>
        <p:spPr>
          <a:xfrm>
            <a:off x="7024688" y="3421063"/>
            <a:ext cx="1158875" cy="1027112"/>
          </a:xfrm>
          <a:prstGeom prst="triangl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7" name="Group 157"/>
          <p:cNvGrpSpPr>
            <a:grpSpLocks/>
          </p:cNvGrpSpPr>
          <p:nvPr/>
        </p:nvGrpSpPr>
        <p:grpSpPr bwMode="auto">
          <a:xfrm>
            <a:off x="7046913" y="4413250"/>
            <a:ext cx="228600" cy="273050"/>
            <a:chOff x="1132460" y="2476500"/>
            <a:chExt cx="228600" cy="274515"/>
          </a:xfrm>
        </p:grpSpPr>
        <p:sp>
          <p:nvSpPr>
            <p:cNvPr id="159" name="Oval 158"/>
            <p:cNvSpPr/>
            <p:nvPr/>
          </p:nvSpPr>
          <p:spPr>
            <a:xfrm>
              <a:off x="1203897" y="2476500"/>
              <a:ext cx="76200" cy="766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132460" y="2482884"/>
              <a:ext cx="228600" cy="268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60"/>
          <p:cNvGrpSpPr>
            <a:grpSpLocks/>
          </p:cNvGrpSpPr>
          <p:nvPr/>
        </p:nvGrpSpPr>
        <p:grpSpPr bwMode="auto">
          <a:xfrm>
            <a:off x="7313613" y="4402138"/>
            <a:ext cx="228600" cy="304800"/>
            <a:chOff x="1619706" y="2466260"/>
            <a:chExt cx="228600" cy="305026"/>
          </a:xfrm>
        </p:grpSpPr>
        <p:sp>
          <p:nvSpPr>
            <p:cNvPr id="162" name="Oval 161"/>
            <p:cNvSpPr/>
            <p:nvPr/>
          </p:nvSpPr>
          <p:spPr>
            <a:xfrm>
              <a:off x="1695906" y="2466260"/>
              <a:ext cx="76200" cy="762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619706" y="2502799"/>
              <a:ext cx="228600" cy="268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63"/>
          <p:cNvGrpSpPr>
            <a:grpSpLocks/>
          </p:cNvGrpSpPr>
          <p:nvPr/>
        </p:nvGrpSpPr>
        <p:grpSpPr bwMode="auto">
          <a:xfrm>
            <a:off x="7910513" y="4413250"/>
            <a:ext cx="228600" cy="293688"/>
            <a:chOff x="1507856" y="2255776"/>
            <a:chExt cx="228600" cy="294785"/>
          </a:xfrm>
        </p:grpSpPr>
        <p:sp>
          <p:nvSpPr>
            <p:cNvPr id="165" name="Oval 164"/>
            <p:cNvSpPr/>
            <p:nvPr/>
          </p:nvSpPr>
          <p:spPr>
            <a:xfrm>
              <a:off x="1584056" y="2255776"/>
              <a:ext cx="76200" cy="764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507856" y="2281271"/>
              <a:ext cx="228600" cy="2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7" name="Oval 166"/>
          <p:cNvSpPr/>
          <p:nvPr/>
        </p:nvSpPr>
        <p:spPr>
          <a:xfrm>
            <a:off x="7666038" y="4406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8" name="Rectangle 167"/>
          <p:cNvSpPr/>
          <p:nvPr/>
        </p:nvSpPr>
        <p:spPr>
          <a:xfrm>
            <a:off x="7589838" y="44338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8288338" y="3810000"/>
            <a:ext cx="58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en-CA">
              <a:latin typeface="Book Antiqua" pitchFamily="18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7466013" y="3860800"/>
            <a:ext cx="36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T </a:t>
            </a:r>
            <a:endParaRPr lang="en-CA">
              <a:latin typeface="Book Antiqua" pitchFamily="18" charset="0"/>
            </a:endParaRPr>
          </a:p>
        </p:txBody>
      </p:sp>
      <p:sp>
        <p:nvSpPr>
          <p:cNvPr id="172" name="Down Arrow 171"/>
          <p:cNvSpPr/>
          <p:nvPr/>
        </p:nvSpPr>
        <p:spPr>
          <a:xfrm rot="16200000">
            <a:off x="6703219" y="3736182"/>
            <a:ext cx="295275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72" name="Rectangle 3071"/>
          <p:cNvSpPr>
            <a:spLocks noChangeArrowheads="1"/>
          </p:cNvSpPr>
          <p:nvPr/>
        </p:nvSpPr>
        <p:spPr bwMode="auto">
          <a:xfrm>
            <a:off x="127000" y="3671888"/>
            <a:ext cx="3987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Suppose for a contradiction that all those </a:t>
            </a:r>
          </a:p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 distances are less than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593975" y="4827588"/>
            <a:ext cx="6283325" cy="114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Lemma 1, either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or,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" name="Group 3074"/>
          <p:cNvGrpSpPr>
            <a:grpSpLocks/>
          </p:cNvGrpSpPr>
          <p:nvPr/>
        </p:nvGrpSpPr>
        <p:grpSpPr bwMode="auto">
          <a:xfrm>
            <a:off x="298450" y="5111750"/>
            <a:ext cx="2862263" cy="814388"/>
            <a:chOff x="298377" y="5401135"/>
            <a:chExt cx="3364724" cy="815060"/>
          </a:xfrm>
        </p:grpSpPr>
        <p:sp>
          <p:nvSpPr>
            <p:cNvPr id="174" name="Freeform 173"/>
            <p:cNvSpPr/>
            <p:nvPr/>
          </p:nvSpPr>
          <p:spPr>
            <a:xfrm>
              <a:off x="455136" y="5401135"/>
              <a:ext cx="3051206" cy="378137"/>
            </a:xfrm>
            <a:custGeom>
              <a:avLst/>
              <a:gdLst>
                <a:gd name="connsiteX0" fmla="*/ 0 w 2222938"/>
                <a:gd name="connsiteY0" fmla="*/ 378542 h 378542"/>
                <a:gd name="connsiteX1" fmla="*/ 299545 w 2222938"/>
                <a:gd name="connsiteY1" fmla="*/ 63232 h 378542"/>
                <a:gd name="connsiteX2" fmla="*/ 567559 w 2222938"/>
                <a:gd name="connsiteY2" fmla="*/ 362777 h 378542"/>
                <a:gd name="connsiteX3" fmla="*/ 1056290 w 2222938"/>
                <a:gd name="connsiteY3" fmla="*/ 170 h 378542"/>
                <a:gd name="connsiteX4" fmla="*/ 1166648 w 2222938"/>
                <a:gd name="connsiteY4" fmla="*/ 315480 h 378542"/>
                <a:gd name="connsiteX5" fmla="*/ 1686911 w 2222938"/>
                <a:gd name="connsiteY5" fmla="*/ 331245 h 378542"/>
                <a:gd name="connsiteX6" fmla="*/ 1907628 w 2222938"/>
                <a:gd name="connsiteY6" fmla="*/ 142059 h 378542"/>
                <a:gd name="connsiteX7" fmla="*/ 2222938 w 2222938"/>
                <a:gd name="connsiteY7" fmla="*/ 331245 h 37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2938" h="378542">
                  <a:moveTo>
                    <a:pt x="0" y="378542"/>
                  </a:moveTo>
                  <a:cubicBezTo>
                    <a:pt x="102476" y="222200"/>
                    <a:pt x="204952" y="65859"/>
                    <a:pt x="299545" y="63232"/>
                  </a:cubicBezTo>
                  <a:cubicBezTo>
                    <a:pt x="394138" y="60605"/>
                    <a:pt x="441435" y="373287"/>
                    <a:pt x="567559" y="362777"/>
                  </a:cubicBezTo>
                  <a:cubicBezTo>
                    <a:pt x="693683" y="352267"/>
                    <a:pt x="956442" y="8053"/>
                    <a:pt x="1056290" y="170"/>
                  </a:cubicBezTo>
                  <a:cubicBezTo>
                    <a:pt x="1156138" y="-7713"/>
                    <a:pt x="1061545" y="260301"/>
                    <a:pt x="1166648" y="315480"/>
                  </a:cubicBezTo>
                  <a:cubicBezTo>
                    <a:pt x="1271751" y="370659"/>
                    <a:pt x="1563414" y="360148"/>
                    <a:pt x="1686911" y="331245"/>
                  </a:cubicBezTo>
                  <a:cubicBezTo>
                    <a:pt x="1810408" y="302342"/>
                    <a:pt x="1818290" y="142059"/>
                    <a:pt x="1907628" y="142059"/>
                  </a:cubicBezTo>
                  <a:cubicBezTo>
                    <a:pt x="1996966" y="142059"/>
                    <a:pt x="2222938" y="331245"/>
                    <a:pt x="2222938" y="33124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pSp>
          <p:nvGrpSpPr>
            <p:cNvPr id="42048" name="Group 174"/>
            <p:cNvGrpSpPr>
              <a:grpSpLocks/>
            </p:cNvGrpSpPr>
            <p:nvPr/>
          </p:nvGrpSpPr>
          <p:grpSpPr bwMode="auto">
            <a:xfrm>
              <a:off x="298377" y="5712260"/>
              <a:ext cx="313752" cy="306047"/>
              <a:chOff x="1132460" y="2476500"/>
              <a:chExt cx="228600" cy="306047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1203164" y="2476782"/>
                <a:ext cx="76143" cy="762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132460" y="2513325"/>
                <a:ext cx="228430" cy="2685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049" name="Group 177"/>
            <p:cNvGrpSpPr>
              <a:grpSpLocks/>
            </p:cNvGrpSpPr>
            <p:nvPr/>
          </p:nvGrpSpPr>
          <p:grpSpPr bwMode="auto">
            <a:xfrm>
              <a:off x="3349349" y="5717936"/>
              <a:ext cx="313752" cy="305026"/>
              <a:chOff x="1619706" y="2466260"/>
              <a:chExt cx="228600" cy="305026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1696020" y="2465632"/>
                <a:ext cx="76143" cy="762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619876" y="2502175"/>
                <a:ext cx="228430" cy="2685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2" name="Freeform 181"/>
            <p:cNvSpPr/>
            <p:nvPr/>
          </p:nvSpPr>
          <p:spPr>
            <a:xfrm>
              <a:off x="1817448" y="5669644"/>
              <a:ext cx="283659" cy="394025"/>
            </a:xfrm>
            <a:custGeom>
              <a:avLst/>
              <a:gdLst>
                <a:gd name="connsiteX0" fmla="*/ 142864 w 206447"/>
                <a:gd name="connsiteY0" fmla="*/ 0 h 394138"/>
                <a:gd name="connsiteX1" fmla="*/ 975 w 206447"/>
                <a:gd name="connsiteY1" fmla="*/ 157655 h 394138"/>
                <a:gd name="connsiteX2" fmla="*/ 205926 w 206447"/>
                <a:gd name="connsiteY2" fmla="*/ 236483 h 394138"/>
                <a:gd name="connsiteX3" fmla="*/ 48271 w 206447"/>
                <a:gd name="connsiteY3" fmla="*/ 394138 h 3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47" h="394138">
                  <a:moveTo>
                    <a:pt x="142864" y="0"/>
                  </a:moveTo>
                  <a:cubicBezTo>
                    <a:pt x="66664" y="59120"/>
                    <a:pt x="-9535" y="118241"/>
                    <a:pt x="975" y="157655"/>
                  </a:cubicBezTo>
                  <a:cubicBezTo>
                    <a:pt x="11485" y="197069"/>
                    <a:pt x="198043" y="197069"/>
                    <a:pt x="205926" y="236483"/>
                  </a:cubicBezTo>
                  <a:cubicBezTo>
                    <a:pt x="213809" y="275897"/>
                    <a:pt x="131040" y="335017"/>
                    <a:pt x="48271" y="3941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pSp>
          <p:nvGrpSpPr>
            <p:cNvPr id="42051" name="Group 182"/>
            <p:cNvGrpSpPr>
              <a:grpSpLocks/>
            </p:cNvGrpSpPr>
            <p:nvPr/>
          </p:nvGrpSpPr>
          <p:grpSpPr bwMode="auto">
            <a:xfrm>
              <a:off x="1493877" y="5947356"/>
              <a:ext cx="382278" cy="268839"/>
              <a:chOff x="3000366" y="2307994"/>
              <a:chExt cx="278528" cy="268839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202127" y="2408419"/>
                <a:ext cx="76143" cy="762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000892" y="2308323"/>
                <a:ext cx="227069" cy="2685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6" name="Oval 185"/>
            <p:cNvSpPr/>
            <p:nvPr/>
          </p:nvSpPr>
          <p:spPr>
            <a:xfrm>
              <a:off x="1959278" y="5647401"/>
              <a:ext cx="104506" cy="762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3076" name="Rectangle 3075"/>
          <p:cNvSpPr>
            <a:spLocks noChangeArrowheads="1"/>
          </p:cNvSpPr>
          <p:nvPr/>
        </p:nvSpPr>
        <p:spPr bwMode="auto">
          <a:xfrm>
            <a:off x="115888" y="4527550"/>
            <a:ext cx="348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longest path in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uvw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CA">
              <a:latin typeface="Book Antiqua" pitchFamily="18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7923213" y="5065713"/>
            <a:ext cx="76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en-CA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077" name="Rectangle 3076"/>
          <p:cNvSpPr>
            <a:spLocks noChangeArrowheads="1"/>
          </p:cNvSpPr>
          <p:nvPr/>
        </p:nvSpPr>
        <p:spPr bwMode="auto">
          <a:xfrm>
            <a:off x="3903663" y="5976938"/>
            <a:ext cx="3922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Therefore,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cannot be adjacent!</a:t>
            </a:r>
            <a:endParaRPr lang="en-CA">
              <a:solidFill>
                <a:srgbClr val="FF0000"/>
              </a:solidFill>
              <a:latin typeface="Book Antiqua" pitchFamily="18" charset="0"/>
            </a:endParaRPr>
          </a:p>
        </p:txBody>
      </p:sp>
      <p:grpSp>
        <p:nvGrpSpPr>
          <p:cNvPr id="16" name="Group 100"/>
          <p:cNvGrpSpPr>
            <a:grpSpLocks/>
          </p:cNvGrpSpPr>
          <p:nvPr/>
        </p:nvGrpSpPr>
        <p:grpSpPr bwMode="auto">
          <a:xfrm>
            <a:off x="1941513" y="4968875"/>
            <a:ext cx="471487" cy="523875"/>
            <a:chOff x="4195618" y="1011450"/>
            <a:chExt cx="472139" cy="524940"/>
          </a:xfrm>
        </p:grpSpPr>
        <p:sp>
          <p:nvSpPr>
            <p:cNvPr id="95" name="Rectangle 94"/>
            <p:cNvSpPr/>
            <p:nvPr/>
          </p:nvSpPr>
          <p:spPr>
            <a:xfrm>
              <a:off x="4438841" y="1011450"/>
              <a:ext cx="228916" cy="268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195618" y="1176886"/>
              <a:ext cx="195532" cy="334053"/>
            </a:xfrm>
            <a:custGeom>
              <a:avLst/>
              <a:gdLst>
                <a:gd name="connsiteX0" fmla="*/ 99291 w 196273"/>
                <a:gd name="connsiteY0" fmla="*/ 332509 h 332509"/>
                <a:gd name="connsiteX1" fmla="*/ 16164 w 196273"/>
                <a:gd name="connsiteY1" fmla="*/ 193964 h 332509"/>
                <a:gd name="connsiteX2" fmla="*/ 196273 w 196273"/>
                <a:gd name="connsiteY2" fmla="*/ 0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273" h="332509">
                  <a:moveTo>
                    <a:pt x="99291" y="332509"/>
                  </a:moveTo>
                  <a:cubicBezTo>
                    <a:pt x="49645" y="290945"/>
                    <a:pt x="0" y="249382"/>
                    <a:pt x="16164" y="193964"/>
                  </a:cubicBezTo>
                  <a:cubicBezTo>
                    <a:pt x="32328" y="138546"/>
                    <a:pt x="114300" y="69273"/>
                    <a:pt x="19627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267154" y="1460035"/>
              <a:ext cx="76305" cy="76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0" name="Oval 99"/>
            <p:cNvSpPr/>
            <p:nvPr/>
          </p:nvSpPr>
          <p:spPr>
            <a:xfrm>
              <a:off x="4349818" y="1141890"/>
              <a:ext cx="76305" cy="763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57" grpId="0" animBg="1"/>
      <p:bldP spid="157" grpId="1" animBg="1"/>
      <p:bldP spid="167" grpId="0" animBg="1"/>
      <p:bldP spid="167" grpId="1" animBg="1"/>
      <p:bldP spid="168" grpId="0"/>
      <p:bldP spid="168" grpId="1"/>
      <p:bldP spid="169" grpId="0"/>
      <p:bldP spid="169" grpId="1"/>
      <p:bldP spid="170" grpId="0"/>
      <p:bldP spid="170" grpId="1"/>
      <p:bldP spid="172" grpId="0" animBg="1"/>
      <p:bldP spid="172" grpId="1" animBg="1"/>
      <p:bldP spid="3072" grpId="0" build="allAtOnce"/>
      <p:bldP spid="3072" grpId="1" build="allAtOnce"/>
      <p:bldP spid="181" grpId="0"/>
      <p:bldP spid="181" grpId="1"/>
      <p:bldP spid="3076" grpId="0"/>
      <p:bldP spid="3076" grpId="1"/>
      <p:bldP spid="190" grpId="0"/>
      <p:bldP spid="190" grpId="1" build="allAtOnce"/>
      <p:bldP spid="307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A Graph with</a:t>
            </a:r>
            <a:r>
              <a:rPr lang="en-US" sz="2800" smtClean="0">
                <a:solidFill>
                  <a:srgbClr val="FF0000"/>
                </a:solidFill>
              </a:rPr>
              <a:t> Eight Vertices</a:t>
            </a:r>
            <a:r>
              <a:rPr lang="en-US" sz="2800" smtClean="0"/>
              <a:t> that is </a:t>
            </a:r>
            <a:r>
              <a:rPr lang="en-US" sz="2800" smtClean="0">
                <a:solidFill>
                  <a:srgbClr val="FF0000"/>
                </a:solidFill>
              </a:rPr>
              <a:t>Not a PCG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4A925-BDA2-46F2-A118-66E21D7BC4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73" name="Down Arrow 72"/>
          <p:cNvSpPr/>
          <p:nvPr/>
        </p:nvSpPr>
        <p:spPr>
          <a:xfrm rot="16200000">
            <a:off x="4567238" y="328613"/>
            <a:ext cx="295275" cy="2232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3997325" y="1000125"/>
            <a:ext cx="1062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Lemma 1</a:t>
            </a:r>
            <a:endParaRPr lang="en-CA">
              <a:latin typeface="Book Antiqua" pitchFamily="18" charset="0"/>
            </a:endParaRPr>
          </a:p>
        </p:txBody>
      </p:sp>
      <p:sp>
        <p:nvSpPr>
          <p:cNvPr id="43016" name="Rectangle 74"/>
          <p:cNvSpPr>
            <a:spLocks noChangeArrowheads="1"/>
          </p:cNvSpPr>
          <p:nvPr/>
        </p:nvSpPr>
        <p:spPr bwMode="auto">
          <a:xfrm>
            <a:off x="3973513" y="1517650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Lemma 2</a:t>
            </a:r>
            <a:endParaRPr lang="en-CA">
              <a:latin typeface="Book Antiqua" pitchFamily="18" charset="0"/>
            </a:endParaRPr>
          </a:p>
        </p:txBody>
      </p:sp>
      <p:sp>
        <p:nvSpPr>
          <p:cNvPr id="43017" name="Rectangle 75"/>
          <p:cNvSpPr>
            <a:spLocks noChangeArrowheads="1"/>
          </p:cNvSpPr>
          <p:nvPr/>
        </p:nvSpPr>
        <p:spPr bwMode="auto">
          <a:xfrm>
            <a:off x="1254125" y="2217738"/>
            <a:ext cx="50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18" name="Rectangle 76"/>
          <p:cNvSpPr>
            <a:spLocks noChangeArrowheads="1"/>
          </p:cNvSpPr>
          <p:nvPr/>
        </p:nvSpPr>
        <p:spPr bwMode="auto">
          <a:xfrm>
            <a:off x="6297613" y="1220788"/>
            <a:ext cx="229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not a PCG.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19" name="Rectangle 78"/>
          <p:cNvSpPr>
            <a:spLocks noChangeArrowheads="1"/>
          </p:cNvSpPr>
          <p:nvPr/>
        </p:nvSpPr>
        <p:spPr bwMode="auto">
          <a:xfrm>
            <a:off x="1608138" y="2628900"/>
            <a:ext cx="8389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 a graph determined by exactly two edges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 at least one of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must</a:t>
            </a:r>
          </a:p>
          <a:p>
            <a:r>
              <a:rPr lang="en-C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 greater than 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  <a:p>
            <a:endParaRPr lang="en-CA">
              <a:latin typeface="Book Antiqua" pitchFamily="18" charset="0"/>
            </a:endParaRPr>
          </a:p>
        </p:txBody>
      </p:sp>
      <p:cxnSp>
        <p:nvCxnSpPr>
          <p:cNvPr id="14" name="Straight Connector 13"/>
          <p:cNvCxnSpPr>
            <a:endCxn id="86" idx="1"/>
          </p:cNvCxnSpPr>
          <p:nvPr/>
        </p:nvCxnSpPr>
        <p:spPr>
          <a:xfrm>
            <a:off x="706438" y="1249363"/>
            <a:ext cx="1154112" cy="541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" idx="6"/>
            <a:endCxn id="87" idx="1"/>
          </p:cNvCxnSpPr>
          <p:nvPr/>
        </p:nvCxnSpPr>
        <p:spPr>
          <a:xfrm>
            <a:off x="698500" y="1241425"/>
            <a:ext cx="1698625" cy="546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5"/>
            <a:endCxn id="86" idx="1"/>
          </p:cNvCxnSpPr>
          <p:nvPr/>
        </p:nvCxnSpPr>
        <p:spPr>
          <a:xfrm>
            <a:off x="1338263" y="1289050"/>
            <a:ext cx="522287" cy="501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0" idx="5"/>
            <a:endCxn id="87" idx="1"/>
          </p:cNvCxnSpPr>
          <p:nvPr/>
        </p:nvCxnSpPr>
        <p:spPr>
          <a:xfrm>
            <a:off x="1338263" y="1289050"/>
            <a:ext cx="1058862" cy="498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3"/>
            <a:endCxn id="84" idx="6"/>
          </p:cNvCxnSpPr>
          <p:nvPr/>
        </p:nvCxnSpPr>
        <p:spPr>
          <a:xfrm flipH="1">
            <a:off x="706438" y="1308100"/>
            <a:ext cx="1146175" cy="493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2" idx="3"/>
            <a:endCxn id="84" idx="6"/>
          </p:cNvCxnSpPr>
          <p:nvPr/>
        </p:nvCxnSpPr>
        <p:spPr>
          <a:xfrm flipH="1">
            <a:off x="706438" y="1304925"/>
            <a:ext cx="1682750" cy="496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85" idx="7"/>
          </p:cNvCxnSpPr>
          <p:nvPr/>
        </p:nvCxnSpPr>
        <p:spPr>
          <a:xfrm flipH="1">
            <a:off x="1346200" y="1304925"/>
            <a:ext cx="488950" cy="46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2" idx="3"/>
            <a:endCxn id="85" idx="7"/>
          </p:cNvCxnSpPr>
          <p:nvPr/>
        </p:nvCxnSpPr>
        <p:spPr>
          <a:xfrm flipH="1">
            <a:off x="1346200" y="1304925"/>
            <a:ext cx="1042988" cy="465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2" idx="6"/>
            <a:endCxn id="82" idx="2"/>
          </p:cNvCxnSpPr>
          <p:nvPr/>
        </p:nvCxnSpPr>
        <p:spPr>
          <a:xfrm>
            <a:off x="698500" y="1241425"/>
            <a:ext cx="1674813" cy="23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4" idx="6"/>
            <a:endCxn id="87" idx="2"/>
          </p:cNvCxnSpPr>
          <p:nvPr/>
        </p:nvCxnSpPr>
        <p:spPr>
          <a:xfrm>
            <a:off x="706438" y="1801813"/>
            <a:ext cx="1674812" cy="25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0" name="Group 118"/>
          <p:cNvGrpSpPr>
            <a:grpSpLocks/>
          </p:cNvGrpSpPr>
          <p:nvPr/>
        </p:nvGrpSpPr>
        <p:grpSpPr bwMode="auto">
          <a:xfrm>
            <a:off x="614363" y="877888"/>
            <a:ext cx="1825625" cy="377825"/>
            <a:chOff x="614253" y="878419"/>
            <a:chExt cx="1825354" cy="378008"/>
          </a:xfrm>
        </p:grpSpPr>
        <p:sp>
          <p:nvSpPr>
            <p:cNvPr id="118" name="Freeform 117"/>
            <p:cNvSpPr/>
            <p:nvPr/>
          </p:nvSpPr>
          <p:spPr>
            <a:xfrm>
              <a:off x="614253" y="1021363"/>
              <a:ext cx="1284096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260269" y="1021363"/>
              <a:ext cx="1179338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53934" y="878419"/>
              <a:ext cx="1744404" cy="362125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  <a:gd name="connsiteX0" fmla="*/ 0 w 1284349"/>
                <a:gd name="connsiteY0" fmla="*/ 291378 h 326278"/>
                <a:gd name="connsiteX1" fmla="*/ 677075 w 1284349"/>
                <a:gd name="connsiteY1" fmla="*/ 5796 h 326278"/>
                <a:gd name="connsiteX2" fmla="*/ 1040073 w 1284349"/>
                <a:gd name="connsiteY2" fmla="*/ 117056 h 326278"/>
                <a:gd name="connsiteX3" fmla="*/ 1284349 w 1284349"/>
                <a:gd name="connsiteY3" fmla="*/ 326278 h 326278"/>
                <a:gd name="connsiteX0" fmla="*/ 0 w 1284349"/>
                <a:gd name="connsiteY0" fmla="*/ 286725 h 321625"/>
                <a:gd name="connsiteX1" fmla="*/ 310278 w 1284349"/>
                <a:gd name="connsiteY1" fmla="*/ 69064 h 321625"/>
                <a:gd name="connsiteX2" fmla="*/ 677075 w 1284349"/>
                <a:gd name="connsiteY2" fmla="*/ 1143 h 321625"/>
                <a:gd name="connsiteX3" fmla="*/ 1040073 w 1284349"/>
                <a:gd name="connsiteY3" fmla="*/ 112403 h 321625"/>
                <a:gd name="connsiteX4" fmla="*/ 1284349 w 1284349"/>
                <a:gd name="connsiteY4" fmla="*/ 321625 h 32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349" h="321625">
                  <a:moveTo>
                    <a:pt x="0" y="286725"/>
                  </a:moveTo>
                  <a:cubicBezTo>
                    <a:pt x="58566" y="254576"/>
                    <a:pt x="197432" y="116661"/>
                    <a:pt x="310278" y="69064"/>
                  </a:cubicBezTo>
                  <a:cubicBezTo>
                    <a:pt x="423124" y="21467"/>
                    <a:pt x="555443" y="-6080"/>
                    <a:pt x="677075" y="1143"/>
                  </a:cubicBezTo>
                  <a:cubicBezTo>
                    <a:pt x="798707" y="8366"/>
                    <a:pt x="938861" y="58989"/>
                    <a:pt x="1040073" y="112403"/>
                  </a:cubicBezTo>
                  <a:cubicBezTo>
                    <a:pt x="1141285" y="165817"/>
                    <a:pt x="1232501" y="287787"/>
                    <a:pt x="1284349" y="321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43031" name="Group 123"/>
          <p:cNvGrpSpPr>
            <a:grpSpLocks/>
          </p:cNvGrpSpPr>
          <p:nvPr/>
        </p:nvGrpSpPr>
        <p:grpSpPr bwMode="auto">
          <a:xfrm flipV="1">
            <a:off x="630238" y="1822450"/>
            <a:ext cx="1824037" cy="377825"/>
            <a:chOff x="614253" y="878419"/>
            <a:chExt cx="1825354" cy="378008"/>
          </a:xfrm>
        </p:grpSpPr>
        <p:sp>
          <p:nvSpPr>
            <p:cNvPr id="125" name="Freeform 124"/>
            <p:cNvSpPr/>
            <p:nvPr/>
          </p:nvSpPr>
          <p:spPr>
            <a:xfrm>
              <a:off x="614253" y="1021363"/>
              <a:ext cx="1283626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259243" y="1021363"/>
              <a:ext cx="1180364" cy="235064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349" h="320667">
                  <a:moveTo>
                    <a:pt x="0" y="285767"/>
                  </a:moveTo>
                  <a:cubicBezTo>
                    <a:pt x="168687" y="125805"/>
                    <a:pt x="463017" y="-5632"/>
                    <a:pt x="677075" y="185"/>
                  </a:cubicBezTo>
                  <a:cubicBezTo>
                    <a:pt x="891133" y="6002"/>
                    <a:pt x="1024919" y="149072"/>
                    <a:pt x="1284349" y="3206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53969" y="878419"/>
              <a:ext cx="1744334" cy="362125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  <a:gd name="connsiteX0" fmla="*/ 0 w 1284349"/>
                <a:gd name="connsiteY0" fmla="*/ 291378 h 326278"/>
                <a:gd name="connsiteX1" fmla="*/ 677075 w 1284349"/>
                <a:gd name="connsiteY1" fmla="*/ 5796 h 326278"/>
                <a:gd name="connsiteX2" fmla="*/ 1040073 w 1284349"/>
                <a:gd name="connsiteY2" fmla="*/ 117056 h 326278"/>
                <a:gd name="connsiteX3" fmla="*/ 1284349 w 1284349"/>
                <a:gd name="connsiteY3" fmla="*/ 326278 h 326278"/>
                <a:gd name="connsiteX0" fmla="*/ 0 w 1284349"/>
                <a:gd name="connsiteY0" fmla="*/ 286725 h 321625"/>
                <a:gd name="connsiteX1" fmla="*/ 310278 w 1284349"/>
                <a:gd name="connsiteY1" fmla="*/ 69064 h 321625"/>
                <a:gd name="connsiteX2" fmla="*/ 677075 w 1284349"/>
                <a:gd name="connsiteY2" fmla="*/ 1143 h 321625"/>
                <a:gd name="connsiteX3" fmla="*/ 1040073 w 1284349"/>
                <a:gd name="connsiteY3" fmla="*/ 112403 h 321625"/>
                <a:gd name="connsiteX4" fmla="*/ 1284349 w 1284349"/>
                <a:gd name="connsiteY4" fmla="*/ 321625 h 32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349" h="321625">
                  <a:moveTo>
                    <a:pt x="0" y="286725"/>
                  </a:moveTo>
                  <a:cubicBezTo>
                    <a:pt x="58566" y="254576"/>
                    <a:pt x="197432" y="116661"/>
                    <a:pt x="310278" y="69064"/>
                  </a:cubicBezTo>
                  <a:cubicBezTo>
                    <a:pt x="423124" y="21467"/>
                    <a:pt x="555443" y="-6080"/>
                    <a:pt x="677075" y="1143"/>
                  </a:cubicBezTo>
                  <a:cubicBezTo>
                    <a:pt x="798707" y="8366"/>
                    <a:pt x="938861" y="58989"/>
                    <a:pt x="1040073" y="112403"/>
                  </a:cubicBezTo>
                  <a:cubicBezTo>
                    <a:pt x="1141285" y="165817"/>
                    <a:pt x="1232501" y="287787"/>
                    <a:pt x="1284349" y="321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43032" name="Rectangle 127"/>
          <p:cNvSpPr>
            <a:spLocks noChangeArrowheads="1"/>
          </p:cNvSpPr>
          <p:nvPr/>
        </p:nvSpPr>
        <p:spPr bwMode="auto">
          <a:xfrm>
            <a:off x="406400" y="909638"/>
            <a:ext cx="40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3" name="Rectangle 128"/>
          <p:cNvSpPr>
            <a:spLocks noChangeArrowheads="1"/>
          </p:cNvSpPr>
          <p:nvPr/>
        </p:nvSpPr>
        <p:spPr bwMode="auto">
          <a:xfrm>
            <a:off x="1044575" y="949325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4" name="Rectangle 129"/>
          <p:cNvSpPr>
            <a:spLocks noChangeArrowheads="1"/>
          </p:cNvSpPr>
          <p:nvPr/>
        </p:nvSpPr>
        <p:spPr bwMode="auto">
          <a:xfrm>
            <a:off x="1855788" y="962025"/>
            <a:ext cx="40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5" name="Rectangle 130"/>
          <p:cNvSpPr>
            <a:spLocks noChangeArrowheads="1"/>
          </p:cNvSpPr>
          <p:nvPr/>
        </p:nvSpPr>
        <p:spPr bwMode="auto">
          <a:xfrm>
            <a:off x="2393950" y="947738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6" name="Rectangle 131"/>
          <p:cNvSpPr>
            <a:spLocks noChangeArrowheads="1"/>
          </p:cNvSpPr>
          <p:nvPr/>
        </p:nvSpPr>
        <p:spPr bwMode="auto">
          <a:xfrm>
            <a:off x="320675" y="1735138"/>
            <a:ext cx="40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7" name="Rectangle 132"/>
          <p:cNvSpPr>
            <a:spLocks noChangeArrowheads="1"/>
          </p:cNvSpPr>
          <p:nvPr/>
        </p:nvSpPr>
        <p:spPr bwMode="auto">
          <a:xfrm>
            <a:off x="958850" y="1774825"/>
            <a:ext cx="407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8" name="Rectangle 133"/>
          <p:cNvSpPr>
            <a:spLocks noChangeArrowheads="1"/>
          </p:cNvSpPr>
          <p:nvPr/>
        </p:nvSpPr>
        <p:spPr bwMode="auto">
          <a:xfrm>
            <a:off x="1770063" y="1787525"/>
            <a:ext cx="40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43039" name="Rectangle 134"/>
          <p:cNvSpPr>
            <a:spLocks noChangeArrowheads="1"/>
          </p:cNvSpPr>
          <p:nvPr/>
        </p:nvSpPr>
        <p:spPr bwMode="auto">
          <a:xfrm>
            <a:off x="2308225" y="1808163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-6350" y="26209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0" y="2628900"/>
            <a:ext cx="1476375" cy="36830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Proof.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84188" y="4497388"/>
            <a:ext cx="117475" cy="112712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1141413" y="4494213"/>
            <a:ext cx="117475" cy="112712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11150" y="4224338"/>
            <a:ext cx="38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949325" y="4249738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90538" y="4860925"/>
            <a:ext cx="117475" cy="112713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5" name="Oval 104"/>
          <p:cNvSpPr/>
          <p:nvPr/>
        </p:nvSpPr>
        <p:spPr>
          <a:xfrm>
            <a:off x="1147763" y="4857750"/>
            <a:ext cx="119062" cy="111125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223838" y="4849813"/>
            <a:ext cx="40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862013" y="4876800"/>
            <a:ext cx="45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cxnSp>
        <p:nvCxnSpPr>
          <p:cNvPr id="16" name="Straight Connector 15"/>
          <p:cNvCxnSpPr>
            <a:stCxn id="95" idx="6"/>
            <a:endCxn id="97" idx="2"/>
          </p:cNvCxnSpPr>
          <p:nvPr/>
        </p:nvCxnSpPr>
        <p:spPr>
          <a:xfrm flipV="1">
            <a:off x="601663" y="4549775"/>
            <a:ext cx="539750" cy="4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6"/>
            <a:endCxn id="105" idx="2"/>
          </p:cNvCxnSpPr>
          <p:nvPr/>
        </p:nvCxnSpPr>
        <p:spPr>
          <a:xfrm flipV="1">
            <a:off x="608013" y="4913313"/>
            <a:ext cx="5397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519113" y="3309938"/>
            <a:ext cx="117475" cy="112712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1176338" y="3306763"/>
            <a:ext cx="119062" cy="112712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984250" y="3062288"/>
            <a:ext cx="40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25463" y="3673475"/>
            <a:ext cx="119062" cy="112713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7" name="Oval 146"/>
          <p:cNvSpPr/>
          <p:nvPr/>
        </p:nvSpPr>
        <p:spPr>
          <a:xfrm>
            <a:off x="1184275" y="3670300"/>
            <a:ext cx="117475" cy="111125"/>
          </a:xfrm>
          <a:prstGeom prst="ellipse">
            <a:avLst/>
          </a:prstGeom>
          <a:solidFill>
            <a:srgbClr val="0070C0"/>
          </a:solidFill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258763" y="3662363"/>
            <a:ext cx="401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896938" y="3689350"/>
            <a:ext cx="407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cxnSp>
        <p:nvCxnSpPr>
          <p:cNvPr id="171" name="Straight Connector 170"/>
          <p:cNvCxnSpPr>
            <a:stCxn id="122" idx="6"/>
            <a:endCxn id="123" idx="2"/>
          </p:cNvCxnSpPr>
          <p:nvPr/>
        </p:nvCxnSpPr>
        <p:spPr>
          <a:xfrm flipV="1">
            <a:off x="636588" y="3362325"/>
            <a:ext cx="539750" cy="4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6" idx="6"/>
            <a:endCxn id="147" idx="2"/>
          </p:cNvCxnSpPr>
          <p:nvPr/>
        </p:nvCxnSpPr>
        <p:spPr>
          <a:xfrm flipV="1">
            <a:off x="644525" y="3725863"/>
            <a:ext cx="539750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258763" y="3049588"/>
            <a:ext cx="401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950" y="3049588"/>
            <a:ext cx="1162050" cy="9953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8" name="Rectangle 187"/>
          <p:cNvSpPr/>
          <p:nvPr/>
        </p:nvSpPr>
        <p:spPr>
          <a:xfrm>
            <a:off x="234950" y="4237038"/>
            <a:ext cx="1162050" cy="9953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9" name="Rectangle 188"/>
          <p:cNvSpPr/>
          <p:nvPr/>
        </p:nvSpPr>
        <p:spPr>
          <a:xfrm>
            <a:off x="1620838" y="3559175"/>
            <a:ext cx="7202487" cy="1031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Applying this argument on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we observe that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least one of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greater than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CA" sz="3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least one of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greater than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CA" dirty="0">
              <a:latin typeface="+mn-lt"/>
              <a:cs typeface="+mn-cs"/>
            </a:endParaRPr>
          </a:p>
        </p:txBody>
      </p:sp>
      <p:grpSp>
        <p:nvGrpSpPr>
          <p:cNvPr id="43065" name="Group 25"/>
          <p:cNvGrpSpPr>
            <a:grpSpLocks/>
          </p:cNvGrpSpPr>
          <p:nvPr/>
        </p:nvGrpSpPr>
        <p:grpSpPr bwMode="auto">
          <a:xfrm>
            <a:off x="579438" y="1184275"/>
            <a:ext cx="784225" cy="682625"/>
            <a:chOff x="579845" y="1184781"/>
            <a:chExt cx="783748" cy="681978"/>
          </a:xfrm>
        </p:grpSpPr>
        <p:sp>
          <p:nvSpPr>
            <p:cNvPr id="12" name="Oval 11"/>
            <p:cNvSpPr/>
            <p:nvPr/>
          </p:nvSpPr>
          <p:spPr>
            <a:xfrm>
              <a:off x="579845" y="1184781"/>
              <a:ext cx="117404" cy="112606"/>
            </a:xfrm>
            <a:prstGeom prst="ellipse">
              <a:avLst/>
            </a:prstGeom>
            <a:solidFill>
              <a:srgbClr val="0070C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0" name="Oval 79"/>
            <p:cNvSpPr/>
            <p:nvPr/>
          </p:nvSpPr>
          <p:spPr>
            <a:xfrm>
              <a:off x="1238256" y="1192711"/>
              <a:ext cx="117404" cy="112605"/>
            </a:xfrm>
            <a:prstGeom prst="ellipse">
              <a:avLst/>
            </a:prstGeom>
            <a:solidFill>
              <a:srgbClr val="0070C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4" name="Oval 83"/>
            <p:cNvSpPr/>
            <p:nvPr/>
          </p:nvSpPr>
          <p:spPr>
            <a:xfrm>
              <a:off x="587777" y="1746223"/>
              <a:ext cx="117404" cy="112606"/>
            </a:xfrm>
            <a:prstGeom prst="ellipse">
              <a:avLst/>
            </a:prstGeom>
            <a:solidFill>
              <a:srgbClr val="0070C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5" name="Oval 84"/>
            <p:cNvSpPr/>
            <p:nvPr/>
          </p:nvSpPr>
          <p:spPr>
            <a:xfrm>
              <a:off x="1246189" y="1754154"/>
              <a:ext cx="117404" cy="112605"/>
            </a:xfrm>
            <a:prstGeom prst="ellipse">
              <a:avLst/>
            </a:prstGeom>
            <a:solidFill>
              <a:srgbClr val="0070C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1835173" y="1208829"/>
            <a:ext cx="663428" cy="677978"/>
            <a:chOff x="1835173" y="1208829"/>
            <a:chExt cx="663428" cy="677978"/>
          </a:xfrm>
          <a:solidFill>
            <a:srgbClr val="FF0000"/>
          </a:solidFill>
        </p:grpSpPr>
        <p:sp>
          <p:nvSpPr>
            <p:cNvPr id="81" name="Oval 80"/>
            <p:cNvSpPr/>
            <p:nvPr/>
          </p:nvSpPr>
          <p:spPr>
            <a:xfrm>
              <a:off x="1835173" y="1212845"/>
              <a:ext cx="117988" cy="112474"/>
            </a:xfrm>
            <a:prstGeom prst="ellipse">
              <a:avLst/>
            </a:prstGeom>
            <a:grp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2" name="Oval 81"/>
            <p:cNvSpPr/>
            <p:nvPr/>
          </p:nvSpPr>
          <p:spPr>
            <a:xfrm>
              <a:off x="2372597" y="1208829"/>
              <a:ext cx="117988" cy="112474"/>
            </a:xfrm>
            <a:prstGeom prst="ellipse">
              <a:avLst/>
            </a:prstGeom>
            <a:grp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6" name="Oval 85"/>
            <p:cNvSpPr/>
            <p:nvPr/>
          </p:nvSpPr>
          <p:spPr>
            <a:xfrm>
              <a:off x="1843189" y="1774333"/>
              <a:ext cx="117988" cy="112474"/>
            </a:xfrm>
            <a:prstGeom prst="ellipse">
              <a:avLst/>
            </a:prstGeom>
            <a:grp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7" name="Oval 86"/>
            <p:cNvSpPr/>
            <p:nvPr/>
          </p:nvSpPr>
          <p:spPr>
            <a:xfrm>
              <a:off x="2380613" y="1770317"/>
              <a:ext cx="117988" cy="112474"/>
            </a:xfrm>
            <a:prstGeom prst="ellipse">
              <a:avLst/>
            </a:prstGeom>
            <a:grp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1620838" y="4678363"/>
            <a:ext cx="4210050" cy="1031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Without loss of generality assume that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&gt; 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CA" sz="3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)&gt;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CA" dirty="0">
              <a:latin typeface="+mn-lt"/>
              <a:cs typeface="+mn-cs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073775" y="4748213"/>
            <a:ext cx="2389188" cy="1279525"/>
            <a:chOff x="6074525" y="4748761"/>
            <a:chExt cx="2387872" cy="1279062"/>
          </a:xfrm>
        </p:grpSpPr>
        <p:cxnSp>
          <p:nvCxnSpPr>
            <p:cNvPr id="192" name="Straight Connector 191"/>
            <p:cNvCxnSpPr>
              <a:endCxn id="226" idx="1"/>
            </p:cNvCxnSpPr>
            <p:nvPr/>
          </p:nvCxnSpPr>
          <p:spPr>
            <a:xfrm>
              <a:off x="6374398" y="5120102"/>
              <a:ext cx="1153476" cy="5411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25" idx="3"/>
              <a:endCxn id="222" idx="7"/>
            </p:cNvCxnSpPr>
            <p:nvPr/>
          </p:nvCxnSpPr>
          <p:spPr>
            <a:xfrm flipH="1">
              <a:off x="7013807" y="5175643"/>
              <a:ext cx="1044000" cy="464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22" idx="6"/>
              <a:endCxn id="226" idx="2"/>
            </p:cNvCxnSpPr>
            <p:nvPr/>
          </p:nvCxnSpPr>
          <p:spPr>
            <a:xfrm>
              <a:off x="7031261" y="5680286"/>
              <a:ext cx="479161" cy="20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Freeform 204"/>
            <p:cNvSpPr/>
            <p:nvPr/>
          </p:nvSpPr>
          <p:spPr>
            <a:xfrm>
              <a:off x="6322039" y="4748761"/>
              <a:ext cx="1743702" cy="361819"/>
            </a:xfrm>
            <a:custGeom>
              <a:avLst/>
              <a:gdLst>
                <a:gd name="connsiteX0" fmla="*/ 0 w 1284349"/>
                <a:gd name="connsiteY0" fmla="*/ 314260 h 349160"/>
                <a:gd name="connsiteX1" fmla="*/ 551432 w 1284349"/>
                <a:gd name="connsiteY1" fmla="*/ 153 h 349160"/>
                <a:gd name="connsiteX2" fmla="*/ 1284349 w 1284349"/>
                <a:gd name="connsiteY2" fmla="*/ 349160 h 349160"/>
                <a:gd name="connsiteX0" fmla="*/ 0 w 1284349"/>
                <a:gd name="connsiteY0" fmla="*/ 276274 h 311174"/>
                <a:gd name="connsiteX1" fmla="*/ 725936 w 1284349"/>
                <a:gd name="connsiteY1" fmla="*/ 200 h 311174"/>
                <a:gd name="connsiteX2" fmla="*/ 1284349 w 1284349"/>
                <a:gd name="connsiteY2" fmla="*/ 311174 h 311174"/>
                <a:gd name="connsiteX0" fmla="*/ 0 w 1284349"/>
                <a:gd name="connsiteY0" fmla="*/ 285767 h 320667"/>
                <a:gd name="connsiteX1" fmla="*/ 677075 w 1284349"/>
                <a:gd name="connsiteY1" fmla="*/ 185 h 320667"/>
                <a:gd name="connsiteX2" fmla="*/ 1284349 w 1284349"/>
                <a:gd name="connsiteY2" fmla="*/ 320667 h 320667"/>
                <a:gd name="connsiteX0" fmla="*/ 0 w 1284349"/>
                <a:gd name="connsiteY0" fmla="*/ 291378 h 326278"/>
                <a:gd name="connsiteX1" fmla="*/ 677075 w 1284349"/>
                <a:gd name="connsiteY1" fmla="*/ 5796 h 326278"/>
                <a:gd name="connsiteX2" fmla="*/ 1040073 w 1284349"/>
                <a:gd name="connsiteY2" fmla="*/ 117056 h 326278"/>
                <a:gd name="connsiteX3" fmla="*/ 1284349 w 1284349"/>
                <a:gd name="connsiteY3" fmla="*/ 326278 h 326278"/>
                <a:gd name="connsiteX0" fmla="*/ 0 w 1284349"/>
                <a:gd name="connsiteY0" fmla="*/ 286725 h 321625"/>
                <a:gd name="connsiteX1" fmla="*/ 310278 w 1284349"/>
                <a:gd name="connsiteY1" fmla="*/ 69064 h 321625"/>
                <a:gd name="connsiteX2" fmla="*/ 677075 w 1284349"/>
                <a:gd name="connsiteY2" fmla="*/ 1143 h 321625"/>
                <a:gd name="connsiteX3" fmla="*/ 1040073 w 1284349"/>
                <a:gd name="connsiteY3" fmla="*/ 112403 h 321625"/>
                <a:gd name="connsiteX4" fmla="*/ 1284349 w 1284349"/>
                <a:gd name="connsiteY4" fmla="*/ 321625 h 32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349" h="321625">
                  <a:moveTo>
                    <a:pt x="0" y="286725"/>
                  </a:moveTo>
                  <a:cubicBezTo>
                    <a:pt x="58566" y="254576"/>
                    <a:pt x="197432" y="116661"/>
                    <a:pt x="310278" y="69064"/>
                  </a:cubicBezTo>
                  <a:cubicBezTo>
                    <a:pt x="423124" y="21467"/>
                    <a:pt x="555443" y="-6080"/>
                    <a:pt x="677075" y="1143"/>
                  </a:cubicBezTo>
                  <a:cubicBezTo>
                    <a:pt x="798707" y="8366"/>
                    <a:pt x="938861" y="58989"/>
                    <a:pt x="1040073" y="112403"/>
                  </a:cubicBezTo>
                  <a:cubicBezTo>
                    <a:pt x="1141285" y="165817"/>
                    <a:pt x="1232501" y="287787"/>
                    <a:pt x="1284349" y="321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3074" name="Rectangle 209"/>
            <p:cNvSpPr>
              <a:spLocks noChangeArrowheads="1"/>
            </p:cNvSpPr>
            <p:nvPr/>
          </p:nvSpPr>
          <p:spPr bwMode="auto">
            <a:xfrm>
              <a:off x="6074525" y="4780756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43075" name="Rectangle 212"/>
            <p:cNvSpPr>
              <a:spLocks noChangeArrowheads="1"/>
            </p:cNvSpPr>
            <p:nvPr/>
          </p:nvSpPr>
          <p:spPr bwMode="auto">
            <a:xfrm>
              <a:off x="8061325" y="4818762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43076" name="Rectangle 214"/>
            <p:cNvSpPr>
              <a:spLocks noChangeArrowheads="1"/>
            </p:cNvSpPr>
            <p:nvPr/>
          </p:nvSpPr>
          <p:spPr bwMode="auto">
            <a:xfrm>
              <a:off x="6626997" y="5644824"/>
              <a:ext cx="4074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43077" name="Rectangle 215"/>
            <p:cNvSpPr>
              <a:spLocks noChangeArrowheads="1"/>
            </p:cNvSpPr>
            <p:nvPr/>
          </p:nvSpPr>
          <p:spPr bwMode="auto">
            <a:xfrm>
              <a:off x="7437351" y="5658491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6247468" y="5055037"/>
              <a:ext cx="117410" cy="112672"/>
            </a:xfrm>
            <a:prstGeom prst="ellipse">
              <a:avLst/>
            </a:prstGeom>
            <a:solidFill>
              <a:srgbClr val="0070C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22" name="Oval 221"/>
            <p:cNvSpPr/>
            <p:nvPr/>
          </p:nvSpPr>
          <p:spPr>
            <a:xfrm>
              <a:off x="6913850" y="5624744"/>
              <a:ext cx="117410" cy="112671"/>
            </a:xfrm>
            <a:prstGeom prst="ellipse">
              <a:avLst/>
            </a:prstGeom>
            <a:solidFill>
              <a:srgbClr val="0070C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25" name="Oval 224"/>
            <p:cNvSpPr/>
            <p:nvPr/>
          </p:nvSpPr>
          <p:spPr>
            <a:xfrm>
              <a:off x="8040355" y="5078842"/>
              <a:ext cx="117410" cy="112671"/>
            </a:xfrm>
            <a:prstGeom prst="ellipse">
              <a:avLst/>
            </a:prstGeom>
            <a:solidFill>
              <a:srgbClr val="FF000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26" name="Oval 225"/>
            <p:cNvSpPr/>
            <p:nvPr/>
          </p:nvSpPr>
          <p:spPr>
            <a:xfrm>
              <a:off x="7510422" y="5645373"/>
              <a:ext cx="118996" cy="111085"/>
            </a:xfrm>
            <a:prstGeom prst="ellipse">
              <a:avLst/>
            </a:prstGeom>
            <a:solidFill>
              <a:srgbClr val="FF0000"/>
            </a:solidFill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182563" y="5740400"/>
            <a:ext cx="87836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non-adjacent. </a:t>
            </a:r>
          </a:p>
          <a:p>
            <a:pPr algn="ctr"/>
            <a:endParaRPr lang="en-US" sz="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Hence by Lemma 2, both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cannot be greater than 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max.</a:t>
            </a:r>
            <a:endParaRPr lang="en-CA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/>
      <p:bldP spid="100" grpId="0"/>
      <p:bldP spid="104" grpId="0" animBg="1"/>
      <p:bldP spid="105" grpId="0" animBg="1"/>
      <p:bldP spid="106" grpId="0"/>
      <p:bldP spid="107" grpId="0"/>
      <p:bldP spid="122" grpId="0" animBg="1"/>
      <p:bldP spid="123" grpId="0" animBg="1"/>
      <p:bldP spid="141" grpId="0"/>
      <p:bldP spid="146" grpId="0" animBg="1"/>
      <p:bldP spid="147" grpId="0" animBg="1"/>
      <p:bldP spid="148" grpId="0"/>
      <p:bldP spid="150" grpId="0"/>
      <p:bldP spid="187" grpId="0"/>
      <p:bldP spid="25" grpId="0" animBg="1"/>
      <p:bldP spid="188" grpId="0" animBg="1"/>
      <p:bldP spid="189" grpId="0" animBg="1"/>
      <p:bldP spid="191" grpId="0" animBg="1"/>
      <p:bldP spid="2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smtClean="0">
                <a:solidFill>
                  <a:srgbClr val="FF0000"/>
                </a:solidFill>
              </a:rPr>
              <a:t>Planar Graph</a:t>
            </a:r>
            <a:r>
              <a:rPr lang="en-US" sz="2800" smtClean="0"/>
              <a:t> that is </a:t>
            </a:r>
            <a:r>
              <a:rPr lang="en-US" sz="2800" smtClean="0">
                <a:solidFill>
                  <a:srgbClr val="FF0000"/>
                </a:solidFill>
              </a:rPr>
              <a:t>Not a PCG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0F4B12-284A-475C-A0D4-A90B383729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9938"/>
            <a:ext cx="4149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2275" y="3673475"/>
            <a:ext cx="1162050" cy="1009650"/>
            <a:chOff x="268342" y="4260443"/>
            <a:chExt cx="1161841" cy="1009288"/>
          </a:xfrm>
        </p:grpSpPr>
        <p:sp>
          <p:nvSpPr>
            <p:cNvPr id="91" name="Oval 90"/>
            <p:cNvSpPr/>
            <p:nvPr/>
          </p:nvSpPr>
          <p:spPr>
            <a:xfrm>
              <a:off x="552454" y="4520700"/>
              <a:ext cx="117454" cy="1126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92" name="Oval 91"/>
            <p:cNvSpPr/>
            <p:nvPr/>
          </p:nvSpPr>
          <p:spPr>
            <a:xfrm>
              <a:off x="1209561" y="4517526"/>
              <a:ext cx="117454" cy="1126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4125" name="Rectangle 93"/>
            <p:cNvSpPr>
              <a:spLocks noChangeArrowheads="1"/>
            </p:cNvSpPr>
            <p:nvPr/>
          </p:nvSpPr>
          <p:spPr bwMode="auto">
            <a:xfrm>
              <a:off x="1017236" y="4273511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58803" y="4884107"/>
              <a:ext cx="117454" cy="1126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3" name="Oval 102"/>
            <p:cNvSpPr/>
            <p:nvPr/>
          </p:nvSpPr>
          <p:spPr>
            <a:xfrm>
              <a:off x="1215910" y="4880933"/>
              <a:ext cx="119041" cy="111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44128" name="Rectangle 107"/>
            <p:cNvSpPr>
              <a:spLocks noChangeArrowheads="1"/>
            </p:cNvSpPr>
            <p:nvPr/>
          </p:nvSpPr>
          <p:spPr bwMode="auto">
            <a:xfrm>
              <a:off x="291750" y="4873681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44129" name="Rectangle 108"/>
            <p:cNvSpPr>
              <a:spLocks noChangeArrowheads="1"/>
            </p:cNvSpPr>
            <p:nvPr/>
          </p:nvSpPr>
          <p:spPr bwMode="auto">
            <a:xfrm>
              <a:off x="930082" y="4900399"/>
              <a:ext cx="4587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cxnSp>
          <p:nvCxnSpPr>
            <p:cNvPr id="110" name="Straight Connector 109"/>
            <p:cNvCxnSpPr>
              <a:stCxn id="91" idx="6"/>
              <a:endCxn id="92" idx="2"/>
            </p:cNvCxnSpPr>
            <p:nvPr/>
          </p:nvCxnSpPr>
          <p:spPr>
            <a:xfrm flipV="1">
              <a:off x="669908" y="4573069"/>
              <a:ext cx="539653" cy="4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1" idx="6"/>
              <a:endCxn id="103" idx="2"/>
            </p:cNvCxnSpPr>
            <p:nvPr/>
          </p:nvCxnSpPr>
          <p:spPr>
            <a:xfrm flipV="1">
              <a:off x="676257" y="4936476"/>
              <a:ext cx="539653" cy="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32" name="Rectangle 111"/>
            <p:cNvSpPr>
              <a:spLocks noChangeArrowheads="1"/>
            </p:cNvSpPr>
            <p:nvPr/>
          </p:nvSpPr>
          <p:spPr bwMode="auto">
            <a:xfrm>
              <a:off x="291750" y="4260443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>
                <a:solidFill>
                  <a:srgbClr val="000000"/>
                </a:solidFill>
                <a:latin typeface="Book Antiqua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68342" y="4260443"/>
              <a:ext cx="1161841" cy="99500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2128838" y="3990975"/>
            <a:ext cx="6838950" cy="376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least one of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greater than </a:t>
            </a:r>
            <a:r>
              <a:rPr lang="en-CA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CA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 dirty="0">
              <a:latin typeface="+mn-lt"/>
              <a:cs typeface="+mn-cs"/>
            </a:endParaRPr>
          </a:p>
        </p:txBody>
      </p:sp>
      <p:sp>
        <p:nvSpPr>
          <p:cNvPr id="137" name="Down Arrow 136"/>
          <p:cNvSpPr/>
          <p:nvPr/>
        </p:nvSpPr>
        <p:spPr>
          <a:xfrm rot="16200000">
            <a:off x="1793875" y="4021138"/>
            <a:ext cx="295275" cy="31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6" name="Rectangle 135"/>
          <p:cNvSpPr/>
          <p:nvPr/>
        </p:nvSpPr>
        <p:spPr>
          <a:xfrm>
            <a:off x="4527550" y="882650"/>
            <a:ext cx="4527550" cy="2749550"/>
          </a:xfrm>
          <a:prstGeom prst="rect">
            <a:avLst/>
          </a:prstGeom>
          <a:solidFill>
            <a:srgbClr val="FF0000">
              <a:alpha val="17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Lemma 3.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 tree distance between the degree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four vertices of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must be less than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Proof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Skip. </a:t>
            </a:r>
          </a:p>
        </p:txBody>
      </p:sp>
      <p:sp>
        <p:nvSpPr>
          <p:cNvPr id="7" name="Oval 6"/>
          <p:cNvSpPr/>
          <p:nvPr/>
        </p:nvSpPr>
        <p:spPr>
          <a:xfrm>
            <a:off x="6475413" y="1108075"/>
            <a:ext cx="1173162" cy="1138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8" name="Oval 137"/>
          <p:cNvSpPr/>
          <p:nvPr/>
        </p:nvSpPr>
        <p:spPr>
          <a:xfrm>
            <a:off x="6765925" y="1108075"/>
            <a:ext cx="619125" cy="1138238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2" name="Oval 141"/>
          <p:cNvSpPr/>
          <p:nvPr/>
        </p:nvSpPr>
        <p:spPr>
          <a:xfrm>
            <a:off x="7002463" y="1055688"/>
            <a:ext cx="119062" cy="1047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3" name="Oval 142"/>
          <p:cNvSpPr/>
          <p:nvPr/>
        </p:nvSpPr>
        <p:spPr>
          <a:xfrm>
            <a:off x="7011988" y="2171700"/>
            <a:ext cx="119062" cy="1063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4" name="Oval 143"/>
          <p:cNvSpPr/>
          <p:nvPr/>
        </p:nvSpPr>
        <p:spPr>
          <a:xfrm>
            <a:off x="7318375" y="1641475"/>
            <a:ext cx="119063" cy="106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5" name="Oval 144"/>
          <p:cNvSpPr/>
          <p:nvPr/>
        </p:nvSpPr>
        <p:spPr>
          <a:xfrm>
            <a:off x="7593013" y="1639888"/>
            <a:ext cx="117475" cy="1063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9" name="Oval 148"/>
          <p:cNvSpPr/>
          <p:nvPr/>
        </p:nvSpPr>
        <p:spPr>
          <a:xfrm>
            <a:off x="6719888" y="1679575"/>
            <a:ext cx="119062" cy="106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1" name="Oval 150"/>
          <p:cNvSpPr/>
          <p:nvPr/>
        </p:nvSpPr>
        <p:spPr>
          <a:xfrm>
            <a:off x="6410325" y="1689100"/>
            <a:ext cx="117475" cy="1047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52" name="Straight Connector 151"/>
          <p:cNvCxnSpPr>
            <a:stCxn id="151" idx="6"/>
            <a:endCxn id="149" idx="2"/>
          </p:cNvCxnSpPr>
          <p:nvPr/>
        </p:nvCxnSpPr>
        <p:spPr>
          <a:xfrm flipV="1">
            <a:off x="6527800" y="1733550"/>
            <a:ext cx="192088" cy="7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7429500" y="1700213"/>
            <a:ext cx="192088" cy="79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01000" y="1568450"/>
            <a:ext cx="3508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CA">
              <a:latin typeface="Book Antiqua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67550" y="800100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CA" baseline="30000">
              <a:latin typeface="Book Antiqua" pitchFamily="18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7075488" y="2136775"/>
            <a:ext cx="38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CA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CA" baseline="30000">
              <a:latin typeface="Book Antiqua" pitchFamily="18" charset="0"/>
            </a:endParaRPr>
          </a:p>
        </p:txBody>
      </p:sp>
      <p:sp>
        <p:nvSpPr>
          <p:cNvPr id="44056" name="Rectangle 154"/>
          <p:cNvSpPr>
            <a:spLocks noChangeArrowheads="1"/>
          </p:cNvSpPr>
          <p:nvPr/>
        </p:nvSpPr>
        <p:spPr bwMode="auto">
          <a:xfrm>
            <a:off x="2655888" y="316388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CA">
              <a:latin typeface="Book Antiqua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712913" y="4552950"/>
            <a:ext cx="5948362" cy="1416050"/>
            <a:chOff x="1712774" y="4553249"/>
            <a:chExt cx="5948633" cy="1416458"/>
          </a:xfrm>
        </p:grpSpPr>
        <p:sp>
          <p:nvSpPr>
            <p:cNvPr id="156" name="Oval 155"/>
            <p:cNvSpPr/>
            <p:nvPr/>
          </p:nvSpPr>
          <p:spPr>
            <a:xfrm>
              <a:off x="2022350" y="4856549"/>
              <a:ext cx="843001" cy="81779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57" name="Oval 156"/>
            <p:cNvSpPr/>
            <p:nvPr/>
          </p:nvSpPr>
          <p:spPr>
            <a:xfrm>
              <a:off x="2230323" y="4856549"/>
              <a:ext cx="444520" cy="81779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58" name="Oval 157"/>
            <p:cNvSpPr/>
            <p:nvPr/>
          </p:nvSpPr>
          <p:spPr>
            <a:xfrm>
              <a:off x="2401780" y="4818438"/>
              <a:ext cx="84141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59" name="Oval 158"/>
            <p:cNvSpPr/>
            <p:nvPr/>
          </p:nvSpPr>
          <p:spPr>
            <a:xfrm>
              <a:off x="2408131" y="5621945"/>
              <a:ext cx="84141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0" name="Oval 159"/>
            <p:cNvSpPr/>
            <p:nvPr/>
          </p:nvSpPr>
          <p:spPr>
            <a:xfrm>
              <a:off x="2628803" y="5240835"/>
              <a:ext cx="84142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1" name="Oval 160"/>
            <p:cNvSpPr/>
            <p:nvPr/>
          </p:nvSpPr>
          <p:spPr>
            <a:xfrm>
              <a:off x="2825662" y="5239247"/>
              <a:ext cx="84142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2" name="Oval 161"/>
            <p:cNvSpPr/>
            <p:nvPr/>
          </p:nvSpPr>
          <p:spPr>
            <a:xfrm>
              <a:off x="2198571" y="5267830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63" name="Oval 162"/>
            <p:cNvSpPr/>
            <p:nvPr/>
          </p:nvSpPr>
          <p:spPr>
            <a:xfrm>
              <a:off x="1974723" y="5274182"/>
              <a:ext cx="84142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164" name="Straight Connector 163"/>
            <p:cNvCxnSpPr>
              <a:stCxn id="163" idx="6"/>
              <a:endCxn id="162" idx="2"/>
            </p:cNvCxnSpPr>
            <p:nvPr/>
          </p:nvCxnSpPr>
          <p:spPr>
            <a:xfrm flipV="1">
              <a:off x="2058865" y="5305941"/>
              <a:ext cx="139706" cy="6352"/>
            </a:xfrm>
            <a:prstGeom prst="line">
              <a:avLst/>
            </a:prstGeom>
            <a:noFill/>
            <a:ln>
              <a:solidFill>
                <a:srgbClr val="0070C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708181" y="5282122"/>
              <a:ext cx="138119" cy="6352"/>
            </a:xfrm>
            <a:prstGeom prst="line">
              <a:avLst/>
            </a:prstGeom>
            <a:noFill/>
            <a:ln>
              <a:solidFill>
                <a:srgbClr val="0070C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069" name="Rectangle 165"/>
            <p:cNvSpPr>
              <a:spLocks noChangeArrowheads="1"/>
            </p:cNvSpPr>
            <p:nvPr/>
          </p:nvSpPr>
          <p:spPr bwMode="auto">
            <a:xfrm>
              <a:off x="2447025" y="4566902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070" name="Rectangle 166"/>
            <p:cNvSpPr>
              <a:spLocks noChangeArrowheads="1"/>
            </p:cNvSpPr>
            <p:nvPr/>
          </p:nvSpPr>
          <p:spPr bwMode="auto">
            <a:xfrm>
              <a:off x="2453022" y="5596289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509906" y="4856549"/>
              <a:ext cx="843000" cy="817798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0" name="Oval 169"/>
            <p:cNvSpPr/>
            <p:nvPr/>
          </p:nvSpPr>
          <p:spPr>
            <a:xfrm>
              <a:off x="3717877" y="4856549"/>
              <a:ext cx="444520" cy="817798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2" name="Oval 171"/>
            <p:cNvSpPr/>
            <p:nvPr/>
          </p:nvSpPr>
          <p:spPr>
            <a:xfrm>
              <a:off x="3889335" y="4818438"/>
              <a:ext cx="84142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4" name="Oval 173"/>
            <p:cNvSpPr/>
            <p:nvPr/>
          </p:nvSpPr>
          <p:spPr>
            <a:xfrm>
              <a:off x="3895685" y="5621945"/>
              <a:ext cx="84142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5" name="Oval 174"/>
            <p:cNvSpPr/>
            <p:nvPr/>
          </p:nvSpPr>
          <p:spPr>
            <a:xfrm>
              <a:off x="4116358" y="5240835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6" name="Oval 175"/>
            <p:cNvSpPr/>
            <p:nvPr/>
          </p:nvSpPr>
          <p:spPr>
            <a:xfrm>
              <a:off x="4313217" y="5239247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7" name="Oval 176"/>
            <p:cNvSpPr/>
            <p:nvPr/>
          </p:nvSpPr>
          <p:spPr>
            <a:xfrm>
              <a:off x="3686126" y="5267830"/>
              <a:ext cx="84142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62279" y="5274182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179" name="Straight Connector 178"/>
            <p:cNvCxnSpPr>
              <a:stCxn id="178" idx="6"/>
              <a:endCxn id="177" idx="2"/>
            </p:cNvCxnSpPr>
            <p:nvPr/>
          </p:nvCxnSpPr>
          <p:spPr>
            <a:xfrm flipV="1">
              <a:off x="3546420" y="5305941"/>
              <a:ext cx="139706" cy="6352"/>
            </a:xfrm>
            <a:prstGeom prst="lin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4195737" y="5282122"/>
              <a:ext cx="138118" cy="6352"/>
            </a:xfrm>
            <a:prstGeom prst="lin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4081" name="Rectangle 180"/>
            <p:cNvSpPr>
              <a:spLocks noChangeArrowheads="1"/>
            </p:cNvSpPr>
            <p:nvPr/>
          </p:nvSpPr>
          <p:spPr bwMode="auto">
            <a:xfrm>
              <a:off x="3934636" y="4553249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082" name="Rectangle 181"/>
            <p:cNvSpPr>
              <a:spLocks noChangeArrowheads="1"/>
            </p:cNvSpPr>
            <p:nvPr/>
          </p:nvSpPr>
          <p:spPr bwMode="auto">
            <a:xfrm>
              <a:off x="3940633" y="5596284"/>
              <a:ext cx="388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4941896" y="4896248"/>
              <a:ext cx="843000" cy="8177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49868" y="4896248"/>
              <a:ext cx="444520" cy="81779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19738" y="4858137"/>
              <a:ext cx="85729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0" name="Oval 189"/>
            <p:cNvSpPr/>
            <p:nvPr/>
          </p:nvSpPr>
          <p:spPr>
            <a:xfrm>
              <a:off x="5327676" y="5661643"/>
              <a:ext cx="84142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3" name="Oval 192"/>
            <p:cNvSpPr/>
            <p:nvPr/>
          </p:nvSpPr>
          <p:spPr>
            <a:xfrm>
              <a:off x="5548349" y="5280533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4" name="Oval 193"/>
            <p:cNvSpPr/>
            <p:nvPr/>
          </p:nvSpPr>
          <p:spPr>
            <a:xfrm>
              <a:off x="5745208" y="5278946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5" name="Oval 194"/>
            <p:cNvSpPr/>
            <p:nvPr/>
          </p:nvSpPr>
          <p:spPr>
            <a:xfrm>
              <a:off x="5116529" y="5307529"/>
              <a:ext cx="85729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96" name="Oval 195"/>
            <p:cNvSpPr/>
            <p:nvPr/>
          </p:nvSpPr>
          <p:spPr>
            <a:xfrm>
              <a:off x="4894269" y="5313881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197" name="Straight Connector 196"/>
            <p:cNvCxnSpPr>
              <a:stCxn id="196" idx="6"/>
              <a:endCxn id="195" idx="2"/>
            </p:cNvCxnSpPr>
            <p:nvPr/>
          </p:nvCxnSpPr>
          <p:spPr>
            <a:xfrm flipV="1">
              <a:off x="4978410" y="5345640"/>
              <a:ext cx="138119" cy="6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5627727" y="5321820"/>
              <a:ext cx="138118" cy="6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93" name="Rectangle 199"/>
            <p:cNvSpPr>
              <a:spLocks noChangeArrowheads="1"/>
            </p:cNvSpPr>
            <p:nvPr/>
          </p:nvSpPr>
          <p:spPr bwMode="auto">
            <a:xfrm>
              <a:off x="5366268" y="4592965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094" name="Rectangle 201"/>
            <p:cNvSpPr>
              <a:spLocks noChangeArrowheads="1"/>
            </p:cNvSpPr>
            <p:nvPr/>
          </p:nvSpPr>
          <p:spPr bwMode="auto">
            <a:xfrm>
              <a:off x="5372265" y="5600375"/>
              <a:ext cx="388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6450090" y="4856549"/>
              <a:ext cx="843000" cy="817798"/>
            </a:xfrm>
            <a:prstGeom prst="ellips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06" name="Oval 205"/>
            <p:cNvSpPr/>
            <p:nvPr/>
          </p:nvSpPr>
          <p:spPr>
            <a:xfrm>
              <a:off x="6658061" y="4856549"/>
              <a:ext cx="444520" cy="817798"/>
            </a:xfrm>
            <a:prstGeom prst="ellips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07" name="Oval 206"/>
            <p:cNvSpPr/>
            <p:nvPr/>
          </p:nvSpPr>
          <p:spPr>
            <a:xfrm>
              <a:off x="6829519" y="4818438"/>
              <a:ext cx="84142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08" name="Oval 207"/>
            <p:cNvSpPr/>
            <p:nvPr/>
          </p:nvSpPr>
          <p:spPr>
            <a:xfrm>
              <a:off x="6835869" y="5621945"/>
              <a:ext cx="84142" cy="76222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09" name="Oval 208"/>
            <p:cNvSpPr/>
            <p:nvPr/>
          </p:nvSpPr>
          <p:spPr>
            <a:xfrm>
              <a:off x="7056542" y="5240835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1" name="Oval 210"/>
            <p:cNvSpPr/>
            <p:nvPr/>
          </p:nvSpPr>
          <p:spPr>
            <a:xfrm>
              <a:off x="7253401" y="5239247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2" name="Oval 211"/>
            <p:cNvSpPr/>
            <p:nvPr/>
          </p:nvSpPr>
          <p:spPr>
            <a:xfrm>
              <a:off x="6626310" y="5267830"/>
              <a:ext cx="84142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4" name="Oval 213"/>
            <p:cNvSpPr/>
            <p:nvPr/>
          </p:nvSpPr>
          <p:spPr>
            <a:xfrm>
              <a:off x="6402463" y="5274182"/>
              <a:ext cx="84141" cy="762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217" name="Straight Connector 216"/>
            <p:cNvCxnSpPr>
              <a:stCxn id="214" idx="6"/>
              <a:endCxn id="212" idx="2"/>
            </p:cNvCxnSpPr>
            <p:nvPr/>
          </p:nvCxnSpPr>
          <p:spPr>
            <a:xfrm flipV="1">
              <a:off x="6486603" y="5305941"/>
              <a:ext cx="139706" cy="6352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7135921" y="5282122"/>
              <a:ext cx="138118" cy="6352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05" name="Rectangle 219"/>
            <p:cNvSpPr>
              <a:spLocks noChangeArrowheads="1"/>
            </p:cNvSpPr>
            <p:nvPr/>
          </p:nvSpPr>
          <p:spPr bwMode="auto">
            <a:xfrm>
              <a:off x="6874744" y="4566897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06" name="Rectangle 220"/>
            <p:cNvSpPr>
              <a:spLocks noChangeArrowheads="1"/>
            </p:cNvSpPr>
            <p:nvPr/>
          </p:nvSpPr>
          <p:spPr bwMode="auto">
            <a:xfrm>
              <a:off x="6880741" y="5596284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07" name="Rectangle 222"/>
            <p:cNvSpPr>
              <a:spLocks noChangeArrowheads="1"/>
            </p:cNvSpPr>
            <p:nvPr/>
          </p:nvSpPr>
          <p:spPr bwMode="auto">
            <a:xfrm>
              <a:off x="3225332" y="5055628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08" name="Rectangle 223"/>
            <p:cNvSpPr>
              <a:spLocks noChangeArrowheads="1"/>
            </p:cNvSpPr>
            <p:nvPr/>
          </p:nvSpPr>
          <p:spPr bwMode="auto">
            <a:xfrm>
              <a:off x="2171899" y="4987388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09" name="Rectangle 226"/>
            <p:cNvSpPr>
              <a:spLocks noChangeArrowheads="1"/>
            </p:cNvSpPr>
            <p:nvPr/>
          </p:nvSpPr>
          <p:spPr bwMode="auto">
            <a:xfrm>
              <a:off x="2440675" y="4981054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0" name="Rectangle 228"/>
            <p:cNvSpPr>
              <a:spLocks noChangeArrowheads="1"/>
            </p:cNvSpPr>
            <p:nvPr/>
          </p:nvSpPr>
          <p:spPr bwMode="auto">
            <a:xfrm>
              <a:off x="2824260" y="4912773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1" name="Rectangle 229"/>
            <p:cNvSpPr>
              <a:spLocks noChangeArrowheads="1"/>
            </p:cNvSpPr>
            <p:nvPr/>
          </p:nvSpPr>
          <p:spPr bwMode="auto">
            <a:xfrm>
              <a:off x="3729265" y="5069303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2" name="Rectangle 230"/>
            <p:cNvSpPr>
              <a:spLocks noChangeArrowheads="1"/>
            </p:cNvSpPr>
            <p:nvPr/>
          </p:nvSpPr>
          <p:spPr bwMode="auto">
            <a:xfrm>
              <a:off x="4082118" y="4960731"/>
              <a:ext cx="388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3" name="Rectangle 231"/>
            <p:cNvSpPr>
              <a:spLocks noChangeArrowheads="1"/>
            </p:cNvSpPr>
            <p:nvPr/>
          </p:nvSpPr>
          <p:spPr bwMode="auto">
            <a:xfrm>
              <a:off x="4328881" y="5145397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4" name="Rectangle 232"/>
            <p:cNvSpPr>
              <a:spLocks noChangeArrowheads="1"/>
            </p:cNvSpPr>
            <p:nvPr/>
          </p:nvSpPr>
          <p:spPr bwMode="auto">
            <a:xfrm>
              <a:off x="1712774" y="5037101"/>
              <a:ext cx="394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5" name="Rectangle 233"/>
            <p:cNvSpPr>
              <a:spLocks noChangeArrowheads="1"/>
            </p:cNvSpPr>
            <p:nvPr/>
          </p:nvSpPr>
          <p:spPr bwMode="auto">
            <a:xfrm>
              <a:off x="4670291" y="5037101"/>
              <a:ext cx="388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6" name="Rectangle 234"/>
            <p:cNvSpPr>
              <a:spLocks noChangeArrowheads="1"/>
            </p:cNvSpPr>
            <p:nvPr/>
          </p:nvSpPr>
          <p:spPr bwMode="auto">
            <a:xfrm>
              <a:off x="5165198" y="5078910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7" name="Rectangle 235"/>
            <p:cNvSpPr>
              <a:spLocks noChangeArrowheads="1"/>
            </p:cNvSpPr>
            <p:nvPr/>
          </p:nvSpPr>
          <p:spPr bwMode="auto">
            <a:xfrm>
              <a:off x="5363236" y="4954351"/>
              <a:ext cx="418605" cy="3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8" name="Rectangle 236"/>
            <p:cNvSpPr>
              <a:spLocks noChangeArrowheads="1"/>
            </p:cNvSpPr>
            <p:nvPr/>
          </p:nvSpPr>
          <p:spPr bwMode="auto">
            <a:xfrm>
              <a:off x="5779585" y="5089161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19" name="Rectangle 237"/>
            <p:cNvSpPr>
              <a:spLocks noChangeArrowheads="1"/>
            </p:cNvSpPr>
            <p:nvPr/>
          </p:nvSpPr>
          <p:spPr bwMode="auto">
            <a:xfrm>
              <a:off x="6144180" y="4995820"/>
              <a:ext cx="401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20" name="Rectangle 238"/>
            <p:cNvSpPr>
              <a:spLocks noChangeArrowheads="1"/>
            </p:cNvSpPr>
            <p:nvPr/>
          </p:nvSpPr>
          <p:spPr bwMode="auto">
            <a:xfrm>
              <a:off x="6631519" y="5022987"/>
              <a:ext cx="3754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21" name="Rectangle 239"/>
            <p:cNvSpPr>
              <a:spLocks noChangeArrowheads="1"/>
            </p:cNvSpPr>
            <p:nvPr/>
          </p:nvSpPr>
          <p:spPr bwMode="auto">
            <a:xfrm>
              <a:off x="6917606" y="4954351"/>
              <a:ext cx="3754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  <p:sp>
          <p:nvSpPr>
            <p:cNvPr id="44122" name="Rectangle 240"/>
            <p:cNvSpPr>
              <a:spLocks noChangeArrowheads="1"/>
            </p:cNvSpPr>
            <p:nvPr/>
          </p:nvSpPr>
          <p:spPr bwMode="auto">
            <a:xfrm>
              <a:off x="7311631" y="5078384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CA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aseline="30000">
                <a:latin typeface="Book Antiqua" pitchFamily="18" charset="0"/>
              </a:endParaRPr>
            </a:p>
          </p:txBody>
        </p:sp>
      </p:grpSp>
      <p:sp>
        <p:nvSpPr>
          <p:cNvPr id="242" name="Rectangle 241"/>
          <p:cNvSpPr>
            <a:spLocks noChangeArrowheads="1"/>
          </p:cNvSpPr>
          <p:nvPr/>
        </p:nvSpPr>
        <p:spPr bwMode="auto">
          <a:xfrm>
            <a:off x="855663" y="6083300"/>
            <a:ext cx="793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Lemma 3, all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must be smaller than </a:t>
            </a:r>
            <a:r>
              <a:rPr lang="en-CA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min.</a:t>
            </a:r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CA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37" grpId="0" animBg="1"/>
      <p:bldP spid="136" grpId="0" animBg="1"/>
      <p:bldP spid="7" grpId="0" animBg="1"/>
      <p:bldP spid="138" grpId="0" animBg="1"/>
      <p:bldP spid="142" grpId="0" animBg="1"/>
      <p:bldP spid="143" grpId="0" animBg="1"/>
      <p:bldP spid="144" grpId="0" animBg="1"/>
      <p:bldP spid="145" grpId="0" animBg="1"/>
      <p:bldP spid="149" grpId="0" animBg="1"/>
      <p:bldP spid="151" grpId="0" animBg="1"/>
      <p:bldP spid="11" grpId="0"/>
      <p:bldP spid="13" grpId="0"/>
      <p:bldP spid="154" grpId="0"/>
      <p:bldP spid="2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smtClean="0">
                <a:solidFill>
                  <a:srgbClr val="FF0000"/>
                </a:solidFill>
              </a:rPr>
              <a:t>Planar Graph</a:t>
            </a:r>
            <a:r>
              <a:rPr lang="en-US" sz="2800" smtClean="0"/>
              <a:t> that is </a:t>
            </a:r>
            <a:r>
              <a:rPr lang="en-US" sz="2800" smtClean="0">
                <a:solidFill>
                  <a:srgbClr val="FF0000"/>
                </a:solidFill>
              </a:rPr>
              <a:t>Not a PCG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69C09-94D0-4255-97BF-822E69090E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9938"/>
            <a:ext cx="4149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154"/>
          <p:cNvSpPr>
            <a:spLocks noChangeArrowheads="1"/>
          </p:cNvSpPr>
          <p:nvPr/>
        </p:nvSpPr>
        <p:spPr bwMode="auto">
          <a:xfrm>
            <a:off x="2655888" y="316388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CA">
              <a:latin typeface="Book Antiqua" pitchFamily="18" charset="0"/>
            </a:endParaRPr>
          </a:p>
        </p:txBody>
      </p:sp>
      <p:sp>
        <p:nvSpPr>
          <p:cNvPr id="104" name="Rectangular Callout 103"/>
          <p:cNvSpPr/>
          <p:nvPr/>
        </p:nvSpPr>
        <p:spPr>
          <a:xfrm>
            <a:off x="5557838" y="1214438"/>
            <a:ext cx="3063875" cy="922337"/>
          </a:xfrm>
          <a:prstGeom prst="wedgeRectCallout">
            <a:avLst>
              <a:gd name="adj1" fmla="val -90147"/>
              <a:gd name="adj2" fmla="val -1135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20 vertices, but can we find such a planar graph with smaller number of vertices?</a:t>
            </a:r>
            <a:endParaRPr lang="en-C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smtClean="0">
                <a:solidFill>
                  <a:srgbClr val="FF0000"/>
                </a:solidFill>
              </a:rPr>
              <a:t>Planar Graph with 16 Vertices</a:t>
            </a:r>
            <a:r>
              <a:rPr lang="en-US" sz="2800" smtClean="0"/>
              <a:t> that is </a:t>
            </a:r>
            <a:r>
              <a:rPr lang="en-US" sz="2800" smtClean="0">
                <a:solidFill>
                  <a:srgbClr val="FF0000"/>
                </a:solidFill>
              </a:rPr>
              <a:t>Not a PCG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46ACB-1F62-48E4-85AB-046D39EDC4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9938"/>
            <a:ext cx="4149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104"/>
          <p:cNvSpPr/>
          <p:nvPr/>
        </p:nvSpPr>
        <p:spPr>
          <a:xfrm>
            <a:off x="441325" y="5580063"/>
            <a:ext cx="8466138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Our proof holds even if we merge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,h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CA" sz="2000" dirty="0">
              <a:latin typeface="+mn-lt"/>
              <a:cs typeface="+mn-cs"/>
            </a:endParaRPr>
          </a:p>
        </p:txBody>
      </p:sp>
      <p:sp>
        <p:nvSpPr>
          <p:cNvPr id="107" name="Rectangular Callout 106"/>
          <p:cNvSpPr/>
          <p:nvPr/>
        </p:nvSpPr>
        <p:spPr>
          <a:xfrm>
            <a:off x="5557838" y="1214438"/>
            <a:ext cx="3063875" cy="922337"/>
          </a:xfrm>
          <a:prstGeom prst="wedgeRectCallout">
            <a:avLst>
              <a:gd name="adj1" fmla="val -90147"/>
              <a:gd name="adj2" fmla="val -1135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20 vertices, but can we find such a planar graph with smaller number of vertices?</a:t>
            </a:r>
            <a:endParaRPr lang="en-C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089" name="Group 18"/>
          <p:cNvGrpSpPr>
            <a:grpSpLocks/>
          </p:cNvGrpSpPr>
          <p:nvPr/>
        </p:nvGrpSpPr>
        <p:grpSpPr bwMode="auto">
          <a:xfrm>
            <a:off x="3705225" y="2386013"/>
            <a:ext cx="4364038" cy="3040062"/>
            <a:chOff x="3704826" y="2385321"/>
            <a:chExt cx="4363920" cy="3040978"/>
          </a:xfrm>
        </p:grpSpPr>
        <p:pic>
          <p:nvPicPr>
            <p:cNvPr id="4609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07772" y="2385321"/>
              <a:ext cx="4149949" cy="273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Rectangle 103"/>
            <p:cNvSpPr>
              <a:spLocks noChangeArrowheads="1"/>
            </p:cNvSpPr>
            <p:nvPr/>
          </p:nvSpPr>
          <p:spPr bwMode="auto">
            <a:xfrm>
              <a:off x="6242263" y="5056967"/>
              <a:ext cx="505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CA" baseline="-25000">
                <a:latin typeface="Book Antiqua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54116" y="3746218"/>
              <a:ext cx="541322" cy="217554"/>
            </a:xfrm>
            <a:custGeom>
              <a:avLst/>
              <a:gdLst>
                <a:gd name="connsiteX0" fmla="*/ 493471 w 575247"/>
                <a:gd name="connsiteY0" fmla="*/ 58 h 268132"/>
                <a:gd name="connsiteX1" fmla="*/ 20505 w 575247"/>
                <a:gd name="connsiteY1" fmla="*/ 141948 h 268132"/>
                <a:gd name="connsiteX2" fmla="*/ 130864 w 575247"/>
                <a:gd name="connsiteY2" fmla="*/ 268072 h 268132"/>
                <a:gd name="connsiteX3" fmla="*/ 540767 w 575247"/>
                <a:gd name="connsiteY3" fmla="*/ 126183 h 268132"/>
                <a:gd name="connsiteX4" fmla="*/ 493471 w 575247"/>
                <a:gd name="connsiteY4" fmla="*/ 58 h 26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247" h="268132">
                  <a:moveTo>
                    <a:pt x="493471" y="58"/>
                  </a:moveTo>
                  <a:cubicBezTo>
                    <a:pt x="406761" y="2685"/>
                    <a:pt x="80940" y="97279"/>
                    <a:pt x="20505" y="141948"/>
                  </a:cubicBezTo>
                  <a:cubicBezTo>
                    <a:pt x="-39930" y="186617"/>
                    <a:pt x="44154" y="270699"/>
                    <a:pt x="130864" y="268072"/>
                  </a:cubicBezTo>
                  <a:cubicBezTo>
                    <a:pt x="217574" y="265445"/>
                    <a:pt x="480332" y="168224"/>
                    <a:pt x="540767" y="126183"/>
                  </a:cubicBezTo>
                  <a:cubicBezTo>
                    <a:pt x="601202" y="84142"/>
                    <a:pt x="580181" y="-2569"/>
                    <a:pt x="493471" y="5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733596" y="3708106"/>
              <a:ext cx="490525" cy="225493"/>
            </a:xfrm>
            <a:custGeom>
              <a:avLst/>
              <a:gdLst>
                <a:gd name="connsiteX0" fmla="*/ 38100 w 489616"/>
                <a:gd name="connsiteY0" fmla="*/ 159467 h 226288"/>
                <a:gd name="connsiteX1" fmla="*/ 0 w 489616"/>
                <a:gd name="connsiteY1" fmla="*/ 102317 h 226288"/>
                <a:gd name="connsiteX2" fmla="*/ 38100 w 489616"/>
                <a:gd name="connsiteY2" fmla="*/ 7067 h 226288"/>
                <a:gd name="connsiteX3" fmla="*/ 104775 w 489616"/>
                <a:gd name="connsiteY3" fmla="*/ 16592 h 226288"/>
                <a:gd name="connsiteX4" fmla="*/ 200025 w 489616"/>
                <a:gd name="connsiteY4" fmla="*/ 92792 h 226288"/>
                <a:gd name="connsiteX5" fmla="*/ 295275 w 489616"/>
                <a:gd name="connsiteY5" fmla="*/ 149942 h 226288"/>
                <a:gd name="connsiteX6" fmla="*/ 361950 w 489616"/>
                <a:gd name="connsiteY6" fmla="*/ 121367 h 226288"/>
                <a:gd name="connsiteX7" fmla="*/ 390525 w 489616"/>
                <a:gd name="connsiteY7" fmla="*/ 26117 h 226288"/>
                <a:gd name="connsiteX8" fmla="*/ 466725 w 489616"/>
                <a:gd name="connsiteY8" fmla="*/ 35642 h 226288"/>
                <a:gd name="connsiteX9" fmla="*/ 466725 w 489616"/>
                <a:gd name="connsiteY9" fmla="*/ 140417 h 226288"/>
                <a:gd name="connsiteX10" fmla="*/ 200025 w 489616"/>
                <a:gd name="connsiteY10" fmla="*/ 226142 h 226288"/>
                <a:gd name="connsiteX11" fmla="*/ 38100 w 489616"/>
                <a:gd name="connsiteY11" fmla="*/ 159467 h 22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616" h="226288">
                  <a:moveTo>
                    <a:pt x="38100" y="159467"/>
                  </a:moveTo>
                  <a:cubicBezTo>
                    <a:pt x="4762" y="138829"/>
                    <a:pt x="0" y="127717"/>
                    <a:pt x="0" y="102317"/>
                  </a:cubicBezTo>
                  <a:cubicBezTo>
                    <a:pt x="0" y="76917"/>
                    <a:pt x="20638" y="21354"/>
                    <a:pt x="38100" y="7067"/>
                  </a:cubicBezTo>
                  <a:cubicBezTo>
                    <a:pt x="55562" y="-7220"/>
                    <a:pt x="77788" y="2304"/>
                    <a:pt x="104775" y="16592"/>
                  </a:cubicBezTo>
                  <a:cubicBezTo>
                    <a:pt x="131763" y="30879"/>
                    <a:pt x="168275" y="70567"/>
                    <a:pt x="200025" y="92792"/>
                  </a:cubicBezTo>
                  <a:cubicBezTo>
                    <a:pt x="231775" y="115017"/>
                    <a:pt x="268288" y="145180"/>
                    <a:pt x="295275" y="149942"/>
                  </a:cubicBezTo>
                  <a:cubicBezTo>
                    <a:pt x="322262" y="154704"/>
                    <a:pt x="346075" y="142004"/>
                    <a:pt x="361950" y="121367"/>
                  </a:cubicBezTo>
                  <a:cubicBezTo>
                    <a:pt x="377825" y="100729"/>
                    <a:pt x="373063" y="40404"/>
                    <a:pt x="390525" y="26117"/>
                  </a:cubicBezTo>
                  <a:cubicBezTo>
                    <a:pt x="407987" y="11830"/>
                    <a:pt x="454025" y="16592"/>
                    <a:pt x="466725" y="35642"/>
                  </a:cubicBezTo>
                  <a:cubicBezTo>
                    <a:pt x="479425" y="54692"/>
                    <a:pt x="511175" y="108667"/>
                    <a:pt x="466725" y="140417"/>
                  </a:cubicBezTo>
                  <a:cubicBezTo>
                    <a:pt x="422275" y="172167"/>
                    <a:pt x="271462" y="222967"/>
                    <a:pt x="200025" y="226142"/>
                  </a:cubicBezTo>
                  <a:cubicBezTo>
                    <a:pt x="128588" y="229317"/>
                    <a:pt x="71438" y="180105"/>
                    <a:pt x="38100" y="1594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98780" y="3723986"/>
              <a:ext cx="563547" cy="203261"/>
            </a:xfrm>
            <a:custGeom>
              <a:avLst/>
              <a:gdLst>
                <a:gd name="connsiteX0" fmla="*/ 116262 w 554522"/>
                <a:gd name="connsiteY0" fmla="*/ 48563 h 203478"/>
                <a:gd name="connsiteX1" fmla="*/ 30537 w 554522"/>
                <a:gd name="connsiteY1" fmla="*/ 938 h 203478"/>
                <a:gd name="connsiteX2" fmla="*/ 1962 w 554522"/>
                <a:gd name="connsiteY2" fmla="*/ 86663 h 203478"/>
                <a:gd name="connsiteX3" fmla="*/ 78162 w 554522"/>
                <a:gd name="connsiteY3" fmla="*/ 191438 h 203478"/>
                <a:gd name="connsiteX4" fmla="*/ 201987 w 554522"/>
                <a:gd name="connsiteY4" fmla="*/ 200963 h 203478"/>
                <a:gd name="connsiteX5" fmla="*/ 335337 w 554522"/>
                <a:gd name="connsiteY5" fmla="*/ 200963 h 203478"/>
                <a:gd name="connsiteX6" fmla="*/ 468687 w 554522"/>
                <a:gd name="connsiteY6" fmla="*/ 172388 h 203478"/>
                <a:gd name="connsiteX7" fmla="*/ 525837 w 554522"/>
                <a:gd name="connsiteY7" fmla="*/ 143813 h 203478"/>
                <a:gd name="connsiteX8" fmla="*/ 554412 w 554522"/>
                <a:gd name="connsiteY8" fmla="*/ 115238 h 203478"/>
                <a:gd name="connsiteX9" fmla="*/ 516312 w 554522"/>
                <a:gd name="connsiteY9" fmla="*/ 19988 h 203478"/>
                <a:gd name="connsiteX10" fmla="*/ 449637 w 554522"/>
                <a:gd name="connsiteY10" fmla="*/ 58088 h 203478"/>
                <a:gd name="connsiteX11" fmla="*/ 382962 w 554522"/>
                <a:gd name="connsiteY11" fmla="*/ 115238 h 203478"/>
                <a:gd name="connsiteX0" fmla="*/ 383394 w 564479"/>
                <a:gd name="connsiteY0" fmla="*/ 114573 h 202813"/>
                <a:gd name="connsiteX1" fmla="*/ 40494 w 564479"/>
                <a:gd name="connsiteY1" fmla="*/ 273 h 202813"/>
                <a:gd name="connsiteX2" fmla="*/ 11919 w 564479"/>
                <a:gd name="connsiteY2" fmla="*/ 85998 h 202813"/>
                <a:gd name="connsiteX3" fmla="*/ 88119 w 564479"/>
                <a:gd name="connsiteY3" fmla="*/ 190773 h 202813"/>
                <a:gd name="connsiteX4" fmla="*/ 211944 w 564479"/>
                <a:gd name="connsiteY4" fmla="*/ 200298 h 202813"/>
                <a:gd name="connsiteX5" fmla="*/ 345294 w 564479"/>
                <a:gd name="connsiteY5" fmla="*/ 200298 h 202813"/>
                <a:gd name="connsiteX6" fmla="*/ 478644 w 564479"/>
                <a:gd name="connsiteY6" fmla="*/ 171723 h 202813"/>
                <a:gd name="connsiteX7" fmla="*/ 535794 w 564479"/>
                <a:gd name="connsiteY7" fmla="*/ 143148 h 202813"/>
                <a:gd name="connsiteX8" fmla="*/ 564369 w 564479"/>
                <a:gd name="connsiteY8" fmla="*/ 114573 h 202813"/>
                <a:gd name="connsiteX9" fmla="*/ 526269 w 564479"/>
                <a:gd name="connsiteY9" fmla="*/ 19323 h 202813"/>
                <a:gd name="connsiteX10" fmla="*/ 459594 w 564479"/>
                <a:gd name="connsiteY10" fmla="*/ 57423 h 202813"/>
                <a:gd name="connsiteX11" fmla="*/ 392919 w 564479"/>
                <a:gd name="connsiteY11" fmla="*/ 114573 h 2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79" h="202813">
                  <a:moveTo>
                    <a:pt x="383394" y="114573"/>
                  </a:moveTo>
                  <a:cubicBezTo>
                    <a:pt x="350056" y="87585"/>
                    <a:pt x="102407" y="5036"/>
                    <a:pt x="40494" y="273"/>
                  </a:cubicBezTo>
                  <a:cubicBezTo>
                    <a:pt x="-21419" y="-4490"/>
                    <a:pt x="3982" y="54248"/>
                    <a:pt x="11919" y="85998"/>
                  </a:cubicBezTo>
                  <a:cubicBezTo>
                    <a:pt x="19856" y="117748"/>
                    <a:pt x="54781" y="171723"/>
                    <a:pt x="88119" y="190773"/>
                  </a:cubicBezTo>
                  <a:cubicBezTo>
                    <a:pt x="121456" y="209823"/>
                    <a:pt x="169082" y="198711"/>
                    <a:pt x="211944" y="200298"/>
                  </a:cubicBezTo>
                  <a:cubicBezTo>
                    <a:pt x="254806" y="201885"/>
                    <a:pt x="300844" y="205061"/>
                    <a:pt x="345294" y="200298"/>
                  </a:cubicBezTo>
                  <a:cubicBezTo>
                    <a:pt x="389744" y="195536"/>
                    <a:pt x="446894" y="181248"/>
                    <a:pt x="478644" y="171723"/>
                  </a:cubicBezTo>
                  <a:cubicBezTo>
                    <a:pt x="510394" y="162198"/>
                    <a:pt x="521507" y="152673"/>
                    <a:pt x="535794" y="143148"/>
                  </a:cubicBezTo>
                  <a:cubicBezTo>
                    <a:pt x="550081" y="133623"/>
                    <a:pt x="565956" y="135210"/>
                    <a:pt x="564369" y="114573"/>
                  </a:cubicBezTo>
                  <a:cubicBezTo>
                    <a:pt x="562782" y="93936"/>
                    <a:pt x="543732" y="28848"/>
                    <a:pt x="526269" y="19323"/>
                  </a:cubicBezTo>
                  <a:cubicBezTo>
                    <a:pt x="508807" y="9798"/>
                    <a:pt x="481819" y="41548"/>
                    <a:pt x="459594" y="57423"/>
                  </a:cubicBezTo>
                  <a:cubicBezTo>
                    <a:pt x="437369" y="73298"/>
                    <a:pt x="407206" y="105048"/>
                    <a:pt x="392919" y="11457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04826" y="3723986"/>
              <a:ext cx="4363920" cy="1695961"/>
            </a:xfrm>
            <a:custGeom>
              <a:avLst/>
              <a:gdLst>
                <a:gd name="connsiteX0" fmla="*/ 162324 w 4363920"/>
                <a:gd name="connsiteY0" fmla="*/ 638495 h 1695850"/>
                <a:gd name="connsiteX1" fmla="*/ 362349 w 4363920"/>
                <a:gd name="connsiteY1" fmla="*/ 171770 h 1695850"/>
                <a:gd name="connsiteX2" fmla="*/ 324249 w 4363920"/>
                <a:gd name="connsiteY2" fmla="*/ 105095 h 1695850"/>
                <a:gd name="connsiteX3" fmla="*/ 209949 w 4363920"/>
                <a:gd name="connsiteY3" fmla="*/ 162245 h 1695850"/>
                <a:gd name="connsiteX4" fmla="*/ 399 w 4363920"/>
                <a:gd name="connsiteY4" fmla="*/ 809945 h 1695850"/>
                <a:gd name="connsiteX5" fmla="*/ 181374 w 4363920"/>
                <a:gd name="connsiteY5" fmla="*/ 1248095 h 1695850"/>
                <a:gd name="connsiteX6" fmla="*/ 895749 w 4363920"/>
                <a:gd name="connsiteY6" fmla="*/ 1676720 h 1695850"/>
                <a:gd name="connsiteX7" fmla="*/ 2067324 w 4363920"/>
                <a:gd name="connsiteY7" fmla="*/ 1571945 h 1695850"/>
                <a:gd name="connsiteX8" fmla="*/ 3362724 w 4363920"/>
                <a:gd name="connsiteY8" fmla="*/ 1133795 h 1695850"/>
                <a:gd name="connsiteX9" fmla="*/ 4058049 w 4363920"/>
                <a:gd name="connsiteY9" fmla="*/ 628970 h 1695850"/>
                <a:gd name="connsiteX10" fmla="*/ 4353324 w 4363920"/>
                <a:gd name="connsiteY10" fmla="*/ 257495 h 1695850"/>
                <a:gd name="connsiteX11" fmla="*/ 4286649 w 4363920"/>
                <a:gd name="connsiteY11" fmla="*/ 9845 h 1695850"/>
                <a:gd name="connsiteX12" fmla="*/ 4172349 w 4363920"/>
                <a:gd name="connsiteY12" fmla="*/ 57470 h 1695850"/>
                <a:gd name="connsiteX13" fmla="*/ 4229499 w 4363920"/>
                <a:gd name="connsiteY13" fmla="*/ 133670 h 1695850"/>
                <a:gd name="connsiteX14" fmla="*/ 4248549 w 4363920"/>
                <a:gd name="connsiteY14" fmla="*/ 238445 h 1695850"/>
                <a:gd name="connsiteX15" fmla="*/ 3591324 w 4363920"/>
                <a:gd name="connsiteY15" fmla="*/ 924245 h 1695850"/>
                <a:gd name="connsiteX16" fmla="*/ 2153049 w 4363920"/>
                <a:gd name="connsiteY16" fmla="*/ 1476695 h 1695850"/>
                <a:gd name="connsiteX17" fmla="*/ 1267224 w 4363920"/>
                <a:gd name="connsiteY17" fmla="*/ 1638620 h 1695850"/>
                <a:gd name="connsiteX18" fmla="*/ 562374 w 4363920"/>
                <a:gd name="connsiteY18" fmla="*/ 1457645 h 1695850"/>
                <a:gd name="connsiteX19" fmla="*/ 124224 w 4363920"/>
                <a:gd name="connsiteY19" fmla="*/ 981395 h 1695850"/>
                <a:gd name="connsiteX20" fmla="*/ 162324 w 4363920"/>
                <a:gd name="connsiteY20" fmla="*/ 638495 h 169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63920" h="1695850">
                  <a:moveTo>
                    <a:pt x="162324" y="638495"/>
                  </a:moveTo>
                  <a:cubicBezTo>
                    <a:pt x="202012" y="503557"/>
                    <a:pt x="335362" y="260670"/>
                    <a:pt x="362349" y="171770"/>
                  </a:cubicBezTo>
                  <a:cubicBezTo>
                    <a:pt x="389337" y="82870"/>
                    <a:pt x="349649" y="106682"/>
                    <a:pt x="324249" y="105095"/>
                  </a:cubicBezTo>
                  <a:cubicBezTo>
                    <a:pt x="298849" y="103507"/>
                    <a:pt x="263924" y="44770"/>
                    <a:pt x="209949" y="162245"/>
                  </a:cubicBezTo>
                  <a:cubicBezTo>
                    <a:pt x="155974" y="279720"/>
                    <a:pt x="5162" y="628970"/>
                    <a:pt x="399" y="809945"/>
                  </a:cubicBezTo>
                  <a:cubicBezTo>
                    <a:pt x="-4364" y="990920"/>
                    <a:pt x="32149" y="1103633"/>
                    <a:pt x="181374" y="1248095"/>
                  </a:cubicBezTo>
                  <a:cubicBezTo>
                    <a:pt x="330599" y="1392557"/>
                    <a:pt x="581424" y="1622745"/>
                    <a:pt x="895749" y="1676720"/>
                  </a:cubicBezTo>
                  <a:cubicBezTo>
                    <a:pt x="1210074" y="1730695"/>
                    <a:pt x="1656162" y="1662433"/>
                    <a:pt x="2067324" y="1571945"/>
                  </a:cubicBezTo>
                  <a:cubicBezTo>
                    <a:pt x="2478487" y="1481458"/>
                    <a:pt x="3030937" y="1290958"/>
                    <a:pt x="3362724" y="1133795"/>
                  </a:cubicBezTo>
                  <a:cubicBezTo>
                    <a:pt x="3694512" y="976633"/>
                    <a:pt x="3892949" y="775020"/>
                    <a:pt x="4058049" y="628970"/>
                  </a:cubicBezTo>
                  <a:cubicBezTo>
                    <a:pt x="4223149" y="482920"/>
                    <a:pt x="4315224" y="360682"/>
                    <a:pt x="4353324" y="257495"/>
                  </a:cubicBezTo>
                  <a:cubicBezTo>
                    <a:pt x="4391424" y="154307"/>
                    <a:pt x="4316811" y="43182"/>
                    <a:pt x="4286649" y="9845"/>
                  </a:cubicBezTo>
                  <a:cubicBezTo>
                    <a:pt x="4256487" y="-23492"/>
                    <a:pt x="4181874" y="36833"/>
                    <a:pt x="4172349" y="57470"/>
                  </a:cubicBezTo>
                  <a:cubicBezTo>
                    <a:pt x="4162824" y="78107"/>
                    <a:pt x="4216799" y="103507"/>
                    <a:pt x="4229499" y="133670"/>
                  </a:cubicBezTo>
                  <a:cubicBezTo>
                    <a:pt x="4242199" y="163832"/>
                    <a:pt x="4354912" y="106682"/>
                    <a:pt x="4248549" y="238445"/>
                  </a:cubicBezTo>
                  <a:cubicBezTo>
                    <a:pt x="4142187" y="370207"/>
                    <a:pt x="3940574" y="717870"/>
                    <a:pt x="3591324" y="924245"/>
                  </a:cubicBezTo>
                  <a:cubicBezTo>
                    <a:pt x="3242074" y="1130620"/>
                    <a:pt x="2540399" y="1357633"/>
                    <a:pt x="2153049" y="1476695"/>
                  </a:cubicBezTo>
                  <a:cubicBezTo>
                    <a:pt x="1765699" y="1595757"/>
                    <a:pt x="1532336" y="1641795"/>
                    <a:pt x="1267224" y="1638620"/>
                  </a:cubicBezTo>
                  <a:cubicBezTo>
                    <a:pt x="1002112" y="1635445"/>
                    <a:pt x="752874" y="1567182"/>
                    <a:pt x="562374" y="1457645"/>
                  </a:cubicBezTo>
                  <a:cubicBezTo>
                    <a:pt x="371874" y="1348108"/>
                    <a:pt x="192487" y="1121095"/>
                    <a:pt x="124224" y="981395"/>
                  </a:cubicBezTo>
                  <a:cubicBezTo>
                    <a:pt x="55961" y="841695"/>
                    <a:pt x="122636" y="773433"/>
                    <a:pt x="162324" y="63849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46090" name="Rectangle 117"/>
          <p:cNvSpPr>
            <a:spLocks noChangeArrowheads="1"/>
          </p:cNvSpPr>
          <p:nvPr/>
        </p:nvSpPr>
        <p:spPr bwMode="auto">
          <a:xfrm>
            <a:off x="2655888" y="3163888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CA">
              <a:latin typeface="Book Antiqua" pitchFamily="18" charset="0"/>
            </a:endParaRPr>
          </a:p>
        </p:txBody>
      </p:sp>
      <p:sp>
        <p:nvSpPr>
          <p:cNvPr id="119" name="Explosion 1 118"/>
          <p:cNvSpPr/>
          <p:nvPr/>
        </p:nvSpPr>
        <p:spPr>
          <a:xfrm>
            <a:off x="484188" y="3349625"/>
            <a:ext cx="2827337" cy="2384425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</a:rPr>
              <a:t>Smallest Example?</a:t>
            </a:r>
          </a:p>
          <a:p>
            <a:pPr algn="ctr">
              <a:defRPr/>
            </a:pPr>
            <a:r>
              <a:rPr lang="en-US" b="1">
                <a:solidFill>
                  <a:srgbClr val="FF0000"/>
                </a:solidFill>
              </a:rPr>
              <a:t>Open</a:t>
            </a:r>
            <a:endParaRPr lang="en-CA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Time Complexity of the PCG Recognition Problem?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C70CB8-8790-4E9D-872B-5CB2128BE3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77813" y="4003675"/>
            <a:ext cx="8602662" cy="221773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Problem</a:t>
            </a:r>
            <a:r>
              <a:rPr lang="en-CA" sz="1800" b="0" dirty="0" smtClean="0"/>
              <a:t> </a:t>
            </a:r>
            <a:r>
              <a:rPr lang="en-CA" sz="1800" b="0" dirty="0"/>
              <a:t>: </a:t>
            </a:r>
            <a:r>
              <a:rPr lang="en-CA" sz="1800" b="0" dirty="0" smtClean="0">
                <a:solidFill>
                  <a:srgbClr val="FF0000"/>
                </a:solidFill>
              </a:rPr>
              <a:t>Max-</a:t>
            </a:r>
            <a:r>
              <a:rPr lang="en-CA" sz="1800" b="0" dirty="0" smtClean="0">
                <a:solidFill>
                  <a:srgbClr val="0070C0"/>
                </a:solidFill>
              </a:rPr>
              <a:t>Generalized-PCG-Recognition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Instance</a:t>
            </a:r>
            <a:r>
              <a:rPr lang="en-CA" sz="1800" b="0" dirty="0"/>
              <a:t> : A graph </a:t>
            </a:r>
            <a:r>
              <a:rPr lang="en-CA" sz="1800" b="0" i="1" dirty="0"/>
              <a:t>G</a:t>
            </a:r>
            <a:r>
              <a:rPr lang="en-CA" sz="1800" b="0" dirty="0"/>
              <a:t>, a subset </a:t>
            </a:r>
            <a:r>
              <a:rPr lang="en-CA" sz="1800" b="0" i="1" dirty="0"/>
              <a:t>S</a:t>
            </a:r>
            <a:r>
              <a:rPr lang="en-CA" sz="1800" b="0" dirty="0"/>
              <a:t> of the edges of its complement graph, </a:t>
            </a:r>
            <a:r>
              <a:rPr lang="en-CA" sz="1800" b="0" dirty="0">
                <a:solidFill>
                  <a:srgbClr val="FF0000"/>
                </a:solidFill>
              </a:rPr>
              <a:t>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 smtClean="0">
                <a:solidFill>
                  <a:srgbClr val="FF0000"/>
                </a:solidFill>
              </a:rPr>
              <a:t>	 a </a:t>
            </a:r>
            <a:r>
              <a:rPr lang="en-CA" sz="1800" b="0" dirty="0">
                <a:solidFill>
                  <a:srgbClr val="FF0000"/>
                </a:solidFill>
              </a:rPr>
              <a:t>positive integer </a:t>
            </a:r>
            <a:r>
              <a:rPr lang="en-CA" sz="1800" b="0" i="1" dirty="0">
                <a:solidFill>
                  <a:srgbClr val="FF0000"/>
                </a:solidFill>
              </a:rPr>
              <a:t>k</a:t>
            </a:r>
            <a:r>
              <a:rPr lang="en-CA" sz="1800" b="0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0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Question</a:t>
            </a:r>
            <a:r>
              <a:rPr lang="en-CA" sz="1800" b="0" dirty="0"/>
              <a:t> : Is there a PCG </a:t>
            </a:r>
            <a:r>
              <a:rPr lang="en-CA" sz="1800" b="0" i="1" dirty="0" smtClean="0"/>
              <a:t>G</a:t>
            </a:r>
            <a:r>
              <a:rPr lang="en-CA" sz="1800" b="0" baseline="30000" dirty="0" smtClean="0"/>
              <a:t>/</a:t>
            </a:r>
            <a:r>
              <a:rPr lang="en-CA" sz="1800" b="0" dirty="0" smtClean="0"/>
              <a:t> </a:t>
            </a:r>
            <a:r>
              <a:rPr lang="en-CA" sz="1800" b="0" dirty="0"/>
              <a:t>= </a:t>
            </a:r>
            <a:r>
              <a:rPr lang="en-CA" sz="1800" b="0" dirty="0" smtClean="0"/>
              <a:t>PCG (</a:t>
            </a:r>
            <a:r>
              <a:rPr lang="en-CA" sz="1800" b="0" i="1" dirty="0" smtClean="0"/>
              <a:t>T,</a:t>
            </a:r>
            <a:r>
              <a:rPr lang="en-CA" sz="1800" b="0" dirty="0" smtClean="0"/>
              <a:t> </a:t>
            </a:r>
            <a:r>
              <a:rPr lang="en-CA" sz="1800" b="0" i="1" dirty="0" err="1" smtClean="0"/>
              <a:t>d</a:t>
            </a:r>
            <a:r>
              <a:rPr lang="en-CA" sz="1800" b="0" i="1" baseline="-25000" dirty="0" err="1" smtClean="0"/>
              <a:t>min</a:t>
            </a:r>
            <a:r>
              <a:rPr lang="en-CA" sz="1800" b="0" dirty="0" smtClean="0"/>
              <a:t>, </a:t>
            </a:r>
            <a:r>
              <a:rPr lang="en-CA" sz="1800" b="0" i="1" dirty="0" err="1"/>
              <a:t>d</a:t>
            </a:r>
            <a:r>
              <a:rPr lang="en-CA" sz="1800" b="0" i="1" baseline="-25000" dirty="0" err="1"/>
              <a:t>max</a:t>
            </a:r>
            <a:r>
              <a:rPr lang="en-CA" sz="1800" b="0" dirty="0"/>
              <a:t>) such that </a:t>
            </a:r>
            <a:r>
              <a:rPr lang="en-CA" sz="1800" b="0" i="1" dirty="0" smtClean="0"/>
              <a:t>G</a:t>
            </a:r>
            <a:r>
              <a:rPr lang="en-CA" sz="1800" b="0" baseline="30000" dirty="0" smtClean="0"/>
              <a:t>/ </a:t>
            </a:r>
            <a:r>
              <a:rPr lang="en-CA" sz="1800" b="0" dirty="0" smtClean="0"/>
              <a:t>contains </a:t>
            </a:r>
            <a:r>
              <a:rPr lang="en-CA" sz="1800" b="0" i="1" dirty="0" smtClean="0"/>
              <a:t>G</a:t>
            </a:r>
            <a:r>
              <a:rPr lang="en-CA" sz="1800" b="0" dirty="0" smtClean="0"/>
              <a:t> </a:t>
            </a:r>
            <a:r>
              <a:rPr lang="en-CA" sz="1800" b="0" dirty="0"/>
              <a:t>as a </a:t>
            </a:r>
            <a:r>
              <a:rPr lang="en-CA" sz="1800" b="0" dirty="0" err="1" smtClean="0"/>
              <a:t>subgraph</a:t>
            </a:r>
            <a:r>
              <a:rPr lang="en-CA" sz="1800" b="0" dirty="0" smtClean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/>
              <a:t>	</a:t>
            </a:r>
            <a:r>
              <a:rPr lang="en-CA" sz="1800" b="0" dirty="0" smtClean="0"/>
              <a:t>  but </a:t>
            </a:r>
            <a:r>
              <a:rPr lang="en-CA" sz="1800" b="0" dirty="0"/>
              <a:t>does not contain any edge of </a:t>
            </a:r>
            <a:r>
              <a:rPr lang="en-CA" sz="1800" b="0" i="1" dirty="0"/>
              <a:t>S</a:t>
            </a:r>
            <a:r>
              <a:rPr lang="en-CA" sz="1800" b="0" dirty="0"/>
              <a:t>; </a:t>
            </a:r>
            <a:r>
              <a:rPr lang="en-CA" sz="1800" b="0" dirty="0">
                <a:solidFill>
                  <a:srgbClr val="FF0000"/>
                </a:solidFill>
              </a:rPr>
              <a:t>and at least </a:t>
            </a:r>
            <a:r>
              <a:rPr lang="en-CA" sz="1800" b="0" i="1" dirty="0" smtClean="0">
                <a:solidFill>
                  <a:srgbClr val="FF0000"/>
                </a:solidFill>
              </a:rPr>
              <a:t>k</a:t>
            </a:r>
            <a:r>
              <a:rPr lang="en-CA" sz="1800" b="0" dirty="0" smtClean="0">
                <a:solidFill>
                  <a:srgbClr val="FF0000"/>
                </a:solidFill>
              </a:rPr>
              <a:t> edges of </a:t>
            </a:r>
            <a:r>
              <a:rPr lang="en-CA" sz="1800" b="0" i="1" dirty="0">
                <a:solidFill>
                  <a:srgbClr val="FF0000"/>
                </a:solidFill>
              </a:rPr>
              <a:t> </a:t>
            </a:r>
            <a:r>
              <a:rPr lang="en-CA" sz="1800" b="0" dirty="0" smtClean="0">
                <a:solidFill>
                  <a:srgbClr val="FF0000"/>
                </a:solidFill>
              </a:rPr>
              <a:t>have </a:t>
            </a:r>
            <a:r>
              <a:rPr lang="en-CA" sz="1800" b="0" dirty="0">
                <a:solidFill>
                  <a:srgbClr val="FF0000"/>
                </a:solidFill>
              </a:rPr>
              <a:t>distance greater </a:t>
            </a:r>
            <a:endParaRPr lang="en-CA" sz="1800" b="0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>
                <a:solidFill>
                  <a:srgbClr val="FF0000"/>
                </a:solidFill>
              </a:rPr>
              <a:t>	</a:t>
            </a:r>
            <a:r>
              <a:rPr lang="en-CA" sz="1800" b="0" dirty="0" smtClean="0">
                <a:solidFill>
                  <a:srgbClr val="FF0000"/>
                </a:solidFill>
              </a:rPr>
              <a:t>  than </a:t>
            </a:r>
            <a:r>
              <a:rPr lang="en-CA" sz="1800" b="0" i="1" dirty="0" err="1">
                <a:solidFill>
                  <a:srgbClr val="FF0000"/>
                </a:solidFill>
              </a:rPr>
              <a:t>d</a:t>
            </a:r>
            <a:r>
              <a:rPr lang="en-CA" sz="1800" b="0" i="1" baseline="-25000" dirty="0" err="1">
                <a:solidFill>
                  <a:srgbClr val="FF0000"/>
                </a:solidFill>
              </a:rPr>
              <a:t>max</a:t>
            </a:r>
            <a:r>
              <a:rPr lang="en-CA" sz="1800" b="0" dirty="0">
                <a:solidFill>
                  <a:srgbClr val="FF0000"/>
                </a:solidFill>
              </a:rPr>
              <a:t> between their </a:t>
            </a:r>
            <a:r>
              <a:rPr lang="en-CA" sz="1800" b="0" dirty="0" smtClean="0">
                <a:solidFill>
                  <a:srgbClr val="FF0000"/>
                </a:solidFill>
              </a:rPr>
              <a:t>corresponding </a:t>
            </a:r>
            <a:r>
              <a:rPr lang="en-CA" sz="1800" b="0" dirty="0">
                <a:solidFill>
                  <a:srgbClr val="FF0000"/>
                </a:solidFill>
              </a:rPr>
              <a:t>leaves in </a:t>
            </a:r>
            <a:r>
              <a:rPr lang="en-CA" sz="1800" b="0" i="1" dirty="0" smtClean="0">
                <a:solidFill>
                  <a:srgbClr val="FF0000"/>
                </a:solidFill>
              </a:rPr>
              <a:t>T</a:t>
            </a:r>
            <a:r>
              <a:rPr lang="en-CA" sz="1800" b="0" dirty="0" smtClean="0">
                <a:solidFill>
                  <a:srgbClr val="FF0000"/>
                </a:solidFill>
              </a:rPr>
              <a:t> </a:t>
            </a:r>
            <a:r>
              <a:rPr lang="en-CA" sz="1800" b="0" dirty="0" smtClean="0"/>
              <a:t>?</a:t>
            </a:r>
            <a:endParaRPr lang="en-CA" sz="1800" b="0" dirty="0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277813" y="1093788"/>
            <a:ext cx="8602662" cy="21066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Problem</a:t>
            </a:r>
            <a:r>
              <a:rPr lang="en-CA" sz="1800" b="0" dirty="0" smtClean="0"/>
              <a:t> </a:t>
            </a:r>
            <a:r>
              <a:rPr lang="en-CA" sz="1800" b="0" dirty="0"/>
              <a:t>: </a:t>
            </a:r>
            <a:r>
              <a:rPr lang="en-CA" sz="1800" b="0" dirty="0" smtClean="0">
                <a:solidFill>
                  <a:srgbClr val="0070C0"/>
                </a:solidFill>
              </a:rPr>
              <a:t>Generalized-PCG-Recognition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Instance</a:t>
            </a:r>
            <a:r>
              <a:rPr lang="en-CA" sz="1800" b="0" dirty="0"/>
              <a:t> : A graph </a:t>
            </a:r>
            <a:r>
              <a:rPr lang="en-CA" sz="1800" b="0" i="1" dirty="0"/>
              <a:t>G</a:t>
            </a:r>
            <a:r>
              <a:rPr lang="en-CA" sz="1800" b="0" dirty="0"/>
              <a:t>, a subset </a:t>
            </a:r>
            <a:r>
              <a:rPr lang="en-CA" sz="1800" b="0" i="1" dirty="0"/>
              <a:t>S</a:t>
            </a:r>
            <a:r>
              <a:rPr lang="en-CA" sz="1800" b="0" dirty="0"/>
              <a:t> of the edges of its complement </a:t>
            </a:r>
            <a:r>
              <a:rPr lang="en-CA" sz="1800" b="0" dirty="0" smtClean="0"/>
              <a:t>graph.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0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Question</a:t>
            </a:r>
            <a:r>
              <a:rPr lang="en-CA" sz="1800" b="0" dirty="0"/>
              <a:t> : Is there a PCG </a:t>
            </a:r>
            <a:r>
              <a:rPr lang="en-CA" sz="1800" b="0" i="1" dirty="0" smtClean="0"/>
              <a:t>G</a:t>
            </a:r>
            <a:r>
              <a:rPr lang="en-CA" sz="1800" b="0" baseline="30000" dirty="0" smtClean="0"/>
              <a:t>/</a:t>
            </a:r>
            <a:r>
              <a:rPr lang="en-CA" sz="1800" b="0" dirty="0" smtClean="0"/>
              <a:t> </a:t>
            </a:r>
            <a:r>
              <a:rPr lang="en-CA" sz="1800" b="0" dirty="0"/>
              <a:t>= </a:t>
            </a:r>
            <a:r>
              <a:rPr lang="en-CA" sz="1800" b="0" dirty="0" smtClean="0"/>
              <a:t>PCG (</a:t>
            </a:r>
            <a:r>
              <a:rPr lang="en-CA" sz="1800" b="0" i="1" dirty="0" smtClean="0"/>
              <a:t>T,</a:t>
            </a:r>
            <a:r>
              <a:rPr lang="en-CA" sz="1800" b="0" dirty="0" smtClean="0"/>
              <a:t> </a:t>
            </a:r>
            <a:r>
              <a:rPr lang="en-CA" sz="1800" b="0" i="1" dirty="0" err="1" smtClean="0"/>
              <a:t>d</a:t>
            </a:r>
            <a:r>
              <a:rPr lang="en-CA" sz="1800" b="0" i="1" baseline="-25000" dirty="0" err="1" smtClean="0"/>
              <a:t>min</a:t>
            </a:r>
            <a:r>
              <a:rPr lang="en-CA" sz="1800" b="0" dirty="0" smtClean="0"/>
              <a:t>, </a:t>
            </a:r>
            <a:r>
              <a:rPr lang="en-CA" sz="1800" b="0" i="1" dirty="0" err="1"/>
              <a:t>d</a:t>
            </a:r>
            <a:r>
              <a:rPr lang="en-CA" sz="1800" b="0" i="1" baseline="-25000" dirty="0" err="1"/>
              <a:t>max</a:t>
            </a:r>
            <a:r>
              <a:rPr lang="en-CA" sz="1800" b="0" dirty="0"/>
              <a:t>) such that </a:t>
            </a:r>
            <a:r>
              <a:rPr lang="en-CA" sz="1800" b="0" i="1" dirty="0" smtClean="0"/>
              <a:t>G</a:t>
            </a:r>
            <a:r>
              <a:rPr lang="en-CA" sz="1800" b="0" baseline="30000" dirty="0" smtClean="0"/>
              <a:t>/ </a:t>
            </a:r>
            <a:r>
              <a:rPr lang="en-CA" sz="1800" b="0" dirty="0" smtClean="0"/>
              <a:t>contains </a:t>
            </a:r>
            <a:r>
              <a:rPr lang="en-CA" sz="1800" b="0" i="1" dirty="0" smtClean="0"/>
              <a:t>G</a:t>
            </a:r>
            <a:r>
              <a:rPr lang="en-CA" sz="1800" b="0" dirty="0" smtClean="0"/>
              <a:t> </a:t>
            </a:r>
            <a:r>
              <a:rPr lang="en-CA" sz="1800" b="0" dirty="0"/>
              <a:t>as a </a:t>
            </a:r>
            <a:r>
              <a:rPr lang="en-CA" sz="1800" b="0" dirty="0" err="1" smtClean="0"/>
              <a:t>subgraph</a:t>
            </a:r>
            <a:r>
              <a:rPr lang="en-CA" sz="1800" b="0" dirty="0" smtClean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/>
              <a:t>	 </a:t>
            </a:r>
            <a:r>
              <a:rPr lang="en-CA" sz="1800" b="0" dirty="0" smtClean="0"/>
              <a:t> but </a:t>
            </a:r>
            <a:r>
              <a:rPr lang="en-CA" sz="1800" b="0" dirty="0"/>
              <a:t>does not contain any edge of </a:t>
            </a:r>
            <a:r>
              <a:rPr lang="en-CA" sz="1800" b="0" i="1" dirty="0" smtClean="0"/>
              <a:t>S</a:t>
            </a:r>
            <a:r>
              <a:rPr lang="en-CA" sz="1800" b="0" dirty="0" smtClean="0"/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/>
              <a:t>-------------------------------------------------------------------------------------------------------</a:t>
            </a:r>
            <a:endParaRPr lang="en-CA" sz="1800" b="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/>
              <a:t>Note that if </a:t>
            </a:r>
            <a:r>
              <a:rPr lang="en-US" sz="1800" b="0" i="1" dirty="0" smtClean="0"/>
              <a:t>S</a:t>
            </a:r>
            <a:r>
              <a:rPr lang="en-US" sz="1800" b="0" dirty="0" smtClean="0"/>
              <a:t> contains all the edges of the complement graph, then </a:t>
            </a:r>
            <a:r>
              <a:rPr lang="en-US" sz="1800" b="0" i="1" dirty="0" smtClean="0"/>
              <a:t>G</a:t>
            </a:r>
            <a:r>
              <a:rPr lang="en-US" sz="1800" b="0" dirty="0" smtClean="0"/>
              <a:t> is a PCG.</a:t>
            </a:r>
            <a:endParaRPr lang="en-CA" sz="1800" b="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1963" y="3365500"/>
            <a:ext cx="658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>
                <a:latin typeface="Times New Roman" pitchFamily="18" charset="0"/>
                <a:cs typeface="Times New Roman" pitchFamily="18" charset="0"/>
              </a:rPr>
              <a:t>We only prove the following variant is </a:t>
            </a:r>
            <a:r>
              <a:rPr lang="en-CA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NP-hard</a:t>
            </a:r>
            <a:r>
              <a:rPr lang="en-CA" sz="2000">
                <a:latin typeface="Times New Roman" pitchFamily="18" charset="0"/>
                <a:cs typeface="Times New Roman" pitchFamily="18" charset="0"/>
              </a:rPr>
              <a:t>.</a:t>
            </a:r>
            <a:endParaRPr lang="en-CA" sz="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110288" y="817563"/>
            <a:ext cx="2646362" cy="211931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NP-hard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Open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Reduction  from  Monotone-One-In-Three  3-SAT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D82F8-B774-4981-A21D-03358403A6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77813" y="1039813"/>
            <a:ext cx="8602662" cy="22177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Problem</a:t>
            </a:r>
            <a:r>
              <a:rPr lang="en-CA" sz="1800" b="0" dirty="0" smtClean="0"/>
              <a:t> </a:t>
            </a:r>
            <a:r>
              <a:rPr lang="en-CA" sz="1800" b="0" dirty="0"/>
              <a:t>: </a:t>
            </a:r>
            <a:r>
              <a:rPr lang="en-CA" sz="1800" b="0" dirty="0" smtClean="0">
                <a:solidFill>
                  <a:srgbClr val="FF0000"/>
                </a:solidFill>
              </a:rPr>
              <a:t>Max-</a:t>
            </a:r>
            <a:r>
              <a:rPr lang="en-CA" sz="1800" b="0" dirty="0" smtClean="0">
                <a:solidFill>
                  <a:srgbClr val="0070C0"/>
                </a:solidFill>
              </a:rPr>
              <a:t>Generalized-PCG-Recognition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Instance</a:t>
            </a:r>
            <a:r>
              <a:rPr lang="en-CA" sz="1800" b="0" dirty="0"/>
              <a:t> : A graph </a:t>
            </a:r>
            <a:r>
              <a:rPr lang="en-CA" sz="1800" b="0" i="1" dirty="0"/>
              <a:t>G</a:t>
            </a:r>
            <a:r>
              <a:rPr lang="en-CA" sz="1800" b="0" dirty="0"/>
              <a:t>, a subset </a:t>
            </a:r>
            <a:r>
              <a:rPr lang="en-CA" sz="1800" b="0" i="1" dirty="0"/>
              <a:t>S</a:t>
            </a:r>
            <a:r>
              <a:rPr lang="en-CA" sz="1800" b="0" dirty="0"/>
              <a:t> of the edges of its complement graph, </a:t>
            </a:r>
            <a:r>
              <a:rPr lang="en-CA" sz="1800" b="0" dirty="0">
                <a:solidFill>
                  <a:srgbClr val="FF0000"/>
                </a:solidFill>
              </a:rPr>
              <a:t>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 smtClean="0">
                <a:solidFill>
                  <a:srgbClr val="FF0000"/>
                </a:solidFill>
              </a:rPr>
              <a:t>	 a </a:t>
            </a:r>
            <a:r>
              <a:rPr lang="en-CA" sz="1800" b="0" dirty="0">
                <a:solidFill>
                  <a:srgbClr val="FF0000"/>
                </a:solidFill>
              </a:rPr>
              <a:t>positive integer </a:t>
            </a:r>
            <a:r>
              <a:rPr lang="en-CA" sz="1800" b="0" i="1" dirty="0">
                <a:solidFill>
                  <a:srgbClr val="FF0000"/>
                </a:solidFill>
              </a:rPr>
              <a:t>k</a:t>
            </a:r>
            <a:r>
              <a:rPr lang="en-CA" sz="1800" b="0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0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Question</a:t>
            </a:r>
            <a:r>
              <a:rPr lang="en-CA" sz="1800" b="0" dirty="0"/>
              <a:t> : Is there a PCG </a:t>
            </a:r>
            <a:r>
              <a:rPr lang="en-CA" sz="1800" b="0" i="1" dirty="0" smtClean="0"/>
              <a:t>G</a:t>
            </a:r>
            <a:r>
              <a:rPr lang="en-CA" sz="1800" b="0" baseline="30000" dirty="0" smtClean="0"/>
              <a:t>/</a:t>
            </a:r>
            <a:r>
              <a:rPr lang="en-CA" sz="1800" b="0" dirty="0" smtClean="0"/>
              <a:t> </a:t>
            </a:r>
            <a:r>
              <a:rPr lang="en-CA" sz="1800" b="0" dirty="0"/>
              <a:t>= </a:t>
            </a:r>
            <a:r>
              <a:rPr lang="en-CA" sz="1800" b="0" dirty="0" smtClean="0"/>
              <a:t>PCG (</a:t>
            </a:r>
            <a:r>
              <a:rPr lang="en-CA" sz="1800" b="0" i="1" dirty="0" smtClean="0"/>
              <a:t>T,</a:t>
            </a:r>
            <a:r>
              <a:rPr lang="en-CA" sz="1800" b="0" dirty="0" smtClean="0"/>
              <a:t> </a:t>
            </a:r>
            <a:r>
              <a:rPr lang="en-CA" sz="1800" b="0" i="1" dirty="0" err="1" smtClean="0"/>
              <a:t>d</a:t>
            </a:r>
            <a:r>
              <a:rPr lang="en-CA" sz="1800" b="0" i="1" baseline="-25000" dirty="0" err="1" smtClean="0"/>
              <a:t>min</a:t>
            </a:r>
            <a:r>
              <a:rPr lang="en-CA" sz="1800" b="0" dirty="0" smtClean="0"/>
              <a:t>, </a:t>
            </a:r>
            <a:r>
              <a:rPr lang="en-CA" sz="1800" b="0" i="1" dirty="0" err="1"/>
              <a:t>d</a:t>
            </a:r>
            <a:r>
              <a:rPr lang="en-CA" sz="1800" b="0" i="1" baseline="-25000" dirty="0" err="1"/>
              <a:t>max</a:t>
            </a:r>
            <a:r>
              <a:rPr lang="en-CA" sz="1800" b="0" dirty="0"/>
              <a:t>) such that </a:t>
            </a:r>
            <a:r>
              <a:rPr lang="en-CA" sz="1800" b="0" i="1" dirty="0" smtClean="0"/>
              <a:t>G</a:t>
            </a:r>
            <a:r>
              <a:rPr lang="en-CA" sz="1800" b="0" baseline="30000" dirty="0" smtClean="0"/>
              <a:t>/ </a:t>
            </a:r>
            <a:r>
              <a:rPr lang="en-CA" sz="1800" b="0" dirty="0" smtClean="0"/>
              <a:t>contains </a:t>
            </a:r>
            <a:r>
              <a:rPr lang="en-CA" sz="1800" b="0" i="1" dirty="0" smtClean="0"/>
              <a:t>G</a:t>
            </a:r>
            <a:r>
              <a:rPr lang="en-CA" sz="1800" b="0" dirty="0" smtClean="0"/>
              <a:t> </a:t>
            </a:r>
            <a:r>
              <a:rPr lang="en-CA" sz="1800" b="0" dirty="0"/>
              <a:t>as a </a:t>
            </a:r>
            <a:r>
              <a:rPr lang="en-CA" sz="1800" b="0" dirty="0" err="1" smtClean="0"/>
              <a:t>subgraph</a:t>
            </a:r>
            <a:r>
              <a:rPr lang="en-CA" sz="1800" b="0" dirty="0" smtClean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/>
              <a:t>	</a:t>
            </a:r>
            <a:r>
              <a:rPr lang="en-CA" sz="1800" b="0" dirty="0" smtClean="0"/>
              <a:t>  but </a:t>
            </a:r>
            <a:r>
              <a:rPr lang="en-CA" sz="1800" b="0" dirty="0"/>
              <a:t>does not contain any edge of </a:t>
            </a:r>
            <a:r>
              <a:rPr lang="en-CA" sz="1800" b="0" i="1" dirty="0"/>
              <a:t>S</a:t>
            </a:r>
            <a:r>
              <a:rPr lang="en-CA" sz="1800" b="0" dirty="0"/>
              <a:t>; </a:t>
            </a:r>
            <a:r>
              <a:rPr lang="en-CA" sz="1800" b="0" dirty="0">
                <a:solidFill>
                  <a:srgbClr val="FF0000"/>
                </a:solidFill>
              </a:rPr>
              <a:t>and at least </a:t>
            </a:r>
            <a:r>
              <a:rPr lang="en-CA" sz="1800" b="0" i="1" dirty="0" smtClean="0">
                <a:solidFill>
                  <a:srgbClr val="FF0000"/>
                </a:solidFill>
              </a:rPr>
              <a:t>k</a:t>
            </a:r>
            <a:r>
              <a:rPr lang="en-CA" sz="1800" b="0" dirty="0" smtClean="0">
                <a:solidFill>
                  <a:srgbClr val="FF0000"/>
                </a:solidFill>
              </a:rPr>
              <a:t> edges of </a:t>
            </a:r>
            <a:r>
              <a:rPr lang="en-CA" sz="1800" b="0" i="1" dirty="0">
                <a:solidFill>
                  <a:srgbClr val="FF0000"/>
                </a:solidFill>
              </a:rPr>
              <a:t> </a:t>
            </a:r>
            <a:r>
              <a:rPr lang="en-CA" sz="1800" b="0" dirty="0" smtClean="0">
                <a:solidFill>
                  <a:srgbClr val="FF0000"/>
                </a:solidFill>
              </a:rPr>
              <a:t>have </a:t>
            </a:r>
            <a:r>
              <a:rPr lang="en-CA" sz="1800" b="0" dirty="0">
                <a:solidFill>
                  <a:srgbClr val="FF0000"/>
                </a:solidFill>
              </a:rPr>
              <a:t>distance greater </a:t>
            </a:r>
            <a:endParaRPr lang="en-CA" sz="1800" b="0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>
                <a:solidFill>
                  <a:srgbClr val="FF0000"/>
                </a:solidFill>
              </a:rPr>
              <a:t>	</a:t>
            </a:r>
            <a:r>
              <a:rPr lang="en-CA" sz="1800" b="0" dirty="0" smtClean="0">
                <a:solidFill>
                  <a:srgbClr val="FF0000"/>
                </a:solidFill>
              </a:rPr>
              <a:t>  than </a:t>
            </a:r>
            <a:r>
              <a:rPr lang="en-CA" sz="1800" b="0" i="1" dirty="0" err="1">
                <a:solidFill>
                  <a:srgbClr val="FF0000"/>
                </a:solidFill>
              </a:rPr>
              <a:t>d</a:t>
            </a:r>
            <a:r>
              <a:rPr lang="en-CA" sz="1800" b="0" i="1" baseline="-25000" dirty="0" err="1">
                <a:solidFill>
                  <a:srgbClr val="FF0000"/>
                </a:solidFill>
              </a:rPr>
              <a:t>max</a:t>
            </a:r>
            <a:r>
              <a:rPr lang="en-CA" sz="1800" b="0" dirty="0">
                <a:solidFill>
                  <a:srgbClr val="FF0000"/>
                </a:solidFill>
              </a:rPr>
              <a:t> between their </a:t>
            </a:r>
            <a:r>
              <a:rPr lang="en-CA" sz="1800" b="0" dirty="0" smtClean="0">
                <a:solidFill>
                  <a:srgbClr val="FF0000"/>
                </a:solidFill>
              </a:rPr>
              <a:t>corresponding </a:t>
            </a:r>
            <a:r>
              <a:rPr lang="en-CA" sz="1800" b="0" dirty="0">
                <a:solidFill>
                  <a:srgbClr val="FF0000"/>
                </a:solidFill>
              </a:rPr>
              <a:t>leaves in </a:t>
            </a:r>
            <a:r>
              <a:rPr lang="en-CA" sz="1800" b="0" i="1" dirty="0" smtClean="0">
                <a:solidFill>
                  <a:srgbClr val="FF0000"/>
                </a:solidFill>
              </a:rPr>
              <a:t>T</a:t>
            </a:r>
            <a:r>
              <a:rPr lang="en-CA" sz="1800" b="0" dirty="0" smtClean="0">
                <a:solidFill>
                  <a:srgbClr val="FF0000"/>
                </a:solidFill>
              </a:rPr>
              <a:t> </a:t>
            </a:r>
            <a:r>
              <a:rPr lang="en-CA" sz="1800" b="0" dirty="0" smtClean="0"/>
              <a:t>?</a:t>
            </a:r>
            <a:endParaRPr lang="en-CA" sz="1800" b="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61938" y="3735388"/>
            <a:ext cx="8602662" cy="22177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Problem</a:t>
            </a:r>
            <a:r>
              <a:rPr lang="en-CA" sz="1800" b="0" dirty="0" smtClean="0"/>
              <a:t> </a:t>
            </a:r>
            <a:r>
              <a:rPr lang="en-CA" sz="1800" b="0" dirty="0">
                <a:solidFill>
                  <a:schemeClr val="tx1"/>
                </a:solidFill>
              </a:rPr>
              <a:t>: </a:t>
            </a:r>
            <a:r>
              <a:rPr lang="en-CA" sz="1800" b="0" dirty="0" smtClean="0">
                <a:solidFill>
                  <a:schemeClr val="tx1"/>
                </a:solidFill>
              </a:rPr>
              <a:t>Monotone-One-In-Three-3-SAT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4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Instance</a:t>
            </a:r>
            <a:r>
              <a:rPr lang="en-CA" sz="1800" b="0" dirty="0"/>
              <a:t> : </a:t>
            </a:r>
            <a:r>
              <a:rPr lang="en-CA" sz="1800" b="0" dirty="0" smtClean="0"/>
              <a:t> </a:t>
            </a:r>
            <a:r>
              <a:rPr lang="en-US" sz="1800" b="0" dirty="0" smtClean="0"/>
              <a:t>A set </a:t>
            </a:r>
            <a:r>
              <a:rPr lang="en-US" sz="1800" b="0" i="1" dirty="0" smtClean="0"/>
              <a:t>U</a:t>
            </a:r>
            <a:r>
              <a:rPr lang="en-US" sz="1800" b="0" dirty="0" smtClean="0"/>
              <a:t> of variables and a collection </a:t>
            </a:r>
            <a:r>
              <a:rPr lang="en-US" sz="1800" b="0" i="1" dirty="0" smtClean="0"/>
              <a:t>C</a:t>
            </a:r>
            <a:r>
              <a:rPr lang="en-US" sz="1800" b="0" dirty="0" smtClean="0"/>
              <a:t> of clauses over </a:t>
            </a:r>
            <a:r>
              <a:rPr lang="en-US" sz="1800" b="0" i="1" dirty="0" smtClean="0"/>
              <a:t>U</a:t>
            </a:r>
            <a:r>
              <a:rPr lang="en-US" sz="1800" b="0" dirty="0" smtClean="0"/>
              <a:t> such that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/>
              <a:t>	  each clause consists of exactly three non-negated literals.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0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/>
              <a:t>Question</a:t>
            </a:r>
            <a:r>
              <a:rPr lang="en-CA" sz="1800" b="0" dirty="0"/>
              <a:t> : </a:t>
            </a:r>
            <a:r>
              <a:rPr lang="en-US" sz="1800" b="0" dirty="0" smtClean="0"/>
              <a:t>Is there a satisfying truth assignment for </a:t>
            </a:r>
            <a:r>
              <a:rPr lang="en-US" sz="1800" b="0" i="1" dirty="0" smtClean="0"/>
              <a:t>U</a:t>
            </a:r>
            <a:r>
              <a:rPr lang="en-US" sz="1800" b="0" dirty="0" smtClean="0"/>
              <a:t> such that each clause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 smtClean="0"/>
              <a:t>	   in </a:t>
            </a:r>
            <a:r>
              <a:rPr lang="en-US" sz="1800" b="0" i="1" dirty="0" smtClean="0"/>
              <a:t>C</a:t>
            </a:r>
            <a:r>
              <a:rPr lang="en-US" sz="1800" b="0" dirty="0" smtClean="0"/>
              <a:t> contains exactly one true literal?</a:t>
            </a:r>
            <a:endParaRPr lang="en-CA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Idea  of  Reduction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1E42F-2036-43E1-B165-EEDF9DED2A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5" y="2130425"/>
            <a:ext cx="1400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ular Callout 14"/>
          <p:cNvSpPr/>
          <p:nvPr/>
        </p:nvSpPr>
        <p:spPr>
          <a:xfrm>
            <a:off x="409575" y="4367213"/>
            <a:ext cx="8356600" cy="1200150"/>
          </a:xfrm>
          <a:prstGeom prst="wedgeRectCallout">
            <a:avLst>
              <a:gd name="adj1" fmla="val -21447"/>
              <a:gd name="adj2" fmla="val -5002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NOT gate. In any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pairwise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compatibility tree, if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,b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tree distance greater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tree distance smaller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vice versa.</a:t>
            </a:r>
            <a:endParaRPr lang="en-US" sz="24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108075"/>
            <a:ext cx="40116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146175" y="1441450"/>
            <a:ext cx="2252663" cy="1362075"/>
          </a:xfrm>
          <a:custGeom>
            <a:avLst/>
            <a:gdLst>
              <a:gd name="connsiteX0" fmla="*/ 163354 w 2253300"/>
              <a:gd name="connsiteY0" fmla="*/ 657577 h 1362149"/>
              <a:gd name="connsiteX1" fmla="*/ 5310 w 2253300"/>
              <a:gd name="connsiteY1" fmla="*/ 1255888 h 1362149"/>
              <a:gd name="connsiteX2" fmla="*/ 276243 w 2253300"/>
              <a:gd name="connsiteY2" fmla="*/ 1312333 h 1362149"/>
              <a:gd name="connsiteX3" fmla="*/ 581043 w 2253300"/>
              <a:gd name="connsiteY3" fmla="*/ 725311 h 1362149"/>
              <a:gd name="connsiteX4" fmla="*/ 1021310 w 2253300"/>
              <a:gd name="connsiteY4" fmla="*/ 476955 h 1362149"/>
              <a:gd name="connsiteX5" fmla="*/ 1574465 w 2253300"/>
              <a:gd name="connsiteY5" fmla="*/ 578555 h 1362149"/>
              <a:gd name="connsiteX6" fmla="*/ 1811532 w 2253300"/>
              <a:gd name="connsiteY6" fmla="*/ 781755 h 1362149"/>
              <a:gd name="connsiteX7" fmla="*/ 2037310 w 2253300"/>
              <a:gd name="connsiteY7" fmla="*/ 1312333 h 1362149"/>
              <a:gd name="connsiteX8" fmla="*/ 2251799 w 2253300"/>
              <a:gd name="connsiteY8" fmla="*/ 1154288 h 1362149"/>
              <a:gd name="connsiteX9" fmla="*/ 2105043 w 2253300"/>
              <a:gd name="connsiteY9" fmla="*/ 578555 h 1362149"/>
              <a:gd name="connsiteX10" fmla="*/ 1619621 w 2253300"/>
              <a:gd name="connsiteY10" fmla="*/ 160866 h 1362149"/>
              <a:gd name="connsiteX11" fmla="*/ 908421 w 2253300"/>
              <a:gd name="connsiteY11" fmla="*/ 25400 h 1362149"/>
              <a:gd name="connsiteX12" fmla="*/ 163354 w 2253300"/>
              <a:gd name="connsiteY12" fmla="*/ 657577 h 13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3300" h="1362149">
                <a:moveTo>
                  <a:pt x="163354" y="657577"/>
                </a:moveTo>
                <a:cubicBezTo>
                  <a:pt x="12836" y="862658"/>
                  <a:pt x="-13505" y="1146762"/>
                  <a:pt x="5310" y="1255888"/>
                </a:cubicBezTo>
                <a:cubicBezTo>
                  <a:pt x="24125" y="1365014"/>
                  <a:pt x="180288" y="1400762"/>
                  <a:pt x="276243" y="1312333"/>
                </a:cubicBezTo>
                <a:cubicBezTo>
                  <a:pt x="372198" y="1223904"/>
                  <a:pt x="456865" y="864541"/>
                  <a:pt x="581043" y="725311"/>
                </a:cubicBezTo>
                <a:cubicBezTo>
                  <a:pt x="705221" y="586081"/>
                  <a:pt x="855740" y="501414"/>
                  <a:pt x="1021310" y="476955"/>
                </a:cubicBezTo>
                <a:cubicBezTo>
                  <a:pt x="1186880" y="452496"/>
                  <a:pt x="1442761" y="527755"/>
                  <a:pt x="1574465" y="578555"/>
                </a:cubicBezTo>
                <a:cubicBezTo>
                  <a:pt x="1706169" y="629355"/>
                  <a:pt x="1734391" y="659459"/>
                  <a:pt x="1811532" y="781755"/>
                </a:cubicBezTo>
                <a:cubicBezTo>
                  <a:pt x="1888673" y="904051"/>
                  <a:pt x="1963932" y="1250244"/>
                  <a:pt x="2037310" y="1312333"/>
                </a:cubicBezTo>
                <a:cubicBezTo>
                  <a:pt x="2110688" y="1374422"/>
                  <a:pt x="2240510" y="1276584"/>
                  <a:pt x="2251799" y="1154288"/>
                </a:cubicBezTo>
                <a:cubicBezTo>
                  <a:pt x="2263088" y="1031992"/>
                  <a:pt x="2210406" y="744125"/>
                  <a:pt x="2105043" y="578555"/>
                </a:cubicBezTo>
                <a:cubicBezTo>
                  <a:pt x="1999680" y="412985"/>
                  <a:pt x="1819058" y="253059"/>
                  <a:pt x="1619621" y="160866"/>
                </a:cubicBezTo>
                <a:cubicBezTo>
                  <a:pt x="1420184" y="68673"/>
                  <a:pt x="1147369" y="-53622"/>
                  <a:pt x="908421" y="25400"/>
                </a:cubicBezTo>
                <a:cubicBezTo>
                  <a:pt x="669473" y="104422"/>
                  <a:pt x="313872" y="452496"/>
                  <a:pt x="163354" y="6575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Compatible Graphs: </a:t>
            </a:r>
            <a:r>
              <a:rPr lang="en-US" sz="2800" smtClean="0">
                <a:solidFill>
                  <a:srgbClr val="0070C0"/>
                </a:solidFill>
              </a:rPr>
              <a:t>Easy to Construct</a:t>
            </a:r>
            <a:endParaRPr lang="en-CA" sz="2800" i="1" smtClean="0">
              <a:solidFill>
                <a:srgbClr val="0070C0"/>
              </a:solidFill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DA672-E142-411E-AE31-6C8F6B503B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61" name="Oval 60"/>
          <p:cNvSpPr/>
          <p:nvPr/>
        </p:nvSpPr>
        <p:spPr>
          <a:xfrm>
            <a:off x="24384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19050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19050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2819400" y="19716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1600200" y="19716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2209800" y="17430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8" name="Straight Connector 67"/>
          <p:cNvCxnSpPr>
            <a:stCxn id="64" idx="7"/>
            <a:endCxn id="66" idx="3"/>
          </p:cNvCxnSpPr>
          <p:nvPr/>
        </p:nvCxnSpPr>
        <p:spPr>
          <a:xfrm flipV="1">
            <a:off x="1436688" y="2036763"/>
            <a:ext cx="174625" cy="488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67" idx="6"/>
          </p:cNvCxnSpPr>
          <p:nvPr/>
        </p:nvCxnSpPr>
        <p:spPr>
          <a:xfrm flipH="1" flipV="1">
            <a:off x="2286000" y="1781175"/>
            <a:ext cx="544513" cy="201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2"/>
            <a:endCxn id="66" idx="0"/>
          </p:cNvCxnSpPr>
          <p:nvPr/>
        </p:nvCxnSpPr>
        <p:spPr>
          <a:xfrm flipH="1">
            <a:off x="1638300" y="1781175"/>
            <a:ext cx="571500" cy="190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1"/>
            <a:endCxn id="66" idx="5"/>
          </p:cNvCxnSpPr>
          <p:nvPr/>
        </p:nvCxnSpPr>
        <p:spPr>
          <a:xfrm flipH="1" flipV="1">
            <a:off x="1665288" y="2036763"/>
            <a:ext cx="250825" cy="412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2" idx="4"/>
            <a:endCxn id="63" idx="0"/>
          </p:cNvCxnSpPr>
          <p:nvPr/>
        </p:nvCxnSpPr>
        <p:spPr>
          <a:xfrm>
            <a:off x="1943100" y="25146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7"/>
            <a:endCxn id="65" idx="2"/>
          </p:cNvCxnSpPr>
          <p:nvPr/>
        </p:nvCxnSpPr>
        <p:spPr>
          <a:xfrm flipV="1">
            <a:off x="2503488" y="2009775"/>
            <a:ext cx="315912" cy="439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438400" y="30114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6" name="Straight Connector 85"/>
          <p:cNvCxnSpPr>
            <a:stCxn id="61" idx="4"/>
            <a:endCxn id="85" idx="0"/>
          </p:cNvCxnSpPr>
          <p:nvPr/>
        </p:nvCxnSpPr>
        <p:spPr>
          <a:xfrm>
            <a:off x="2476500" y="2514600"/>
            <a:ext cx="0" cy="496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1242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2" name="Straight Connector 91"/>
          <p:cNvCxnSpPr>
            <a:stCxn id="65" idx="5"/>
            <a:endCxn id="91" idx="0"/>
          </p:cNvCxnSpPr>
          <p:nvPr/>
        </p:nvCxnSpPr>
        <p:spPr>
          <a:xfrm>
            <a:off x="2884488" y="2036763"/>
            <a:ext cx="277812" cy="401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819400" y="24368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5" name="Straight Connector 94"/>
          <p:cNvCxnSpPr>
            <a:stCxn id="93" idx="0"/>
            <a:endCxn id="65" idx="4"/>
          </p:cNvCxnSpPr>
          <p:nvPr/>
        </p:nvCxnSpPr>
        <p:spPr>
          <a:xfrm flipV="1">
            <a:off x="2857500" y="2047875"/>
            <a:ext cx="0" cy="388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124200" y="24368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743200" y="25146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476500" y="2971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25625" y="29956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181100" y="24384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5400" y="203676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600200" y="1628775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400300" y="1628775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906713" y="2093913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243138" y="2122488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55763" y="2093913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095500" y="3733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600200" y="2608263"/>
            <a:ext cx="522288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CA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33600" y="2628900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52400" y="48006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pairwise compatible graph of (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)</a:t>
            </a:r>
            <a:r>
              <a:rPr lang="en-US" i="1" dirty="0"/>
              <a:t>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i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has </a:t>
            </a:r>
            <a:r>
              <a:rPr lang="en-US" i="1" dirty="0"/>
              <a:t>n </a:t>
            </a:r>
            <a:r>
              <a:rPr lang="en-US" dirty="0"/>
              <a:t>vertices that correspond to the</a:t>
            </a:r>
            <a:r>
              <a:rPr lang="en-US" i="1" dirty="0"/>
              <a:t> n </a:t>
            </a:r>
            <a:r>
              <a:rPr lang="en-US" dirty="0"/>
              <a:t>leaves of </a:t>
            </a:r>
            <a:r>
              <a:rPr lang="en-US" i="1" dirty="0"/>
              <a:t>T, </a:t>
            </a:r>
            <a:r>
              <a:rPr lang="en-US" dirty="0"/>
              <a:t>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00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two vertices are adjacent in G if and only if their tree distance is in [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9" name="Rectangle 116"/>
          <p:cNvSpPr>
            <a:spLocks noChangeArrowheads="1"/>
          </p:cNvSpPr>
          <p:nvPr/>
        </p:nvSpPr>
        <p:spPr bwMode="auto">
          <a:xfrm>
            <a:off x="4254500" y="20653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min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4</a:t>
            </a:r>
            <a:endParaRPr lang="en-CA">
              <a:latin typeface="Book Antiqua" pitchFamily="18" charset="0"/>
            </a:endParaRPr>
          </a:p>
        </p:txBody>
      </p:sp>
      <p:sp>
        <p:nvSpPr>
          <p:cNvPr id="22570" name="Rectangle 117"/>
          <p:cNvSpPr>
            <a:spLocks noChangeArrowheads="1"/>
          </p:cNvSpPr>
          <p:nvPr/>
        </p:nvSpPr>
        <p:spPr bwMode="auto">
          <a:xfrm>
            <a:off x="4232275" y="2719388"/>
            <a:ext cx="89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max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7</a:t>
            </a:r>
            <a:endParaRPr lang="en-CA">
              <a:latin typeface="Book Antiqua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38200" y="1219200"/>
            <a:ext cx="4495800" cy="2971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0" name="Rectangle 119"/>
          <p:cNvSpPr/>
          <p:nvPr/>
        </p:nvSpPr>
        <p:spPr>
          <a:xfrm>
            <a:off x="2655888" y="2139950"/>
            <a:ext cx="522287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29325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1450975" y="1752600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33600" y="146843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19400" y="17033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800" y="22844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8975" y="22748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79" name="Group 1"/>
          <p:cNvGrpSpPr>
            <a:grpSpLocks/>
          </p:cNvGrpSpPr>
          <p:nvPr/>
        </p:nvGrpSpPr>
        <p:grpSpPr bwMode="auto">
          <a:xfrm>
            <a:off x="5638800" y="2570163"/>
            <a:ext cx="628650" cy="269875"/>
            <a:chOff x="5638800" y="2570446"/>
            <a:chExt cx="628650" cy="268839"/>
          </a:xfrm>
        </p:grpSpPr>
        <p:sp>
          <p:nvSpPr>
            <p:cNvPr id="52" name="Rectangle 51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06" name="Rectangle 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80" name="Group 52"/>
          <p:cNvGrpSpPr>
            <a:grpSpLocks/>
          </p:cNvGrpSpPr>
          <p:nvPr/>
        </p:nvGrpSpPr>
        <p:grpSpPr bwMode="auto">
          <a:xfrm>
            <a:off x="6267450" y="2970213"/>
            <a:ext cx="628650" cy="269875"/>
            <a:chOff x="5638800" y="2570446"/>
            <a:chExt cx="628650" cy="268839"/>
          </a:xfrm>
        </p:grpSpPr>
        <p:sp>
          <p:nvSpPr>
            <p:cNvPr id="54" name="Rectangle 53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04" name="Rectangle 54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81" name="Group 55"/>
          <p:cNvGrpSpPr>
            <a:grpSpLocks/>
          </p:cNvGrpSpPr>
          <p:nvPr/>
        </p:nvGrpSpPr>
        <p:grpSpPr bwMode="auto">
          <a:xfrm>
            <a:off x="7058025" y="3000375"/>
            <a:ext cx="628650" cy="269875"/>
            <a:chOff x="5638800" y="2570446"/>
            <a:chExt cx="628650" cy="268839"/>
          </a:xfrm>
        </p:grpSpPr>
        <p:sp>
          <p:nvSpPr>
            <p:cNvPr id="57" name="Rectangle 56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02" name="Rectangle 5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82" name="Group 58"/>
          <p:cNvGrpSpPr>
            <a:grpSpLocks/>
          </p:cNvGrpSpPr>
          <p:nvPr/>
        </p:nvGrpSpPr>
        <p:grpSpPr bwMode="auto">
          <a:xfrm>
            <a:off x="7686675" y="2552700"/>
            <a:ext cx="628650" cy="268288"/>
            <a:chOff x="5638800" y="2570446"/>
            <a:chExt cx="628650" cy="268839"/>
          </a:xfrm>
        </p:grpSpPr>
        <p:sp>
          <p:nvSpPr>
            <p:cNvPr id="60" name="Rectangle 59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00" name="Rectangle 71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83" name="Group 72"/>
          <p:cNvGrpSpPr>
            <a:grpSpLocks/>
          </p:cNvGrpSpPr>
          <p:nvPr/>
        </p:nvGrpSpPr>
        <p:grpSpPr bwMode="auto">
          <a:xfrm>
            <a:off x="7686675" y="1990725"/>
            <a:ext cx="628650" cy="268288"/>
            <a:chOff x="5638800" y="2570446"/>
            <a:chExt cx="628650" cy="268839"/>
          </a:xfrm>
        </p:grpSpPr>
        <p:sp>
          <p:nvSpPr>
            <p:cNvPr id="76" name="Rectangle 75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98" name="Rectangle 76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6577013" y="28654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7291388" y="30003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7837488" y="2641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7837488" y="21256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2" name="Straight Connector 81"/>
          <p:cNvCxnSpPr>
            <a:stCxn id="81" idx="2"/>
            <a:endCxn id="46" idx="6"/>
          </p:cNvCxnSpPr>
          <p:nvPr/>
        </p:nvCxnSpPr>
        <p:spPr>
          <a:xfrm flipH="1">
            <a:off x="6105525" y="2163763"/>
            <a:ext cx="1731963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500813" y="2082800"/>
            <a:ext cx="903287" cy="17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24713" y="39227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67450" y="1289050"/>
            <a:ext cx="1419225" cy="17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CA" sz="1400" dirty="0"/>
              <a:t>∈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[4,7]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432050" y="2436813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1898650" y="2436813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1" name="Oval 120"/>
          <p:cNvSpPr/>
          <p:nvPr/>
        </p:nvSpPr>
        <p:spPr>
          <a:xfrm>
            <a:off x="2813050" y="19716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2" name="Oval 121"/>
          <p:cNvSpPr/>
          <p:nvPr/>
        </p:nvSpPr>
        <p:spPr>
          <a:xfrm>
            <a:off x="1593850" y="19716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2203450" y="17430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/>
      <p:bldP spid="108" grpId="0"/>
      <p:bldP spid="109" grpId="0"/>
      <p:bldP spid="110" grpId="0"/>
      <p:bldP spid="87" grpId="0"/>
      <p:bldP spid="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Idea  of  Reduction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E0D84-12DB-4783-BBE8-E5046F7D9B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grpSp>
        <p:nvGrpSpPr>
          <p:cNvPr id="50182" name="Group 13"/>
          <p:cNvGrpSpPr>
            <a:grpSpLocks/>
          </p:cNvGrpSpPr>
          <p:nvPr/>
        </p:nvGrpSpPr>
        <p:grpSpPr bwMode="auto">
          <a:xfrm>
            <a:off x="481013" y="785813"/>
            <a:ext cx="5551487" cy="3249612"/>
            <a:chOff x="481176" y="786470"/>
            <a:chExt cx="5551781" cy="3249502"/>
          </a:xfrm>
        </p:grpSpPr>
        <p:pic>
          <p:nvPicPr>
            <p:cNvPr id="5018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176" y="786470"/>
              <a:ext cx="5551781" cy="324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5" name="Rectangle 10"/>
            <p:cNvSpPr>
              <a:spLocks noChangeArrowheads="1"/>
            </p:cNvSpPr>
            <p:nvPr/>
          </p:nvSpPr>
          <p:spPr bwMode="auto">
            <a:xfrm>
              <a:off x="1400334" y="1100224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50186" name="Rectangle 11"/>
            <p:cNvSpPr>
              <a:spLocks noChangeArrowheads="1"/>
            </p:cNvSpPr>
            <p:nvPr/>
          </p:nvSpPr>
          <p:spPr bwMode="auto">
            <a:xfrm>
              <a:off x="3113520" y="109496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50187" name="Rectangle 12"/>
            <p:cNvSpPr>
              <a:spLocks noChangeArrowheads="1"/>
            </p:cNvSpPr>
            <p:nvPr/>
          </p:nvSpPr>
          <p:spPr bwMode="auto">
            <a:xfrm>
              <a:off x="4863492" y="109496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661988" y="4162425"/>
            <a:ext cx="7772400" cy="2308225"/>
          </a:xfrm>
          <a:prstGeom prst="wedgeRectCallout">
            <a:avLst>
              <a:gd name="adj1" fmla="val 15554"/>
              <a:gd name="adj2" fmla="val -5041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each clause, build this graph such that no two literals can be realized as True, i.e., tree distance greater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example, if 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both are realized by tree distance greater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then by Lemma 2, both of the inputs of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realized by tree distance smaller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which violates the property of  a not gate. </a:t>
            </a:r>
            <a:endParaRPr lang="en-US" sz="2400" i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Idea  of  Reduction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60363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3988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638925" y="6503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19EF-5B12-4E95-B722-BB047AA994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1017588"/>
            <a:ext cx="7362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661988" y="4162425"/>
            <a:ext cx="7772400" cy="2308225"/>
          </a:xfrm>
          <a:prstGeom prst="wedgeRectCallout">
            <a:avLst>
              <a:gd name="adj1" fmla="val 16569"/>
              <a:gd name="adj2" fmla="val -4972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 variable that appears in different clauses, make such a chain such that their truth values are consistent. For example, here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representing the same literal. Therefore, if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realized by tree distance greater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realized by tree distance less than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hence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has the same tree distance realization as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i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688" y="1219200"/>
            <a:ext cx="8797925" cy="4906963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there exist a </a:t>
            </a:r>
            <a:r>
              <a:rPr lang="en-CA" dirty="0" smtClean="0">
                <a:solidFill>
                  <a:srgbClr val="0070C0"/>
                </a:solidFill>
              </a:rPr>
              <a:t>split </a:t>
            </a:r>
            <a:r>
              <a:rPr lang="en-CA" dirty="0" err="1">
                <a:solidFill>
                  <a:srgbClr val="0070C0"/>
                </a:solidFill>
              </a:rPr>
              <a:t>matrogenic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graph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 is not  a PCG?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CA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</a:t>
            </a:r>
            <a:r>
              <a:rPr lang="en-CA" dirty="0" smtClean="0">
                <a:solidFill>
                  <a:srgbClr val="0070C0"/>
                </a:solidFill>
              </a:rPr>
              <a:t>smallest planar graph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 is not a PCG?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CA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there exist an </a:t>
            </a:r>
            <a:r>
              <a:rPr lang="en-CA" dirty="0" smtClean="0">
                <a:solidFill>
                  <a:srgbClr val="0070C0"/>
                </a:solidFill>
              </a:rPr>
              <a:t>outer planar graph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 is not  a PCG?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US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</a:t>
            </a:r>
            <a:r>
              <a:rPr lang="en-US" dirty="0" smtClean="0">
                <a:solidFill>
                  <a:srgbClr val="0070C0"/>
                </a:solidFill>
              </a:rPr>
              <a:t>complexity of (generalized) PCG recognition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E3ED3-8076-4F50-AAA1-19E7D0E796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  <p:sp>
        <p:nvSpPr>
          <p:cNvPr id="52230" name="Title 2"/>
          <p:cNvSpPr txBox="1">
            <a:spLocks/>
          </p:cNvSpPr>
          <p:nvPr/>
        </p:nvSpPr>
        <p:spPr bwMode="auto">
          <a:xfrm>
            <a:off x="688975" y="0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Book Antiqua" pitchFamily="18" charset="0"/>
              </a:rPr>
              <a:t>Open Problems</a:t>
            </a:r>
            <a:endParaRPr lang="en-CA" sz="360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4206" y="2888616"/>
            <a:ext cx="25955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Thank you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en-CA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163638" y="1501775"/>
            <a:ext cx="1920875" cy="1319213"/>
          </a:xfrm>
          <a:custGeom>
            <a:avLst/>
            <a:gdLst>
              <a:gd name="connsiteX0" fmla="*/ 32471 w 1921068"/>
              <a:gd name="connsiteY0" fmla="*/ 959646 h 1319906"/>
              <a:gd name="connsiteX1" fmla="*/ 32471 w 1921068"/>
              <a:gd name="connsiteY1" fmla="*/ 1174135 h 1319906"/>
              <a:gd name="connsiteX2" fmla="*/ 303405 w 1921068"/>
              <a:gd name="connsiteY2" fmla="*/ 1196712 h 1319906"/>
              <a:gd name="connsiteX3" fmla="*/ 427582 w 1921068"/>
              <a:gd name="connsiteY3" fmla="*/ 880624 h 1319906"/>
              <a:gd name="connsiteX4" fmla="*/ 619493 w 1921068"/>
              <a:gd name="connsiteY4" fmla="*/ 508090 h 1319906"/>
              <a:gd name="connsiteX5" fmla="*/ 1262960 w 1921068"/>
              <a:gd name="connsiteY5" fmla="*/ 440357 h 1319906"/>
              <a:gd name="connsiteX6" fmla="*/ 1533893 w 1921068"/>
              <a:gd name="connsiteY6" fmla="*/ 553246 h 1319906"/>
              <a:gd name="connsiteX7" fmla="*/ 1590338 w 1921068"/>
              <a:gd name="connsiteY7" fmla="*/ 1049957 h 1319906"/>
              <a:gd name="connsiteX8" fmla="*/ 1612916 w 1921068"/>
              <a:gd name="connsiteY8" fmla="*/ 1309601 h 1319906"/>
              <a:gd name="connsiteX9" fmla="*/ 1827405 w 1921068"/>
              <a:gd name="connsiteY9" fmla="*/ 1185424 h 1319906"/>
              <a:gd name="connsiteX10" fmla="*/ 1861271 w 1921068"/>
              <a:gd name="connsiteY10" fmla="*/ 451646 h 1319906"/>
              <a:gd name="connsiteX11" fmla="*/ 1025893 w 1921068"/>
              <a:gd name="connsiteY11" fmla="*/ 90 h 1319906"/>
              <a:gd name="connsiteX12" fmla="*/ 280827 w 1921068"/>
              <a:gd name="connsiteY12" fmla="*/ 417779 h 1319906"/>
              <a:gd name="connsiteX13" fmla="*/ 32471 w 1921068"/>
              <a:gd name="connsiteY13" fmla="*/ 959646 h 13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1068" h="1319906">
                <a:moveTo>
                  <a:pt x="32471" y="959646"/>
                </a:moveTo>
                <a:cubicBezTo>
                  <a:pt x="-8922" y="1085705"/>
                  <a:pt x="-12685" y="1134624"/>
                  <a:pt x="32471" y="1174135"/>
                </a:cubicBezTo>
                <a:cubicBezTo>
                  <a:pt x="77627" y="1213646"/>
                  <a:pt x="237553" y="1245630"/>
                  <a:pt x="303405" y="1196712"/>
                </a:cubicBezTo>
                <a:cubicBezTo>
                  <a:pt x="369257" y="1147794"/>
                  <a:pt x="374901" y="995394"/>
                  <a:pt x="427582" y="880624"/>
                </a:cubicBezTo>
                <a:cubicBezTo>
                  <a:pt x="480263" y="765854"/>
                  <a:pt x="480263" y="581468"/>
                  <a:pt x="619493" y="508090"/>
                </a:cubicBezTo>
                <a:cubicBezTo>
                  <a:pt x="758723" y="434712"/>
                  <a:pt x="1110560" y="432831"/>
                  <a:pt x="1262960" y="440357"/>
                </a:cubicBezTo>
                <a:cubicBezTo>
                  <a:pt x="1415360" y="447883"/>
                  <a:pt x="1479330" y="451646"/>
                  <a:pt x="1533893" y="553246"/>
                </a:cubicBezTo>
                <a:cubicBezTo>
                  <a:pt x="1588456" y="654846"/>
                  <a:pt x="1577168" y="923898"/>
                  <a:pt x="1590338" y="1049957"/>
                </a:cubicBezTo>
                <a:cubicBezTo>
                  <a:pt x="1603508" y="1176016"/>
                  <a:pt x="1573405" y="1287023"/>
                  <a:pt x="1612916" y="1309601"/>
                </a:cubicBezTo>
                <a:cubicBezTo>
                  <a:pt x="1652427" y="1332179"/>
                  <a:pt x="1786013" y="1328416"/>
                  <a:pt x="1827405" y="1185424"/>
                </a:cubicBezTo>
                <a:cubicBezTo>
                  <a:pt x="1868797" y="1042432"/>
                  <a:pt x="1994856" y="649202"/>
                  <a:pt x="1861271" y="451646"/>
                </a:cubicBezTo>
                <a:cubicBezTo>
                  <a:pt x="1727686" y="254090"/>
                  <a:pt x="1289300" y="5734"/>
                  <a:pt x="1025893" y="90"/>
                </a:cubicBezTo>
                <a:cubicBezTo>
                  <a:pt x="762486" y="-5555"/>
                  <a:pt x="446397" y="254090"/>
                  <a:pt x="280827" y="417779"/>
                </a:cubicBezTo>
                <a:cubicBezTo>
                  <a:pt x="115257" y="581468"/>
                  <a:pt x="73864" y="833587"/>
                  <a:pt x="32471" y="95964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Compatible Graphs: </a:t>
            </a:r>
            <a:r>
              <a:rPr lang="en-US" sz="2800" smtClean="0">
                <a:solidFill>
                  <a:srgbClr val="0070C0"/>
                </a:solidFill>
              </a:rPr>
              <a:t>Easy to Construct</a:t>
            </a:r>
            <a:endParaRPr lang="en-CA" sz="2800" i="1" smtClean="0">
              <a:solidFill>
                <a:srgbClr val="0070C0"/>
              </a:solidFill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C22CC-3776-4C91-A4CA-C3ACB73401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61" name="Oval 60"/>
          <p:cNvSpPr/>
          <p:nvPr/>
        </p:nvSpPr>
        <p:spPr>
          <a:xfrm>
            <a:off x="24384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19050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19050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2819400" y="19716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1600200" y="19716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2209800" y="17430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8" name="Straight Connector 67"/>
          <p:cNvCxnSpPr>
            <a:stCxn id="64" idx="7"/>
            <a:endCxn id="66" idx="3"/>
          </p:cNvCxnSpPr>
          <p:nvPr/>
        </p:nvCxnSpPr>
        <p:spPr>
          <a:xfrm flipV="1">
            <a:off x="1436688" y="2036763"/>
            <a:ext cx="174625" cy="488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67" idx="6"/>
          </p:cNvCxnSpPr>
          <p:nvPr/>
        </p:nvCxnSpPr>
        <p:spPr>
          <a:xfrm flipH="1" flipV="1">
            <a:off x="2286000" y="1781175"/>
            <a:ext cx="544513" cy="201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2"/>
            <a:endCxn id="66" idx="0"/>
          </p:cNvCxnSpPr>
          <p:nvPr/>
        </p:nvCxnSpPr>
        <p:spPr>
          <a:xfrm flipH="1">
            <a:off x="1638300" y="1781175"/>
            <a:ext cx="571500" cy="190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1"/>
            <a:endCxn id="66" idx="5"/>
          </p:cNvCxnSpPr>
          <p:nvPr/>
        </p:nvCxnSpPr>
        <p:spPr>
          <a:xfrm flipH="1" flipV="1">
            <a:off x="1665288" y="2036763"/>
            <a:ext cx="250825" cy="412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2" idx="4"/>
            <a:endCxn id="63" idx="0"/>
          </p:cNvCxnSpPr>
          <p:nvPr/>
        </p:nvCxnSpPr>
        <p:spPr>
          <a:xfrm>
            <a:off x="1943100" y="25146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7"/>
            <a:endCxn id="65" idx="2"/>
          </p:cNvCxnSpPr>
          <p:nvPr/>
        </p:nvCxnSpPr>
        <p:spPr>
          <a:xfrm flipV="1">
            <a:off x="2503488" y="2009775"/>
            <a:ext cx="315912" cy="439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438400" y="30114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6" name="Straight Connector 85"/>
          <p:cNvCxnSpPr>
            <a:stCxn id="61" idx="4"/>
            <a:endCxn id="85" idx="0"/>
          </p:cNvCxnSpPr>
          <p:nvPr/>
        </p:nvCxnSpPr>
        <p:spPr>
          <a:xfrm>
            <a:off x="2476500" y="2514600"/>
            <a:ext cx="0" cy="496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1242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2" name="Straight Connector 91"/>
          <p:cNvCxnSpPr>
            <a:stCxn id="65" idx="5"/>
            <a:endCxn id="91" idx="0"/>
          </p:cNvCxnSpPr>
          <p:nvPr/>
        </p:nvCxnSpPr>
        <p:spPr>
          <a:xfrm>
            <a:off x="2884488" y="2036763"/>
            <a:ext cx="277812" cy="401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819400" y="24368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5" name="Straight Connector 94"/>
          <p:cNvCxnSpPr>
            <a:stCxn id="93" idx="0"/>
            <a:endCxn id="65" idx="4"/>
          </p:cNvCxnSpPr>
          <p:nvPr/>
        </p:nvCxnSpPr>
        <p:spPr>
          <a:xfrm flipV="1">
            <a:off x="2857500" y="2047875"/>
            <a:ext cx="0" cy="388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124200" y="24368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743200" y="25146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476500" y="2971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25625" y="29956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181100" y="24384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5400" y="203676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600200" y="1628775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400300" y="1628775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906713" y="2093913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243138" y="2122488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55763" y="2093913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095500" y="3733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600200" y="2608263"/>
            <a:ext cx="522288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CA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33600" y="2628900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52400" y="48006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pairwise compatible graph of (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)</a:t>
            </a:r>
            <a:r>
              <a:rPr lang="en-US" i="1" dirty="0"/>
              <a:t>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i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has </a:t>
            </a:r>
            <a:r>
              <a:rPr lang="en-US" i="1" dirty="0"/>
              <a:t>n </a:t>
            </a:r>
            <a:r>
              <a:rPr lang="en-US" dirty="0"/>
              <a:t>vertices that correspond to the</a:t>
            </a:r>
            <a:r>
              <a:rPr lang="en-US" i="1" dirty="0"/>
              <a:t> n </a:t>
            </a:r>
            <a:r>
              <a:rPr lang="en-US" dirty="0"/>
              <a:t>leaves of </a:t>
            </a:r>
            <a:r>
              <a:rPr lang="en-US" i="1" dirty="0"/>
              <a:t>T, </a:t>
            </a:r>
            <a:r>
              <a:rPr lang="en-US" dirty="0"/>
              <a:t>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00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two vertices are adjacent in G if and only if their tree distance is in [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93" name="Rectangle 116"/>
          <p:cNvSpPr>
            <a:spLocks noChangeArrowheads="1"/>
          </p:cNvSpPr>
          <p:nvPr/>
        </p:nvSpPr>
        <p:spPr bwMode="auto">
          <a:xfrm>
            <a:off x="4254500" y="20653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min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4</a:t>
            </a:r>
            <a:endParaRPr lang="en-CA">
              <a:latin typeface="Book Antiqua" pitchFamily="18" charset="0"/>
            </a:endParaRPr>
          </a:p>
        </p:txBody>
      </p:sp>
      <p:sp>
        <p:nvSpPr>
          <p:cNvPr id="23594" name="Rectangle 117"/>
          <p:cNvSpPr>
            <a:spLocks noChangeArrowheads="1"/>
          </p:cNvSpPr>
          <p:nvPr/>
        </p:nvSpPr>
        <p:spPr bwMode="auto">
          <a:xfrm>
            <a:off x="4232275" y="2719388"/>
            <a:ext cx="89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max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7</a:t>
            </a:r>
            <a:endParaRPr lang="en-CA">
              <a:latin typeface="Book Antiqua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38200" y="1219200"/>
            <a:ext cx="4495800" cy="2971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0" name="Rectangle 119"/>
          <p:cNvSpPr/>
          <p:nvPr/>
        </p:nvSpPr>
        <p:spPr>
          <a:xfrm>
            <a:off x="2655888" y="2139950"/>
            <a:ext cx="522287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29325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1450975" y="1752600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33600" y="146843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19400" y="17033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800" y="22844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8975" y="22748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603" name="Group 1"/>
          <p:cNvGrpSpPr>
            <a:grpSpLocks/>
          </p:cNvGrpSpPr>
          <p:nvPr/>
        </p:nvGrpSpPr>
        <p:grpSpPr bwMode="auto">
          <a:xfrm>
            <a:off x="5638800" y="2570163"/>
            <a:ext cx="628650" cy="269875"/>
            <a:chOff x="5638800" y="2570446"/>
            <a:chExt cx="628650" cy="268839"/>
          </a:xfrm>
        </p:grpSpPr>
        <p:sp>
          <p:nvSpPr>
            <p:cNvPr id="52" name="Rectangle 51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2" name="Rectangle 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604" name="Group 52"/>
          <p:cNvGrpSpPr>
            <a:grpSpLocks/>
          </p:cNvGrpSpPr>
          <p:nvPr/>
        </p:nvGrpSpPr>
        <p:grpSpPr bwMode="auto">
          <a:xfrm>
            <a:off x="6267450" y="2970213"/>
            <a:ext cx="628650" cy="269875"/>
            <a:chOff x="5638800" y="2570446"/>
            <a:chExt cx="628650" cy="268839"/>
          </a:xfrm>
        </p:grpSpPr>
        <p:sp>
          <p:nvSpPr>
            <p:cNvPr id="54" name="Rectangle 53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0" name="Rectangle 54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605" name="Group 55"/>
          <p:cNvGrpSpPr>
            <a:grpSpLocks/>
          </p:cNvGrpSpPr>
          <p:nvPr/>
        </p:nvGrpSpPr>
        <p:grpSpPr bwMode="auto">
          <a:xfrm>
            <a:off x="7058025" y="3000375"/>
            <a:ext cx="628650" cy="269875"/>
            <a:chOff x="5638800" y="2570446"/>
            <a:chExt cx="628650" cy="268839"/>
          </a:xfrm>
        </p:grpSpPr>
        <p:sp>
          <p:nvSpPr>
            <p:cNvPr id="57" name="Rectangle 56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8" name="Rectangle 5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606" name="Group 58"/>
          <p:cNvGrpSpPr>
            <a:grpSpLocks/>
          </p:cNvGrpSpPr>
          <p:nvPr/>
        </p:nvGrpSpPr>
        <p:grpSpPr bwMode="auto">
          <a:xfrm>
            <a:off x="7686675" y="2552700"/>
            <a:ext cx="628650" cy="268288"/>
            <a:chOff x="5638800" y="2570446"/>
            <a:chExt cx="628650" cy="268839"/>
          </a:xfrm>
        </p:grpSpPr>
        <p:sp>
          <p:nvSpPr>
            <p:cNvPr id="60" name="Rectangle 59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6" name="Rectangle 71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607" name="Group 72"/>
          <p:cNvGrpSpPr>
            <a:grpSpLocks/>
          </p:cNvGrpSpPr>
          <p:nvPr/>
        </p:nvGrpSpPr>
        <p:grpSpPr bwMode="auto">
          <a:xfrm>
            <a:off x="7686675" y="1990725"/>
            <a:ext cx="628650" cy="268288"/>
            <a:chOff x="5638800" y="2570446"/>
            <a:chExt cx="628650" cy="268839"/>
          </a:xfrm>
        </p:grpSpPr>
        <p:sp>
          <p:nvSpPr>
            <p:cNvPr id="76" name="Rectangle 75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4" name="Rectangle 76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6577013" y="28654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7291388" y="30003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7837488" y="2641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7837488" y="21256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2" name="Straight Connector 81"/>
          <p:cNvCxnSpPr>
            <a:stCxn id="81" idx="2"/>
            <a:endCxn id="46" idx="6"/>
          </p:cNvCxnSpPr>
          <p:nvPr/>
        </p:nvCxnSpPr>
        <p:spPr>
          <a:xfrm flipH="1">
            <a:off x="6105525" y="2163763"/>
            <a:ext cx="1731963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705600" y="2051050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24713" y="39227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3" name="Straight Connector 82"/>
          <p:cNvCxnSpPr>
            <a:stCxn id="80" idx="2"/>
            <a:endCxn id="46" idx="5"/>
          </p:cNvCxnSpPr>
          <p:nvPr/>
        </p:nvCxnSpPr>
        <p:spPr>
          <a:xfrm flipH="1" flipV="1">
            <a:off x="6094413" y="2503488"/>
            <a:ext cx="1743075" cy="1762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112000" y="2378075"/>
            <a:ext cx="5207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50025" y="1289050"/>
            <a:ext cx="903288" cy="17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sz="1400" dirty="0">
                <a:solidFill>
                  <a:srgbClr val="FF0000"/>
                </a:solidFill>
              </a:rPr>
              <a:t> ∉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[4,7]</a:t>
            </a:r>
            <a:endParaRPr lang="en-CA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432050" y="2436813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1898650" y="2436813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5" name="Oval 124"/>
          <p:cNvSpPr/>
          <p:nvPr/>
        </p:nvSpPr>
        <p:spPr>
          <a:xfrm>
            <a:off x="2813050" y="19716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1593850" y="19716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2203450" y="17430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7" grpId="0"/>
      <p:bldP spid="108" grpId="0"/>
      <p:bldP spid="109" grpId="0"/>
      <p:bldP spid="120" grpId="0"/>
      <p:bldP spid="84" grpId="0"/>
      <p:bldP spid="84" grpId="1"/>
      <p:bldP spid="88" grpId="0"/>
      <p:bldP spid="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416050" y="1490663"/>
            <a:ext cx="1609725" cy="1860550"/>
          </a:xfrm>
          <a:custGeom>
            <a:avLst/>
            <a:gdLst>
              <a:gd name="connsiteX0" fmla="*/ 333836 w 1610370"/>
              <a:gd name="connsiteY0" fmla="*/ 1219219 h 1861575"/>
              <a:gd name="connsiteX1" fmla="*/ 356414 w 1610370"/>
              <a:gd name="connsiteY1" fmla="*/ 1772375 h 1861575"/>
              <a:gd name="connsiteX2" fmla="*/ 649925 w 1610370"/>
              <a:gd name="connsiteY2" fmla="*/ 1772375 h 1861575"/>
              <a:gd name="connsiteX3" fmla="*/ 740236 w 1610370"/>
              <a:gd name="connsiteY3" fmla="*/ 914419 h 1861575"/>
              <a:gd name="connsiteX4" fmla="*/ 480591 w 1610370"/>
              <a:gd name="connsiteY4" fmla="*/ 587042 h 1861575"/>
              <a:gd name="connsiteX5" fmla="*/ 830547 w 1610370"/>
              <a:gd name="connsiteY5" fmla="*/ 417708 h 1861575"/>
              <a:gd name="connsiteX6" fmla="*/ 1259525 w 1610370"/>
              <a:gd name="connsiteY6" fmla="*/ 508019 h 1861575"/>
              <a:gd name="connsiteX7" fmla="*/ 1338547 w 1610370"/>
              <a:gd name="connsiteY7" fmla="*/ 857975 h 1861575"/>
              <a:gd name="connsiteX8" fmla="*/ 1338547 w 1610370"/>
              <a:gd name="connsiteY8" fmla="*/ 1320819 h 1861575"/>
              <a:gd name="connsiteX9" fmla="*/ 1530458 w 1610370"/>
              <a:gd name="connsiteY9" fmla="*/ 1320819 h 1861575"/>
              <a:gd name="connsiteX10" fmla="*/ 1609480 w 1610370"/>
              <a:gd name="connsiteY10" fmla="*/ 508019 h 1861575"/>
              <a:gd name="connsiteX11" fmla="*/ 1485302 w 1610370"/>
              <a:gd name="connsiteY11" fmla="*/ 225797 h 1861575"/>
              <a:gd name="connsiteX12" fmla="*/ 785391 w 1610370"/>
              <a:gd name="connsiteY12" fmla="*/ 19 h 1861575"/>
              <a:gd name="connsiteX13" fmla="*/ 85480 w 1610370"/>
              <a:gd name="connsiteY13" fmla="*/ 214508 h 1861575"/>
              <a:gd name="connsiteX14" fmla="*/ 29036 w 1610370"/>
              <a:gd name="connsiteY14" fmla="*/ 508019 h 1861575"/>
              <a:gd name="connsiteX15" fmla="*/ 243525 w 1610370"/>
              <a:gd name="connsiteY15" fmla="*/ 767664 h 1861575"/>
              <a:gd name="connsiteX16" fmla="*/ 333836 w 1610370"/>
              <a:gd name="connsiteY16" fmla="*/ 1219219 h 186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0370" h="1861575">
                <a:moveTo>
                  <a:pt x="333836" y="1219219"/>
                </a:moveTo>
                <a:cubicBezTo>
                  <a:pt x="352651" y="1386671"/>
                  <a:pt x="303733" y="1680182"/>
                  <a:pt x="356414" y="1772375"/>
                </a:cubicBezTo>
                <a:cubicBezTo>
                  <a:pt x="409095" y="1864568"/>
                  <a:pt x="585955" y="1915368"/>
                  <a:pt x="649925" y="1772375"/>
                </a:cubicBezTo>
                <a:cubicBezTo>
                  <a:pt x="713895" y="1629382"/>
                  <a:pt x="768458" y="1111974"/>
                  <a:pt x="740236" y="914419"/>
                </a:cubicBezTo>
                <a:cubicBezTo>
                  <a:pt x="712014" y="716864"/>
                  <a:pt x="465539" y="669827"/>
                  <a:pt x="480591" y="587042"/>
                </a:cubicBezTo>
                <a:cubicBezTo>
                  <a:pt x="495643" y="504257"/>
                  <a:pt x="700725" y="430878"/>
                  <a:pt x="830547" y="417708"/>
                </a:cubicBezTo>
                <a:cubicBezTo>
                  <a:pt x="960369" y="404537"/>
                  <a:pt x="1174858" y="434641"/>
                  <a:pt x="1259525" y="508019"/>
                </a:cubicBezTo>
                <a:cubicBezTo>
                  <a:pt x="1344192" y="581397"/>
                  <a:pt x="1325377" y="722508"/>
                  <a:pt x="1338547" y="857975"/>
                </a:cubicBezTo>
                <a:cubicBezTo>
                  <a:pt x="1351717" y="993442"/>
                  <a:pt x="1306562" y="1243678"/>
                  <a:pt x="1338547" y="1320819"/>
                </a:cubicBezTo>
                <a:cubicBezTo>
                  <a:pt x="1370532" y="1397960"/>
                  <a:pt x="1485302" y="1456286"/>
                  <a:pt x="1530458" y="1320819"/>
                </a:cubicBezTo>
                <a:cubicBezTo>
                  <a:pt x="1575614" y="1185352"/>
                  <a:pt x="1617006" y="690523"/>
                  <a:pt x="1609480" y="508019"/>
                </a:cubicBezTo>
                <a:cubicBezTo>
                  <a:pt x="1601954" y="325515"/>
                  <a:pt x="1622650" y="310464"/>
                  <a:pt x="1485302" y="225797"/>
                </a:cubicBezTo>
                <a:cubicBezTo>
                  <a:pt x="1347954" y="141130"/>
                  <a:pt x="1018695" y="1900"/>
                  <a:pt x="785391" y="19"/>
                </a:cubicBezTo>
                <a:cubicBezTo>
                  <a:pt x="552087" y="-1862"/>
                  <a:pt x="211539" y="129841"/>
                  <a:pt x="85480" y="214508"/>
                </a:cubicBezTo>
                <a:cubicBezTo>
                  <a:pt x="-40579" y="299175"/>
                  <a:pt x="2695" y="415826"/>
                  <a:pt x="29036" y="508019"/>
                </a:cubicBezTo>
                <a:cubicBezTo>
                  <a:pt x="55377" y="600212"/>
                  <a:pt x="188962" y="649131"/>
                  <a:pt x="243525" y="767664"/>
                </a:cubicBezTo>
                <a:cubicBezTo>
                  <a:pt x="298088" y="886197"/>
                  <a:pt x="315021" y="1051767"/>
                  <a:pt x="333836" y="12192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Compatible Graphs: </a:t>
            </a:r>
            <a:r>
              <a:rPr lang="en-US" sz="2800" smtClean="0">
                <a:solidFill>
                  <a:srgbClr val="0070C0"/>
                </a:solidFill>
              </a:rPr>
              <a:t>Easy to Construct</a:t>
            </a:r>
            <a:endParaRPr lang="en-CA" sz="2800" i="1" smtClean="0">
              <a:solidFill>
                <a:srgbClr val="0070C0"/>
              </a:solidFill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2E639F-9AFF-439D-A80E-DF66E1EBAB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61" name="Oval 60"/>
          <p:cNvSpPr/>
          <p:nvPr/>
        </p:nvSpPr>
        <p:spPr>
          <a:xfrm>
            <a:off x="24384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19050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190500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13716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2819400" y="19716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1600200" y="19716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2209800" y="17430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8" name="Straight Connector 67"/>
          <p:cNvCxnSpPr>
            <a:stCxn id="64" idx="7"/>
            <a:endCxn id="66" idx="3"/>
          </p:cNvCxnSpPr>
          <p:nvPr/>
        </p:nvCxnSpPr>
        <p:spPr>
          <a:xfrm flipV="1">
            <a:off x="1436688" y="2036763"/>
            <a:ext cx="174625" cy="488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1"/>
            <a:endCxn id="67" idx="6"/>
          </p:cNvCxnSpPr>
          <p:nvPr/>
        </p:nvCxnSpPr>
        <p:spPr>
          <a:xfrm flipH="1" flipV="1">
            <a:off x="2286000" y="1781175"/>
            <a:ext cx="544513" cy="201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2"/>
            <a:endCxn id="66" idx="0"/>
          </p:cNvCxnSpPr>
          <p:nvPr/>
        </p:nvCxnSpPr>
        <p:spPr>
          <a:xfrm flipH="1">
            <a:off x="1638300" y="1781175"/>
            <a:ext cx="571500" cy="190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2" idx="1"/>
            <a:endCxn id="66" idx="5"/>
          </p:cNvCxnSpPr>
          <p:nvPr/>
        </p:nvCxnSpPr>
        <p:spPr>
          <a:xfrm flipH="1" flipV="1">
            <a:off x="1665288" y="2036763"/>
            <a:ext cx="250825" cy="412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2" idx="4"/>
            <a:endCxn id="63" idx="0"/>
          </p:cNvCxnSpPr>
          <p:nvPr/>
        </p:nvCxnSpPr>
        <p:spPr>
          <a:xfrm>
            <a:off x="1943100" y="25146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7"/>
            <a:endCxn id="65" idx="2"/>
          </p:cNvCxnSpPr>
          <p:nvPr/>
        </p:nvCxnSpPr>
        <p:spPr>
          <a:xfrm flipV="1">
            <a:off x="2503488" y="2009775"/>
            <a:ext cx="315912" cy="439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438400" y="30114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6" name="Straight Connector 85"/>
          <p:cNvCxnSpPr>
            <a:stCxn id="61" idx="4"/>
            <a:endCxn id="85" idx="0"/>
          </p:cNvCxnSpPr>
          <p:nvPr/>
        </p:nvCxnSpPr>
        <p:spPr>
          <a:xfrm>
            <a:off x="2476500" y="2514600"/>
            <a:ext cx="0" cy="496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1242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2" name="Straight Connector 91"/>
          <p:cNvCxnSpPr>
            <a:stCxn id="65" idx="5"/>
            <a:endCxn id="91" idx="0"/>
          </p:cNvCxnSpPr>
          <p:nvPr/>
        </p:nvCxnSpPr>
        <p:spPr>
          <a:xfrm>
            <a:off x="2884488" y="2036763"/>
            <a:ext cx="277812" cy="401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819400" y="24368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95" name="Straight Connector 94"/>
          <p:cNvCxnSpPr>
            <a:stCxn id="93" idx="0"/>
            <a:endCxn id="65" idx="4"/>
          </p:cNvCxnSpPr>
          <p:nvPr/>
        </p:nvCxnSpPr>
        <p:spPr>
          <a:xfrm flipV="1">
            <a:off x="2857500" y="2047875"/>
            <a:ext cx="0" cy="388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124200" y="24368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743200" y="25146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476500" y="2971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25625" y="29956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181100" y="24384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5400" y="2036763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600200" y="1628775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400300" y="1628775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906713" y="2093913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243138" y="2122488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55763" y="2093913"/>
            <a:ext cx="522287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095500" y="3733800"/>
            <a:ext cx="228600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600200" y="2608263"/>
            <a:ext cx="522288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CA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33600" y="2628900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52400" y="48006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pairwise compatible graph of (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)</a:t>
            </a:r>
            <a:r>
              <a:rPr lang="en-US" i="1" dirty="0"/>
              <a:t>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i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has </a:t>
            </a:r>
            <a:r>
              <a:rPr lang="en-US" i="1" dirty="0"/>
              <a:t>n </a:t>
            </a:r>
            <a:r>
              <a:rPr lang="en-US" dirty="0"/>
              <a:t>vertices that correspond to the</a:t>
            </a:r>
            <a:r>
              <a:rPr lang="en-US" i="1" dirty="0"/>
              <a:t> n </a:t>
            </a:r>
            <a:r>
              <a:rPr lang="en-US" dirty="0"/>
              <a:t>leaves of </a:t>
            </a:r>
            <a:r>
              <a:rPr lang="en-US" i="1" dirty="0"/>
              <a:t>T, </a:t>
            </a:r>
            <a:r>
              <a:rPr lang="en-US" dirty="0"/>
              <a:t>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00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two vertices are adjacent in G if and only if their tree distance is in [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7" name="Rectangle 116"/>
          <p:cNvSpPr>
            <a:spLocks noChangeArrowheads="1"/>
          </p:cNvSpPr>
          <p:nvPr/>
        </p:nvSpPr>
        <p:spPr bwMode="auto">
          <a:xfrm>
            <a:off x="4254500" y="206533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min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4</a:t>
            </a:r>
            <a:endParaRPr lang="en-CA">
              <a:latin typeface="Book Antiqua" pitchFamily="18" charset="0"/>
            </a:endParaRPr>
          </a:p>
        </p:txBody>
      </p:sp>
      <p:sp>
        <p:nvSpPr>
          <p:cNvPr id="24618" name="Rectangle 117"/>
          <p:cNvSpPr>
            <a:spLocks noChangeArrowheads="1"/>
          </p:cNvSpPr>
          <p:nvPr/>
        </p:nvSpPr>
        <p:spPr bwMode="auto">
          <a:xfrm>
            <a:off x="4232275" y="2719388"/>
            <a:ext cx="89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baseline="-25000">
                <a:latin typeface="Book Antiqua" pitchFamily="18" charset="0"/>
              </a:rPr>
              <a:t>max</a:t>
            </a:r>
            <a:r>
              <a:rPr lang="en-US" i="1">
                <a:latin typeface="Book Antiqua" pitchFamily="18" charset="0"/>
              </a:rPr>
              <a:t>= </a:t>
            </a:r>
            <a:r>
              <a:rPr lang="en-US">
                <a:latin typeface="Book Antiqua" pitchFamily="18" charset="0"/>
              </a:rPr>
              <a:t>7</a:t>
            </a:r>
            <a:endParaRPr lang="en-CA">
              <a:latin typeface="Book Antiqua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38200" y="1219200"/>
            <a:ext cx="4495800" cy="2971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0" name="Rectangle 119"/>
          <p:cNvSpPr/>
          <p:nvPr/>
        </p:nvSpPr>
        <p:spPr>
          <a:xfrm>
            <a:off x="2655888" y="2139950"/>
            <a:ext cx="522287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029325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2133600" y="146843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19400" y="17033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800" y="22844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58975" y="2274888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626" name="Group 1"/>
          <p:cNvGrpSpPr>
            <a:grpSpLocks/>
          </p:cNvGrpSpPr>
          <p:nvPr/>
        </p:nvGrpSpPr>
        <p:grpSpPr bwMode="auto">
          <a:xfrm>
            <a:off x="5638800" y="2570163"/>
            <a:ext cx="628650" cy="269875"/>
            <a:chOff x="5638800" y="2570446"/>
            <a:chExt cx="628650" cy="268839"/>
          </a:xfrm>
        </p:grpSpPr>
        <p:sp>
          <p:nvSpPr>
            <p:cNvPr id="52" name="Rectangle 51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56" name="Rectangle 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627" name="Group 52"/>
          <p:cNvGrpSpPr>
            <a:grpSpLocks/>
          </p:cNvGrpSpPr>
          <p:nvPr/>
        </p:nvGrpSpPr>
        <p:grpSpPr bwMode="auto">
          <a:xfrm>
            <a:off x="6267450" y="2970213"/>
            <a:ext cx="628650" cy="269875"/>
            <a:chOff x="5638800" y="2570446"/>
            <a:chExt cx="628650" cy="268839"/>
          </a:xfrm>
        </p:grpSpPr>
        <p:sp>
          <p:nvSpPr>
            <p:cNvPr id="54" name="Rectangle 53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54" name="Rectangle 54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628" name="Group 55"/>
          <p:cNvGrpSpPr>
            <a:grpSpLocks/>
          </p:cNvGrpSpPr>
          <p:nvPr/>
        </p:nvGrpSpPr>
        <p:grpSpPr bwMode="auto">
          <a:xfrm>
            <a:off x="7058025" y="3000375"/>
            <a:ext cx="628650" cy="269875"/>
            <a:chOff x="5638800" y="2570446"/>
            <a:chExt cx="628650" cy="268839"/>
          </a:xfrm>
        </p:grpSpPr>
        <p:sp>
          <p:nvSpPr>
            <p:cNvPr id="57" name="Rectangle 56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52" name="Rectangle 5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629" name="Group 58"/>
          <p:cNvGrpSpPr>
            <a:grpSpLocks/>
          </p:cNvGrpSpPr>
          <p:nvPr/>
        </p:nvGrpSpPr>
        <p:grpSpPr bwMode="auto">
          <a:xfrm>
            <a:off x="7686675" y="2552700"/>
            <a:ext cx="628650" cy="268288"/>
            <a:chOff x="5638800" y="2570446"/>
            <a:chExt cx="628650" cy="268839"/>
          </a:xfrm>
        </p:grpSpPr>
        <p:sp>
          <p:nvSpPr>
            <p:cNvPr id="60" name="Rectangle 59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50" name="Rectangle 71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630" name="Group 72"/>
          <p:cNvGrpSpPr>
            <a:grpSpLocks/>
          </p:cNvGrpSpPr>
          <p:nvPr/>
        </p:nvGrpSpPr>
        <p:grpSpPr bwMode="auto">
          <a:xfrm>
            <a:off x="7686675" y="1990725"/>
            <a:ext cx="628650" cy="268288"/>
            <a:chOff x="5638800" y="2570446"/>
            <a:chExt cx="628650" cy="268839"/>
          </a:xfrm>
        </p:grpSpPr>
        <p:sp>
          <p:nvSpPr>
            <p:cNvPr id="76" name="Rectangle 75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48" name="Rectangle 76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6577013" y="28654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7291388" y="30003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7837488" y="2641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7837488" y="21256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2" name="Straight Connector 81"/>
          <p:cNvCxnSpPr>
            <a:stCxn id="81" idx="2"/>
            <a:endCxn id="46" idx="6"/>
          </p:cNvCxnSpPr>
          <p:nvPr/>
        </p:nvCxnSpPr>
        <p:spPr>
          <a:xfrm flipH="1">
            <a:off x="6105525" y="2163763"/>
            <a:ext cx="1731963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3"/>
            <a:endCxn id="78" idx="7"/>
          </p:cNvCxnSpPr>
          <p:nvPr/>
        </p:nvCxnSpPr>
        <p:spPr>
          <a:xfrm flipH="1">
            <a:off x="6642100" y="2706688"/>
            <a:ext cx="1206500" cy="169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705600" y="2051050"/>
            <a:ext cx="522288" cy="26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53250" y="2522538"/>
            <a:ext cx="522288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267450" y="1289050"/>
            <a:ext cx="1419225" cy="17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CA" sz="1400" dirty="0"/>
              <a:t>∈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[4,7]</a:t>
            </a:r>
            <a:endParaRPr lang="en-C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24713" y="39227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450975" y="1752600"/>
            <a:ext cx="228600" cy="26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432050" y="2436813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7" name="Oval 156"/>
          <p:cNvSpPr/>
          <p:nvPr/>
        </p:nvSpPr>
        <p:spPr>
          <a:xfrm>
            <a:off x="1898650" y="2436813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8" name="Oval 157"/>
          <p:cNvSpPr/>
          <p:nvPr/>
        </p:nvSpPr>
        <p:spPr>
          <a:xfrm>
            <a:off x="2813050" y="19716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9" name="Oval 158"/>
          <p:cNvSpPr/>
          <p:nvPr/>
        </p:nvSpPr>
        <p:spPr>
          <a:xfrm>
            <a:off x="1593850" y="19716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60" name="Oval 159"/>
          <p:cNvSpPr/>
          <p:nvPr/>
        </p:nvSpPr>
        <p:spPr>
          <a:xfrm>
            <a:off x="2203450" y="1743075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8" grpId="0"/>
      <p:bldP spid="109" grpId="0"/>
      <p:bldP spid="112" grpId="0"/>
      <p:bldP spid="114" grpId="0"/>
      <p:bldP spid="120" grpId="0"/>
      <p:bldP spid="88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Compatible Graphs: </a:t>
            </a:r>
            <a:r>
              <a:rPr lang="en-US" sz="2800" smtClean="0">
                <a:solidFill>
                  <a:srgbClr val="0070C0"/>
                </a:solidFill>
              </a:rPr>
              <a:t>Easy to Construct</a:t>
            </a:r>
            <a:endParaRPr lang="en-CA" sz="2800" i="1" smtClean="0">
              <a:solidFill>
                <a:srgbClr val="0070C0"/>
              </a:solidFill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176B5-E302-4681-96A1-88FE09F58D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16" name="Rectangle 115"/>
          <p:cNvSpPr/>
          <p:nvPr/>
        </p:nvSpPr>
        <p:spPr>
          <a:xfrm>
            <a:off x="152400" y="48006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pairwise compatible graph of (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)</a:t>
            </a:r>
            <a:r>
              <a:rPr lang="en-US" i="1" dirty="0"/>
              <a:t>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i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has </a:t>
            </a:r>
            <a:r>
              <a:rPr lang="en-US" i="1" dirty="0"/>
              <a:t>n </a:t>
            </a:r>
            <a:r>
              <a:rPr lang="en-US" dirty="0"/>
              <a:t>vertices that correspond to the</a:t>
            </a:r>
            <a:r>
              <a:rPr lang="en-US" i="1" dirty="0"/>
              <a:t> n </a:t>
            </a:r>
            <a:r>
              <a:rPr lang="en-US" dirty="0"/>
              <a:t>leaves of </a:t>
            </a:r>
            <a:r>
              <a:rPr lang="en-US" i="1" dirty="0"/>
              <a:t>T, </a:t>
            </a:r>
            <a:r>
              <a:rPr lang="en-US" dirty="0"/>
              <a:t>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00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two vertices are adjacent in G if and only if their tree distance is in [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7" name="Group 25"/>
          <p:cNvGrpSpPr>
            <a:grpSpLocks/>
          </p:cNvGrpSpPr>
          <p:nvPr/>
        </p:nvGrpSpPr>
        <p:grpSpPr bwMode="auto">
          <a:xfrm>
            <a:off x="838200" y="1219200"/>
            <a:ext cx="4495800" cy="2971800"/>
            <a:chOff x="838200" y="1219200"/>
            <a:chExt cx="4495800" cy="2971800"/>
          </a:xfrm>
        </p:grpSpPr>
        <p:sp>
          <p:nvSpPr>
            <p:cNvPr id="61" name="Oval 60"/>
            <p:cNvSpPr/>
            <p:nvPr/>
          </p:nvSpPr>
          <p:spPr>
            <a:xfrm>
              <a:off x="24384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2" name="Oval 61"/>
            <p:cNvSpPr/>
            <p:nvPr/>
          </p:nvSpPr>
          <p:spPr>
            <a:xfrm>
              <a:off x="19050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3" name="Oval 62"/>
            <p:cNvSpPr/>
            <p:nvPr/>
          </p:nvSpPr>
          <p:spPr>
            <a:xfrm>
              <a:off x="1905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4" name="Oval 63"/>
            <p:cNvSpPr/>
            <p:nvPr/>
          </p:nvSpPr>
          <p:spPr>
            <a:xfrm>
              <a:off x="1371600" y="2514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5" name="Oval 64"/>
            <p:cNvSpPr/>
            <p:nvPr/>
          </p:nvSpPr>
          <p:spPr>
            <a:xfrm>
              <a:off x="2819400" y="19716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6" name="Oval 65"/>
            <p:cNvSpPr/>
            <p:nvPr/>
          </p:nvSpPr>
          <p:spPr>
            <a:xfrm>
              <a:off x="1600200" y="19716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67" name="Oval 66"/>
            <p:cNvSpPr/>
            <p:nvPr/>
          </p:nvSpPr>
          <p:spPr>
            <a:xfrm>
              <a:off x="2209800" y="17430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68" name="Straight Connector 67"/>
            <p:cNvCxnSpPr>
              <a:stCxn id="64" idx="7"/>
              <a:endCxn id="66" idx="3"/>
            </p:cNvCxnSpPr>
            <p:nvPr/>
          </p:nvCxnSpPr>
          <p:spPr>
            <a:xfrm flipV="1">
              <a:off x="1436688" y="2036763"/>
              <a:ext cx="174625" cy="4889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5" idx="1"/>
              <a:endCxn id="67" idx="6"/>
            </p:cNvCxnSpPr>
            <p:nvPr/>
          </p:nvCxnSpPr>
          <p:spPr>
            <a:xfrm flipH="1" flipV="1">
              <a:off x="2286000" y="1781175"/>
              <a:ext cx="544513" cy="2016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6" idx="0"/>
            </p:cNvCxnSpPr>
            <p:nvPr/>
          </p:nvCxnSpPr>
          <p:spPr>
            <a:xfrm flipH="1">
              <a:off x="1638300" y="1781175"/>
              <a:ext cx="571500" cy="190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1"/>
              <a:endCxn id="66" idx="5"/>
            </p:cNvCxnSpPr>
            <p:nvPr/>
          </p:nvCxnSpPr>
          <p:spPr>
            <a:xfrm flipH="1" flipV="1">
              <a:off x="1665288" y="2036763"/>
              <a:ext cx="250825" cy="4127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2" idx="4"/>
              <a:endCxn id="63" idx="0"/>
            </p:cNvCxnSpPr>
            <p:nvPr/>
          </p:nvCxnSpPr>
          <p:spPr>
            <a:xfrm>
              <a:off x="1943100" y="2514600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7"/>
              <a:endCxn id="65" idx="2"/>
            </p:cNvCxnSpPr>
            <p:nvPr/>
          </p:nvCxnSpPr>
          <p:spPr>
            <a:xfrm flipV="1">
              <a:off x="2503488" y="2009775"/>
              <a:ext cx="315912" cy="4397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438400" y="30114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86" name="Straight Connector 85"/>
            <p:cNvCxnSpPr>
              <a:stCxn id="61" idx="4"/>
              <a:endCxn id="85" idx="0"/>
            </p:cNvCxnSpPr>
            <p:nvPr/>
          </p:nvCxnSpPr>
          <p:spPr>
            <a:xfrm>
              <a:off x="2476500" y="2514600"/>
              <a:ext cx="0" cy="496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31242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92" name="Straight Connector 91"/>
            <p:cNvCxnSpPr>
              <a:stCxn id="65" idx="5"/>
              <a:endCxn id="91" idx="0"/>
            </p:cNvCxnSpPr>
            <p:nvPr/>
          </p:nvCxnSpPr>
          <p:spPr>
            <a:xfrm>
              <a:off x="2884488" y="2036763"/>
              <a:ext cx="277812" cy="4016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819400" y="24368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95" name="Straight Connector 94"/>
            <p:cNvCxnSpPr>
              <a:stCxn id="93" idx="0"/>
              <a:endCxn id="65" idx="4"/>
            </p:cNvCxnSpPr>
            <p:nvPr/>
          </p:nvCxnSpPr>
          <p:spPr>
            <a:xfrm flipV="1">
              <a:off x="2857500" y="2047875"/>
              <a:ext cx="0" cy="3889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3124200" y="2436813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43200" y="2514600"/>
              <a:ext cx="228600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476500" y="2971800"/>
              <a:ext cx="228600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825625" y="2995613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181100" y="2438400"/>
              <a:ext cx="228600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95400" y="2036763"/>
              <a:ext cx="228600" cy="269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00200" y="1628775"/>
              <a:ext cx="522288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00300" y="1628775"/>
              <a:ext cx="522288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06713" y="2093913"/>
              <a:ext cx="522287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243138" y="2122488"/>
              <a:ext cx="522287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655763" y="2093913"/>
              <a:ext cx="522287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95500" y="3733800"/>
              <a:ext cx="228600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00200" y="2608263"/>
              <a:ext cx="522288" cy="269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C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133600" y="2628900"/>
              <a:ext cx="522288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70" name="Rectangle 116"/>
            <p:cNvSpPr>
              <a:spLocks noChangeArrowheads="1"/>
            </p:cNvSpPr>
            <p:nvPr/>
          </p:nvSpPr>
          <p:spPr bwMode="auto">
            <a:xfrm>
              <a:off x="4254500" y="2065338"/>
              <a:ext cx="8763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Book Antiqua" pitchFamily="18" charset="0"/>
                </a:rPr>
                <a:t>d</a:t>
              </a:r>
              <a:r>
                <a:rPr lang="en-US" baseline="-25000">
                  <a:latin typeface="Book Antiqua" pitchFamily="18" charset="0"/>
                </a:rPr>
                <a:t>min</a:t>
              </a:r>
              <a:r>
                <a:rPr lang="en-US" i="1">
                  <a:latin typeface="Book Antiqua" pitchFamily="18" charset="0"/>
                </a:rPr>
                <a:t>= </a:t>
              </a:r>
              <a:r>
                <a:rPr lang="en-US">
                  <a:latin typeface="Book Antiqua" pitchFamily="18" charset="0"/>
                </a:rPr>
                <a:t>4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25671" name="Rectangle 117"/>
            <p:cNvSpPr>
              <a:spLocks noChangeArrowheads="1"/>
            </p:cNvSpPr>
            <p:nvPr/>
          </p:nvSpPr>
          <p:spPr bwMode="auto">
            <a:xfrm>
              <a:off x="4232275" y="2719388"/>
              <a:ext cx="8985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Book Antiqua" pitchFamily="18" charset="0"/>
                </a:rPr>
                <a:t>d</a:t>
              </a:r>
              <a:r>
                <a:rPr lang="en-US" baseline="-25000">
                  <a:latin typeface="Book Antiqua" pitchFamily="18" charset="0"/>
                </a:rPr>
                <a:t>max</a:t>
              </a:r>
              <a:r>
                <a:rPr lang="en-US" i="1">
                  <a:latin typeface="Book Antiqua" pitchFamily="18" charset="0"/>
                </a:rPr>
                <a:t>= </a:t>
              </a:r>
              <a:r>
                <a:rPr lang="en-US">
                  <a:latin typeface="Book Antiqua" pitchFamily="18" charset="0"/>
                </a:rPr>
                <a:t>7</a:t>
              </a:r>
              <a:endParaRPr lang="en-CA">
                <a:latin typeface="Book Antiqua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8200" y="1219200"/>
              <a:ext cx="4495800" cy="2971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655888" y="2139950"/>
              <a:ext cx="522287" cy="268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C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36688" y="1754188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3600" y="1468438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9400" y="1703388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09800" y="2284413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58975" y="2274888"/>
              <a:ext cx="228600" cy="268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6029325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25609" name="Group 1"/>
          <p:cNvGrpSpPr>
            <a:grpSpLocks/>
          </p:cNvGrpSpPr>
          <p:nvPr/>
        </p:nvGrpSpPr>
        <p:grpSpPr bwMode="auto">
          <a:xfrm>
            <a:off x="5638800" y="2570163"/>
            <a:ext cx="628650" cy="269875"/>
            <a:chOff x="5638800" y="2570446"/>
            <a:chExt cx="628650" cy="268839"/>
          </a:xfrm>
        </p:grpSpPr>
        <p:sp>
          <p:nvSpPr>
            <p:cNvPr id="52" name="Rectangle 51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6" name="Rectangle 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10" name="Group 52"/>
          <p:cNvGrpSpPr>
            <a:grpSpLocks/>
          </p:cNvGrpSpPr>
          <p:nvPr/>
        </p:nvGrpSpPr>
        <p:grpSpPr bwMode="auto">
          <a:xfrm>
            <a:off x="6267450" y="2970213"/>
            <a:ext cx="628650" cy="269875"/>
            <a:chOff x="5638800" y="2570446"/>
            <a:chExt cx="628650" cy="268839"/>
          </a:xfrm>
        </p:grpSpPr>
        <p:sp>
          <p:nvSpPr>
            <p:cNvPr id="54" name="Rectangle 53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4" name="Rectangle 54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11" name="Group 55"/>
          <p:cNvGrpSpPr>
            <a:grpSpLocks/>
          </p:cNvGrpSpPr>
          <p:nvPr/>
        </p:nvGrpSpPr>
        <p:grpSpPr bwMode="auto">
          <a:xfrm>
            <a:off x="7058025" y="3219450"/>
            <a:ext cx="628650" cy="268288"/>
            <a:chOff x="5638800" y="2570446"/>
            <a:chExt cx="628650" cy="268839"/>
          </a:xfrm>
        </p:grpSpPr>
        <p:sp>
          <p:nvSpPr>
            <p:cNvPr id="57" name="Rectangle 56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2" name="Rectangle 57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12" name="Group 58"/>
          <p:cNvGrpSpPr>
            <a:grpSpLocks/>
          </p:cNvGrpSpPr>
          <p:nvPr/>
        </p:nvGrpSpPr>
        <p:grpSpPr bwMode="auto">
          <a:xfrm>
            <a:off x="7686675" y="2552700"/>
            <a:ext cx="628650" cy="268288"/>
            <a:chOff x="5638800" y="2570446"/>
            <a:chExt cx="628650" cy="268839"/>
          </a:xfrm>
        </p:grpSpPr>
        <p:sp>
          <p:nvSpPr>
            <p:cNvPr id="60" name="Rectangle 59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0" name="Rectangle 71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13" name="Group 72"/>
          <p:cNvGrpSpPr>
            <a:grpSpLocks/>
          </p:cNvGrpSpPr>
          <p:nvPr/>
        </p:nvGrpSpPr>
        <p:grpSpPr bwMode="auto">
          <a:xfrm>
            <a:off x="7686675" y="1990725"/>
            <a:ext cx="628650" cy="268288"/>
            <a:chOff x="5638800" y="2570446"/>
            <a:chExt cx="628650" cy="268839"/>
          </a:xfrm>
        </p:grpSpPr>
        <p:sp>
          <p:nvSpPr>
            <p:cNvPr id="76" name="Rectangle 75"/>
            <p:cNvSpPr/>
            <p:nvPr/>
          </p:nvSpPr>
          <p:spPr>
            <a:xfrm>
              <a:off x="5638800" y="2570446"/>
              <a:ext cx="628650" cy="268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CA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28" name="Rectangle 76"/>
            <p:cNvSpPr>
              <a:spLocks noChangeArrowheads="1"/>
            </p:cNvSpPr>
            <p:nvPr/>
          </p:nvSpPr>
          <p:spPr bwMode="auto">
            <a:xfrm>
              <a:off x="5949155" y="2601070"/>
              <a:ext cx="2135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baseline="30000">
                  <a:latin typeface="Times New Roman" pitchFamily="18" charset="0"/>
                  <a:cs typeface="Times New Roman" pitchFamily="18" charset="0"/>
                </a:rPr>
                <a:t>/</a:t>
              </a:r>
              <a:endParaRPr lang="en-CA" b="1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6577013" y="286543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7291388" y="30003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7837488" y="2641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7837488" y="21256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82" name="Straight Connector 81"/>
          <p:cNvCxnSpPr>
            <a:stCxn id="81" idx="2"/>
            <a:endCxn id="46" idx="6"/>
          </p:cNvCxnSpPr>
          <p:nvPr/>
        </p:nvCxnSpPr>
        <p:spPr>
          <a:xfrm flipH="1">
            <a:off x="6105525" y="2163763"/>
            <a:ext cx="1731963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3"/>
            <a:endCxn id="78" idx="7"/>
          </p:cNvCxnSpPr>
          <p:nvPr/>
        </p:nvCxnSpPr>
        <p:spPr>
          <a:xfrm flipH="1">
            <a:off x="6642100" y="2706688"/>
            <a:ext cx="1206500" cy="1698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3"/>
            <a:endCxn id="79" idx="7"/>
          </p:cNvCxnSpPr>
          <p:nvPr/>
        </p:nvCxnSpPr>
        <p:spPr>
          <a:xfrm flipH="1">
            <a:off x="7356475" y="2706688"/>
            <a:ext cx="492125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2"/>
            <a:endCxn id="79" idx="0"/>
          </p:cNvCxnSpPr>
          <p:nvPr/>
        </p:nvCxnSpPr>
        <p:spPr>
          <a:xfrm flipH="1">
            <a:off x="7329488" y="2163763"/>
            <a:ext cx="508000" cy="836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1" idx="3"/>
            <a:endCxn id="80" idx="5"/>
          </p:cNvCxnSpPr>
          <p:nvPr/>
        </p:nvCxnSpPr>
        <p:spPr>
          <a:xfrm>
            <a:off x="7848600" y="2190750"/>
            <a:ext cx="53975" cy="515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6" idx="6"/>
            <a:endCxn id="79" idx="1"/>
          </p:cNvCxnSpPr>
          <p:nvPr/>
        </p:nvCxnSpPr>
        <p:spPr>
          <a:xfrm>
            <a:off x="6105525" y="2476500"/>
            <a:ext cx="1198563" cy="5349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loud Callout 28"/>
          <p:cNvSpPr/>
          <p:nvPr/>
        </p:nvSpPr>
        <p:spPr>
          <a:xfrm>
            <a:off x="1671638" y="1555750"/>
            <a:ext cx="4171950" cy="2159000"/>
          </a:xfrm>
          <a:prstGeom prst="cloudCallout">
            <a:avLst>
              <a:gd name="adj1" fmla="val 53860"/>
              <a:gd name="adj2" fmla="val -8289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hard is the Reverse Problem?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224713" y="3922713"/>
            <a:ext cx="228600" cy="26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" name="Straight Connector 96"/>
          <p:cNvCxnSpPr>
            <a:stCxn id="46" idx="6"/>
            <a:endCxn id="79" idx="1"/>
          </p:cNvCxnSpPr>
          <p:nvPr/>
        </p:nvCxnSpPr>
        <p:spPr>
          <a:xfrm>
            <a:off x="6064250" y="2446338"/>
            <a:ext cx="531813" cy="439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1219200"/>
            <a:ext cx="4495800" cy="2971800"/>
            <a:chOff x="838200" y="1219200"/>
            <a:chExt cx="4495800" cy="2971800"/>
          </a:xfrm>
        </p:grpSpPr>
        <p:grpSp>
          <p:nvGrpSpPr>
            <p:cNvPr id="26663" name="Group 25"/>
            <p:cNvGrpSpPr>
              <a:grpSpLocks/>
            </p:cNvGrpSpPr>
            <p:nvPr/>
          </p:nvGrpSpPr>
          <p:grpSpPr bwMode="auto">
            <a:xfrm>
              <a:off x="838200" y="1219200"/>
              <a:ext cx="4495800" cy="2971800"/>
              <a:chOff x="838200" y="1219200"/>
              <a:chExt cx="4495800" cy="29718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438400" y="2438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905000" y="2438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05000" y="2971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371600" y="2514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819400" y="19716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600200" y="19716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209800" y="17430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cxnSp>
            <p:nvCxnSpPr>
              <p:cNvPr id="68" name="Straight Connector 67"/>
              <p:cNvCxnSpPr>
                <a:stCxn id="64" idx="7"/>
                <a:endCxn id="66" idx="3"/>
              </p:cNvCxnSpPr>
              <p:nvPr/>
            </p:nvCxnSpPr>
            <p:spPr>
              <a:xfrm flipV="1">
                <a:off x="1436688" y="2036763"/>
                <a:ext cx="174625" cy="4889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5" idx="1"/>
                <a:endCxn id="67" idx="6"/>
              </p:cNvCxnSpPr>
              <p:nvPr/>
            </p:nvCxnSpPr>
            <p:spPr>
              <a:xfrm flipH="1" flipV="1">
                <a:off x="2286000" y="1781175"/>
                <a:ext cx="544513" cy="20161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7" idx="2"/>
                <a:endCxn id="66" idx="0"/>
              </p:cNvCxnSpPr>
              <p:nvPr/>
            </p:nvCxnSpPr>
            <p:spPr>
              <a:xfrm flipH="1">
                <a:off x="1638300" y="1781175"/>
                <a:ext cx="571500" cy="1905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2" idx="1"/>
                <a:endCxn id="66" idx="5"/>
              </p:cNvCxnSpPr>
              <p:nvPr/>
            </p:nvCxnSpPr>
            <p:spPr>
              <a:xfrm flipH="1" flipV="1">
                <a:off x="1665288" y="2036763"/>
                <a:ext cx="250825" cy="41275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2" idx="4"/>
                <a:endCxn id="63" idx="0"/>
              </p:cNvCxnSpPr>
              <p:nvPr/>
            </p:nvCxnSpPr>
            <p:spPr>
              <a:xfrm>
                <a:off x="1943100" y="2514600"/>
                <a:ext cx="0" cy="4572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1" idx="7"/>
                <a:endCxn id="65" idx="2"/>
              </p:cNvCxnSpPr>
              <p:nvPr/>
            </p:nvCxnSpPr>
            <p:spPr>
              <a:xfrm flipV="1">
                <a:off x="2503488" y="2009775"/>
                <a:ext cx="315912" cy="4397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2438400" y="301148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cxnSp>
            <p:nvCxnSpPr>
              <p:cNvPr id="86" name="Straight Connector 85"/>
              <p:cNvCxnSpPr>
                <a:stCxn id="61" idx="4"/>
                <a:endCxn id="85" idx="0"/>
              </p:cNvCxnSpPr>
              <p:nvPr/>
            </p:nvCxnSpPr>
            <p:spPr>
              <a:xfrm>
                <a:off x="2476500" y="2514600"/>
                <a:ext cx="0" cy="4968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3124200" y="2438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cxnSp>
            <p:nvCxnSpPr>
              <p:cNvPr id="92" name="Straight Connector 91"/>
              <p:cNvCxnSpPr>
                <a:stCxn id="65" idx="5"/>
                <a:endCxn id="91" idx="0"/>
              </p:cNvCxnSpPr>
              <p:nvPr/>
            </p:nvCxnSpPr>
            <p:spPr>
              <a:xfrm>
                <a:off x="2884488" y="2036763"/>
                <a:ext cx="277812" cy="4016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2819400" y="243681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cxnSp>
            <p:nvCxnSpPr>
              <p:cNvPr id="95" name="Straight Connector 94"/>
              <p:cNvCxnSpPr>
                <a:stCxn id="93" idx="0"/>
                <a:endCxn id="65" idx="4"/>
              </p:cNvCxnSpPr>
              <p:nvPr/>
            </p:nvCxnSpPr>
            <p:spPr>
              <a:xfrm flipV="1">
                <a:off x="2857500" y="2047875"/>
                <a:ext cx="0" cy="3889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3124200" y="2436813"/>
                <a:ext cx="228600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743200" y="2514600"/>
                <a:ext cx="228600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476500" y="2971800"/>
                <a:ext cx="228600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825625" y="2995613"/>
                <a:ext cx="228600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181100" y="2438400"/>
                <a:ext cx="228600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295400" y="2036763"/>
                <a:ext cx="228600" cy="269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600200" y="1628775"/>
                <a:ext cx="522288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0.5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400300" y="1628775"/>
                <a:ext cx="522288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0.5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906713" y="2093913"/>
                <a:ext cx="522287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243138" y="2122488"/>
                <a:ext cx="522287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655763" y="2093913"/>
                <a:ext cx="522287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095500" y="3733800"/>
                <a:ext cx="228600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600200" y="2608263"/>
                <a:ext cx="522288" cy="269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133600" y="2628900"/>
                <a:ext cx="522288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03" name="Rectangle 116"/>
              <p:cNvSpPr>
                <a:spLocks noChangeArrowheads="1"/>
              </p:cNvSpPr>
              <p:nvPr/>
            </p:nvSpPr>
            <p:spPr bwMode="auto">
              <a:xfrm>
                <a:off x="4254500" y="2065338"/>
                <a:ext cx="8763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Book Antiqua" pitchFamily="18" charset="0"/>
                  </a:rPr>
                  <a:t>d</a:t>
                </a:r>
                <a:r>
                  <a:rPr lang="en-US" baseline="-25000">
                    <a:latin typeface="Book Antiqua" pitchFamily="18" charset="0"/>
                  </a:rPr>
                  <a:t>min</a:t>
                </a:r>
                <a:r>
                  <a:rPr lang="en-US" i="1">
                    <a:latin typeface="Book Antiqua" pitchFamily="18" charset="0"/>
                  </a:rPr>
                  <a:t>= </a:t>
                </a:r>
                <a:r>
                  <a:rPr lang="en-US">
                    <a:latin typeface="Book Antiqua" pitchFamily="18" charset="0"/>
                  </a:rPr>
                  <a:t>4</a:t>
                </a:r>
                <a:endParaRPr lang="en-CA">
                  <a:latin typeface="Book Antiqua" pitchFamily="18" charset="0"/>
                </a:endParaRPr>
              </a:p>
            </p:txBody>
          </p:sp>
          <p:sp>
            <p:nvSpPr>
              <p:cNvPr id="26704" name="Rectangle 117"/>
              <p:cNvSpPr>
                <a:spLocks noChangeArrowheads="1"/>
              </p:cNvSpPr>
              <p:nvPr/>
            </p:nvSpPr>
            <p:spPr bwMode="auto">
              <a:xfrm>
                <a:off x="4232275" y="2719388"/>
                <a:ext cx="8985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latin typeface="Book Antiqua" pitchFamily="18" charset="0"/>
                  </a:rPr>
                  <a:t>d</a:t>
                </a:r>
                <a:r>
                  <a:rPr lang="en-US" baseline="-25000">
                    <a:latin typeface="Book Antiqua" pitchFamily="18" charset="0"/>
                  </a:rPr>
                  <a:t>max</a:t>
                </a:r>
                <a:r>
                  <a:rPr lang="en-US" i="1">
                    <a:latin typeface="Book Antiqua" pitchFamily="18" charset="0"/>
                  </a:rPr>
                  <a:t>= </a:t>
                </a:r>
                <a:r>
                  <a:rPr lang="en-US">
                    <a:latin typeface="Book Antiqua" pitchFamily="18" charset="0"/>
                  </a:rPr>
                  <a:t>7</a:t>
                </a:r>
                <a:endParaRPr lang="en-CA">
                  <a:latin typeface="Book Antiqua" pitchFamily="18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838200" y="1219200"/>
                <a:ext cx="4495800" cy="2971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655888" y="2139950"/>
                <a:ext cx="522287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CA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382713" y="1685925"/>
                <a:ext cx="228600" cy="2682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133600" y="1468438"/>
                <a:ext cx="228600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19400" y="1703388"/>
                <a:ext cx="228600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2284413"/>
                <a:ext cx="228600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958975" y="2274888"/>
                <a:ext cx="228600" cy="2682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en-CA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664" name="Group 6"/>
            <p:cNvGrpSpPr>
              <a:grpSpLocks/>
            </p:cNvGrpSpPr>
            <p:nvPr/>
          </p:nvGrpSpPr>
          <p:grpSpPr bwMode="auto">
            <a:xfrm>
              <a:off x="1593828" y="1742363"/>
              <a:ext cx="1295400" cy="771077"/>
              <a:chOff x="1593828" y="1742363"/>
              <a:chExt cx="1295400" cy="771077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432050" y="2436813"/>
                <a:ext cx="762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98650" y="2436813"/>
                <a:ext cx="762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813050" y="1971675"/>
                <a:ext cx="762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593850" y="1971675"/>
                <a:ext cx="762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203450" y="1743075"/>
                <a:ext cx="76200" cy="762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CA"/>
              </a:p>
            </p:txBody>
          </p:sp>
        </p:grpSp>
      </p:grp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Compatible Graphs: </a:t>
            </a:r>
            <a:r>
              <a:rPr lang="en-US" sz="2800" smtClean="0">
                <a:solidFill>
                  <a:srgbClr val="FF0000"/>
                </a:solidFill>
              </a:rPr>
              <a:t>How to Recognize?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9D0D6-9805-4389-A218-6C18DB30F1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116" name="Rectangle 115"/>
          <p:cNvSpPr/>
          <p:nvPr/>
        </p:nvSpPr>
        <p:spPr>
          <a:xfrm>
            <a:off x="152400" y="4800600"/>
            <a:ext cx="8915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 pairwise compatible graph of (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)</a:t>
            </a:r>
            <a:r>
              <a:rPr lang="en-US" i="1" dirty="0"/>
              <a:t> 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i="1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has </a:t>
            </a:r>
            <a:r>
              <a:rPr lang="en-US" i="1" dirty="0"/>
              <a:t>n </a:t>
            </a:r>
            <a:r>
              <a:rPr lang="en-US" dirty="0"/>
              <a:t>vertices that correspond to the</a:t>
            </a:r>
            <a:r>
              <a:rPr lang="en-US" i="1" dirty="0"/>
              <a:t> n </a:t>
            </a:r>
            <a:r>
              <a:rPr lang="en-US" dirty="0"/>
              <a:t>leaves of </a:t>
            </a:r>
            <a:r>
              <a:rPr lang="en-US" i="1" dirty="0"/>
              <a:t>T, </a:t>
            </a:r>
            <a:r>
              <a:rPr lang="en-US" dirty="0"/>
              <a:t>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500" dirty="0"/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two vertices are adjacent in G if and only if their tree distance is in [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]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i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638800" y="1990725"/>
            <a:ext cx="2676525" cy="2036763"/>
            <a:chOff x="5638800" y="1990724"/>
            <a:chExt cx="2676525" cy="2036500"/>
          </a:xfrm>
        </p:grpSpPr>
        <p:sp>
          <p:nvSpPr>
            <p:cNvPr id="46" name="Oval 45"/>
            <p:cNvSpPr/>
            <p:nvPr/>
          </p:nvSpPr>
          <p:spPr>
            <a:xfrm>
              <a:off x="6029325" y="2438341"/>
              <a:ext cx="76200" cy="76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pSp>
          <p:nvGrpSpPr>
            <p:cNvPr id="26636" name="Group 1"/>
            <p:cNvGrpSpPr>
              <a:grpSpLocks/>
            </p:cNvGrpSpPr>
            <p:nvPr/>
          </p:nvGrpSpPr>
          <p:grpSpPr bwMode="auto">
            <a:xfrm>
              <a:off x="5638800" y="2570446"/>
              <a:ext cx="628650" cy="268839"/>
              <a:chOff x="5638800" y="2570446"/>
              <a:chExt cx="628650" cy="26883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638800" y="2570087"/>
                <a:ext cx="628650" cy="269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CA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62" name="Rectangle 7"/>
              <p:cNvSpPr>
                <a:spLocks noChangeArrowheads="1"/>
              </p:cNvSpPr>
              <p:nvPr/>
            </p:nvSpPr>
            <p:spPr bwMode="auto">
              <a:xfrm>
                <a:off x="5949155" y="2601070"/>
                <a:ext cx="21352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 baseline="30000"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en-CA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637" name="Group 52"/>
            <p:cNvGrpSpPr>
              <a:grpSpLocks/>
            </p:cNvGrpSpPr>
            <p:nvPr/>
          </p:nvGrpSpPr>
          <p:grpSpPr bwMode="auto">
            <a:xfrm>
              <a:off x="6267450" y="2970478"/>
              <a:ext cx="628650" cy="268839"/>
              <a:chOff x="5638800" y="2570446"/>
              <a:chExt cx="628650" cy="268839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638800" y="2570053"/>
                <a:ext cx="628650" cy="2698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CA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60" name="Rectangle 54"/>
              <p:cNvSpPr>
                <a:spLocks noChangeArrowheads="1"/>
              </p:cNvSpPr>
              <p:nvPr/>
            </p:nvSpPr>
            <p:spPr bwMode="auto">
              <a:xfrm>
                <a:off x="5949155" y="2601070"/>
                <a:ext cx="21352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 baseline="30000"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en-CA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638" name="Group 55"/>
            <p:cNvGrpSpPr>
              <a:grpSpLocks/>
            </p:cNvGrpSpPr>
            <p:nvPr/>
          </p:nvGrpSpPr>
          <p:grpSpPr bwMode="auto">
            <a:xfrm>
              <a:off x="7058025" y="3219470"/>
              <a:ext cx="628650" cy="268839"/>
              <a:chOff x="5638800" y="2570446"/>
              <a:chExt cx="628650" cy="26883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638800" y="2570266"/>
                <a:ext cx="628650" cy="2682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CA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58" name="Rectangle 57"/>
              <p:cNvSpPr>
                <a:spLocks noChangeArrowheads="1"/>
              </p:cNvSpPr>
              <p:nvPr/>
            </p:nvSpPr>
            <p:spPr bwMode="auto">
              <a:xfrm>
                <a:off x="5949155" y="2601070"/>
                <a:ext cx="21352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 baseline="30000"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en-CA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639" name="Group 58"/>
            <p:cNvGrpSpPr>
              <a:grpSpLocks/>
            </p:cNvGrpSpPr>
            <p:nvPr/>
          </p:nvGrpSpPr>
          <p:grpSpPr bwMode="auto">
            <a:xfrm>
              <a:off x="7686675" y="2552700"/>
              <a:ext cx="628650" cy="268839"/>
              <a:chOff x="5638800" y="2570446"/>
              <a:chExt cx="628650" cy="26883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638800" y="2570372"/>
                <a:ext cx="628650" cy="2682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CA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56" name="Rectangle 71"/>
              <p:cNvSpPr>
                <a:spLocks noChangeArrowheads="1"/>
              </p:cNvSpPr>
              <p:nvPr/>
            </p:nvSpPr>
            <p:spPr bwMode="auto">
              <a:xfrm>
                <a:off x="5949155" y="2601070"/>
                <a:ext cx="21352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 baseline="30000"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en-CA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640" name="Group 72"/>
            <p:cNvGrpSpPr>
              <a:grpSpLocks/>
            </p:cNvGrpSpPr>
            <p:nvPr/>
          </p:nvGrpSpPr>
          <p:grpSpPr bwMode="auto">
            <a:xfrm>
              <a:off x="7686675" y="1990724"/>
              <a:ext cx="628650" cy="268839"/>
              <a:chOff x="5638800" y="2570446"/>
              <a:chExt cx="628650" cy="268839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638800" y="2570446"/>
                <a:ext cx="628650" cy="2682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CA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54" name="Rectangle 76"/>
              <p:cNvSpPr>
                <a:spLocks noChangeArrowheads="1"/>
              </p:cNvSpPr>
              <p:nvPr/>
            </p:nvSpPr>
            <p:spPr bwMode="auto">
              <a:xfrm>
                <a:off x="5949155" y="2601070"/>
                <a:ext cx="21352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i="1" baseline="30000">
                    <a:latin typeface="Times New Roman" pitchFamily="18" charset="0"/>
                    <a:cs typeface="Times New Roman" pitchFamily="18" charset="0"/>
                  </a:rPr>
                  <a:t>/</a:t>
                </a:r>
                <a:endParaRPr lang="en-CA" b="1" i="1" baseline="30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577013" y="2865324"/>
              <a:ext cx="76200" cy="76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79" name="Oval 78"/>
            <p:cNvSpPr/>
            <p:nvPr/>
          </p:nvSpPr>
          <p:spPr>
            <a:xfrm>
              <a:off x="7291388" y="3001831"/>
              <a:ext cx="76200" cy="76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0" name="Oval 79"/>
            <p:cNvSpPr/>
            <p:nvPr/>
          </p:nvSpPr>
          <p:spPr>
            <a:xfrm>
              <a:off x="7837488" y="2641515"/>
              <a:ext cx="76200" cy="76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1" name="Oval 80"/>
            <p:cNvSpPr/>
            <p:nvPr/>
          </p:nvSpPr>
          <p:spPr>
            <a:xfrm>
              <a:off x="7837488" y="2125645"/>
              <a:ext cx="76200" cy="76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82" name="Straight Connector 81"/>
            <p:cNvCxnSpPr>
              <a:stCxn id="81" idx="2"/>
              <a:endCxn id="46" idx="6"/>
            </p:cNvCxnSpPr>
            <p:nvPr/>
          </p:nvCxnSpPr>
          <p:spPr>
            <a:xfrm flipH="1">
              <a:off x="6105525" y="2163740"/>
              <a:ext cx="1731963" cy="3126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3"/>
              <a:endCxn id="78" idx="7"/>
            </p:cNvCxnSpPr>
            <p:nvPr/>
          </p:nvCxnSpPr>
          <p:spPr>
            <a:xfrm flipH="1">
              <a:off x="6642100" y="2706595"/>
              <a:ext cx="1206500" cy="169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1" idx="3"/>
              <a:endCxn id="78" idx="7"/>
            </p:cNvCxnSpPr>
            <p:nvPr/>
          </p:nvCxnSpPr>
          <p:spPr>
            <a:xfrm flipH="1">
              <a:off x="6642100" y="2190723"/>
              <a:ext cx="1206500" cy="6857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3"/>
              <a:endCxn id="79" idx="7"/>
            </p:cNvCxnSpPr>
            <p:nvPr/>
          </p:nvCxnSpPr>
          <p:spPr>
            <a:xfrm flipH="1">
              <a:off x="7356475" y="2706595"/>
              <a:ext cx="492125" cy="3063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1" idx="2"/>
              <a:endCxn id="79" idx="0"/>
            </p:cNvCxnSpPr>
            <p:nvPr/>
          </p:nvCxnSpPr>
          <p:spPr>
            <a:xfrm flipH="1">
              <a:off x="7329488" y="2163740"/>
              <a:ext cx="508000" cy="8380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1" idx="3"/>
              <a:endCxn id="80" idx="5"/>
            </p:cNvCxnSpPr>
            <p:nvPr/>
          </p:nvCxnSpPr>
          <p:spPr>
            <a:xfrm>
              <a:off x="7848600" y="2190723"/>
              <a:ext cx="53975" cy="5158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46" idx="6"/>
              <a:endCxn id="79" idx="1"/>
            </p:cNvCxnSpPr>
            <p:nvPr/>
          </p:nvCxnSpPr>
          <p:spPr>
            <a:xfrm>
              <a:off x="6105525" y="2476436"/>
              <a:ext cx="1198563" cy="5365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7169150" y="3758971"/>
              <a:ext cx="228600" cy="2682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CA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Flowchart: Alternate Process 23"/>
          <p:cNvSpPr/>
          <p:nvPr/>
        </p:nvSpPr>
        <p:spPr>
          <a:xfrm>
            <a:off x="258763" y="4668838"/>
            <a:ext cx="8707437" cy="12684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 a graph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is  there an edge weighted tree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two non-negative integers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such that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PCG of 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C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1219200"/>
            <a:ext cx="44958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endParaRPr lang="en-CA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435 L -0.50156 0.0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25624E-6 C 0.30869 0.00624 0.18716 0.00555 0.36424 0.00555 L 0.37605 0.00555 " pathEditMode="relative" rAng="0" ptsTypes="f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Recognizing PCG by Constructing (</a:t>
            </a:r>
            <a:r>
              <a:rPr lang="en-US" sz="2800" i="1" smtClean="0"/>
              <a:t>T</a:t>
            </a:r>
            <a:r>
              <a:rPr lang="en-US" sz="2800" smtClean="0"/>
              <a:t>, </a:t>
            </a:r>
            <a:r>
              <a:rPr lang="en-US" sz="2800" i="1" smtClean="0"/>
              <a:t>d</a:t>
            </a:r>
            <a:r>
              <a:rPr lang="en-US" sz="2800" i="1" baseline="-25000" smtClean="0"/>
              <a:t>min</a:t>
            </a:r>
            <a:r>
              <a:rPr lang="en-US" sz="2800" smtClean="0"/>
              <a:t>, </a:t>
            </a:r>
            <a:r>
              <a:rPr lang="en-US" sz="2800" i="1" smtClean="0"/>
              <a:t>d</a:t>
            </a:r>
            <a:r>
              <a:rPr lang="en-US" sz="2800" i="1" baseline="-25000" smtClean="0"/>
              <a:t>max</a:t>
            </a:r>
            <a:r>
              <a:rPr lang="en-US" sz="2800" smtClean="0"/>
              <a:t>)</a:t>
            </a:r>
            <a:endParaRPr lang="en-CA" sz="2800" i="1" smtClean="0">
              <a:solidFill>
                <a:srgbClr val="FF0000"/>
              </a:solidFill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February 14-16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WALCOM 2013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2867E-6CB8-418A-AF87-D2000E35DE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85888"/>
            <a:ext cx="206533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960438"/>
            <a:ext cx="27416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2997200"/>
            <a:ext cx="2847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6200000">
            <a:off x="3063081" y="1515269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1" name="Down Arrow 100"/>
          <p:cNvSpPr/>
          <p:nvPr/>
        </p:nvSpPr>
        <p:spPr>
          <a:xfrm rot="17594688">
            <a:off x="2749550" y="3305175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7146925" y="1268413"/>
            <a:ext cx="1417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i="1">
                <a:latin typeface="Book Antiqua" pitchFamily="18" charset="0"/>
              </a:rPr>
              <a:t>d</a:t>
            </a:r>
            <a:r>
              <a:rPr lang="de-DE" sz="2400" i="1" baseline="-25000">
                <a:latin typeface="Book Antiqua" pitchFamily="18" charset="0"/>
              </a:rPr>
              <a:t>min</a:t>
            </a:r>
            <a:r>
              <a:rPr lang="de-DE" sz="2400">
                <a:latin typeface="Book Antiqua" pitchFamily="18" charset="0"/>
              </a:rPr>
              <a:t>  = 2 </a:t>
            </a:r>
          </a:p>
          <a:p>
            <a:r>
              <a:rPr lang="de-DE" sz="2400" i="1">
                <a:latin typeface="Book Antiqua" pitchFamily="18" charset="0"/>
              </a:rPr>
              <a:t>d</a:t>
            </a:r>
            <a:r>
              <a:rPr lang="de-DE" sz="2400" i="1" baseline="-25000">
                <a:latin typeface="Book Antiqua" pitchFamily="18" charset="0"/>
              </a:rPr>
              <a:t>max</a:t>
            </a:r>
            <a:r>
              <a:rPr lang="de-DE" sz="2400">
                <a:latin typeface="Book Antiqua" pitchFamily="18" charset="0"/>
              </a:rPr>
              <a:t> = 3.5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7315200" y="3254375"/>
            <a:ext cx="1471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i="1">
                <a:latin typeface="Book Antiqua" pitchFamily="18" charset="0"/>
              </a:rPr>
              <a:t>d</a:t>
            </a:r>
            <a:r>
              <a:rPr lang="de-DE" sz="2400" i="1" baseline="-25000">
                <a:latin typeface="Book Antiqua" pitchFamily="18" charset="0"/>
              </a:rPr>
              <a:t>min</a:t>
            </a:r>
            <a:r>
              <a:rPr lang="de-DE" sz="2400">
                <a:latin typeface="Book Antiqua" pitchFamily="18" charset="0"/>
              </a:rPr>
              <a:t> = 1.5 </a:t>
            </a:r>
          </a:p>
          <a:p>
            <a:r>
              <a:rPr lang="de-DE" sz="2400" i="1">
                <a:latin typeface="Book Antiqua" pitchFamily="18" charset="0"/>
              </a:rPr>
              <a:t>d</a:t>
            </a:r>
            <a:r>
              <a:rPr lang="de-DE" sz="2400" i="1" baseline="-25000">
                <a:latin typeface="Book Antiqua" pitchFamily="18" charset="0"/>
              </a:rPr>
              <a:t>max</a:t>
            </a:r>
            <a:r>
              <a:rPr lang="de-DE" sz="2400">
                <a:latin typeface="Book Antiqua" pitchFamily="18" charset="0"/>
              </a:rPr>
              <a:t> = 2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2400" y="1281113"/>
            <a:ext cx="2370138" cy="17081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3" name="Rectangle 122"/>
          <p:cNvSpPr/>
          <p:nvPr/>
        </p:nvSpPr>
        <p:spPr>
          <a:xfrm>
            <a:off x="4110038" y="1025525"/>
            <a:ext cx="4645025" cy="13827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663" name="Rectangle 123"/>
          <p:cNvSpPr>
            <a:spLocks noChangeArrowheads="1"/>
          </p:cNvSpPr>
          <p:nvPr/>
        </p:nvSpPr>
        <p:spPr bwMode="auto">
          <a:xfrm>
            <a:off x="828675" y="3074988"/>
            <a:ext cx="101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Book Antiqua" pitchFamily="18" charset="0"/>
              </a:rPr>
              <a:t> Input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27664" name="Rectangle 124"/>
          <p:cNvSpPr>
            <a:spLocks noChangeArrowheads="1"/>
          </p:cNvSpPr>
          <p:nvPr/>
        </p:nvSpPr>
        <p:spPr bwMode="auto">
          <a:xfrm>
            <a:off x="5838825" y="2471738"/>
            <a:ext cx="11858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Book Antiqua" pitchFamily="18" charset="0"/>
              </a:rPr>
              <a:t>Output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68763" y="2994025"/>
            <a:ext cx="4718050" cy="16160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273550" y="5392738"/>
            <a:ext cx="3584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Book Antiqua" pitchFamily="18" charset="0"/>
              </a:rPr>
              <a:t>Another possible Output</a:t>
            </a:r>
            <a:endParaRPr lang="en-CA" sz="2400">
              <a:latin typeface="Book Antiqua" pitchFamily="18" charset="0"/>
            </a:endParaRPr>
          </a:p>
        </p:txBody>
      </p:sp>
      <p:sp>
        <p:nvSpPr>
          <p:cNvPr id="129" name="Flowchart: Alternate Process 128"/>
          <p:cNvSpPr/>
          <p:nvPr/>
        </p:nvSpPr>
        <p:spPr>
          <a:xfrm>
            <a:off x="258763" y="4668838"/>
            <a:ext cx="8707437" cy="12684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 a graph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is  there an edge weighted tree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two non-negative integers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such that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PCG of 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C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21" grpId="0"/>
      <p:bldP spid="126" grpId="0" animBg="1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4100"/>
          </a:xfrm>
        </p:spPr>
        <p:txBody>
          <a:bodyPr/>
          <a:lstStyle/>
          <a:p>
            <a:pPr eaLnBrk="1" hangingPunct="1"/>
            <a:r>
              <a:rPr lang="en-US" sz="2800" smtClean="0"/>
              <a:t>Pairwise Compatibility Tree Construction</a:t>
            </a:r>
            <a:endParaRPr lang="en-CA" sz="2800" smtClean="0"/>
          </a:p>
        </p:txBody>
      </p:sp>
      <p:sp>
        <p:nvSpPr>
          <p:cNvPr id="26627" name="Date Placeholder 3"/>
          <p:cNvSpPr txBox="1">
            <a:spLocks noGrp="1"/>
          </p:cNvSpPr>
          <p:nvPr/>
        </p:nvSpPr>
        <p:spPr bwMode="auto">
          <a:xfrm>
            <a:off x="360363" y="63690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>
                <a:solidFill>
                  <a:schemeClr val="tx2"/>
                </a:solidFill>
                <a:latin typeface="+mn-lt"/>
                <a:cs typeface="+mn-cs"/>
              </a:rPr>
              <a:t>February 14-16</a:t>
            </a:r>
          </a:p>
        </p:txBody>
      </p:sp>
      <p:sp>
        <p:nvSpPr>
          <p:cNvPr id="26628" name="Footer Placeholder 4"/>
          <p:cNvSpPr txBox="1">
            <a:spLocks noGrp="1"/>
          </p:cNvSpPr>
          <p:nvPr/>
        </p:nvSpPr>
        <p:spPr bwMode="auto">
          <a:xfrm>
            <a:off x="3124200" y="63690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2"/>
                </a:solidFill>
                <a:latin typeface="+mn-lt"/>
                <a:cs typeface="+mn-cs"/>
              </a:rPr>
              <a:t>WALCOM 2013</a:t>
            </a:r>
          </a:p>
        </p:txBody>
      </p:sp>
      <p:sp>
        <p:nvSpPr>
          <p:cNvPr id="26629" name="Slide Number Placeholder 5"/>
          <p:cNvSpPr txBox="1">
            <a:spLocks noGrp="1"/>
          </p:cNvSpPr>
          <p:nvPr/>
        </p:nvSpPr>
        <p:spPr bwMode="auto">
          <a:xfrm>
            <a:off x="6638925" y="63690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F5CEA40B-8B6E-43DD-B677-5FFB9406382E}" type="slidenum">
              <a:rPr lang="en-US" sz="1200">
                <a:solidFill>
                  <a:schemeClr val="tx2"/>
                </a:solidFill>
                <a:latin typeface="+mn-lt"/>
                <a:cs typeface="+mn-cs"/>
              </a:rPr>
              <a:pPr algn="r">
                <a:defRPr/>
              </a:pPr>
              <a:t>9</a:t>
            </a:fld>
            <a:endParaRPr lang="en-US" sz="120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2" name="Group 213"/>
          <p:cNvGrpSpPr>
            <a:grpSpLocks/>
          </p:cNvGrpSpPr>
          <p:nvPr/>
        </p:nvGrpSpPr>
        <p:grpSpPr bwMode="auto">
          <a:xfrm>
            <a:off x="941388" y="1093788"/>
            <a:ext cx="2227262" cy="2389187"/>
            <a:chOff x="942109" y="1094509"/>
            <a:chExt cx="2226262" cy="2388525"/>
          </a:xfrm>
        </p:grpSpPr>
        <p:sp>
          <p:nvSpPr>
            <p:cNvPr id="28747" name="TextBox 217"/>
            <p:cNvSpPr txBox="1">
              <a:spLocks noChangeArrowheads="1"/>
            </p:cNvSpPr>
            <p:nvPr/>
          </p:nvSpPr>
          <p:spPr bwMode="auto">
            <a:xfrm>
              <a:off x="976745" y="3082924"/>
              <a:ext cx="21916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ook Antiqua" pitchFamily="18" charset="0"/>
                </a:rPr>
                <a:t>Complete Graphs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209952" y="1254802"/>
              <a:ext cx="144398" cy="1444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692335" y="1783293"/>
              <a:ext cx="144398" cy="144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1246772" y="1494448"/>
              <a:ext cx="144397" cy="144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506681" y="2513341"/>
              <a:ext cx="144397" cy="144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294376" y="2457793"/>
              <a:ext cx="144397" cy="1444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5" name="Straight Connector 84"/>
            <p:cNvCxnSpPr>
              <a:stCxn id="82" idx="5"/>
              <a:endCxn id="83" idx="1"/>
            </p:cNvCxnSpPr>
            <p:nvPr/>
          </p:nvCxnSpPr>
          <p:spPr bwMode="auto">
            <a:xfrm rot="16200000" flipH="1">
              <a:off x="1490265" y="1498516"/>
              <a:ext cx="917321" cy="11567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0" idx="3"/>
              <a:endCxn id="82" idx="7"/>
            </p:cNvCxnSpPr>
            <p:nvPr/>
          </p:nvCxnSpPr>
          <p:spPr bwMode="auto">
            <a:xfrm rot="5400000">
              <a:off x="1730731" y="1016817"/>
              <a:ext cx="139661" cy="8600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1" idx="3"/>
              <a:endCxn id="84" idx="6"/>
            </p:cNvCxnSpPr>
            <p:nvPr/>
          </p:nvCxnSpPr>
          <p:spPr bwMode="auto">
            <a:xfrm rot="5400000">
              <a:off x="1764011" y="1581846"/>
              <a:ext cx="623714" cy="1274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0" idx="4"/>
              <a:endCxn id="84" idx="7"/>
            </p:cNvCxnSpPr>
            <p:nvPr/>
          </p:nvCxnSpPr>
          <p:spPr bwMode="auto">
            <a:xfrm rot="5400000">
              <a:off x="1310945" y="1506425"/>
              <a:ext cx="1079201" cy="8647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3" idx="1"/>
              <a:endCxn id="84" idx="6"/>
            </p:cNvCxnSpPr>
            <p:nvPr/>
          </p:nvCxnSpPr>
          <p:spPr bwMode="auto">
            <a:xfrm rot="16200000" flipV="1">
              <a:off x="1980660" y="1988911"/>
              <a:ext cx="4762" cy="10885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2" idx="4"/>
              <a:endCxn id="84" idx="0"/>
            </p:cNvCxnSpPr>
            <p:nvPr/>
          </p:nvCxnSpPr>
          <p:spPr bwMode="auto">
            <a:xfrm rot="16200000" flipH="1">
              <a:off x="934105" y="2024529"/>
              <a:ext cx="818923" cy="476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0" idx="5"/>
              <a:endCxn id="81" idx="0"/>
            </p:cNvCxnSpPr>
            <p:nvPr/>
          </p:nvCxnSpPr>
          <p:spPr bwMode="auto">
            <a:xfrm rot="16200000" flipH="1">
              <a:off x="2345588" y="1365139"/>
              <a:ext cx="406287" cy="430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0" idx="4"/>
              <a:endCxn id="83" idx="0"/>
            </p:cNvCxnSpPr>
            <p:nvPr/>
          </p:nvCxnSpPr>
          <p:spPr bwMode="auto">
            <a:xfrm rot="16200000" flipH="1">
              <a:off x="1874250" y="1807918"/>
              <a:ext cx="1114116" cy="2967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1" idx="4"/>
              <a:endCxn id="83" idx="7"/>
            </p:cNvCxnSpPr>
            <p:nvPr/>
          </p:nvCxnSpPr>
          <p:spPr bwMode="auto">
            <a:xfrm rot="5400000">
              <a:off x="2393173" y="2164993"/>
              <a:ext cx="607845" cy="1332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2" idx="6"/>
              <a:endCxn id="81" idx="1"/>
            </p:cNvCxnSpPr>
            <p:nvPr/>
          </p:nvCxnSpPr>
          <p:spPr bwMode="auto">
            <a:xfrm>
              <a:off x="1391169" y="1567453"/>
              <a:ext cx="1321794" cy="2380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 bwMode="auto">
            <a:xfrm>
              <a:off x="1797387" y="2573649"/>
              <a:ext cx="336399" cy="288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schemeClr val="tx2">
                      <a:lumMod val="50000"/>
                    </a:schemeClr>
                  </a:solidFill>
                </a:rPr>
                <a:t>G</a:t>
              </a:r>
              <a:endParaRPr lang="en-US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942109" y="1094509"/>
              <a:ext cx="2175485" cy="17568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3" name="Group 214"/>
          <p:cNvGrpSpPr>
            <a:grpSpLocks/>
          </p:cNvGrpSpPr>
          <p:nvPr/>
        </p:nvGrpSpPr>
        <p:grpSpPr bwMode="auto">
          <a:xfrm>
            <a:off x="5049838" y="1052513"/>
            <a:ext cx="3465512" cy="2530475"/>
            <a:chOff x="5049982" y="845127"/>
            <a:chExt cx="3466013" cy="2530031"/>
          </a:xfrm>
        </p:grpSpPr>
        <p:sp>
          <p:nvSpPr>
            <p:cNvPr id="105" name="Oval 104"/>
            <p:cNvSpPr/>
            <p:nvPr/>
          </p:nvSpPr>
          <p:spPr bwMode="auto">
            <a:xfrm>
              <a:off x="6764730" y="1686354"/>
              <a:ext cx="144483" cy="14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729" name="Group 110"/>
            <p:cNvGrpSpPr>
              <a:grpSpLocks/>
            </p:cNvGrpSpPr>
            <p:nvPr/>
          </p:nvGrpSpPr>
          <p:grpSpPr bwMode="auto">
            <a:xfrm>
              <a:off x="6054441" y="1004740"/>
              <a:ext cx="1589098" cy="1404416"/>
              <a:chOff x="1399313" y="1406528"/>
              <a:chExt cx="1589098" cy="1404416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2363639" y="1407224"/>
                <a:ext cx="144483" cy="144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2844720" y="1935769"/>
                <a:ext cx="144484" cy="1444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1399886" y="1648482"/>
                <a:ext cx="144484" cy="1428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660544" y="2665891"/>
                <a:ext cx="144484" cy="1444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1447518" y="2610338"/>
                <a:ext cx="144484" cy="144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12" name="Straight Connector 111"/>
            <p:cNvCxnSpPr>
              <a:endCxn id="105" idx="1"/>
            </p:cNvCxnSpPr>
            <p:nvPr/>
          </p:nvCxnSpPr>
          <p:spPr bwMode="auto">
            <a:xfrm rot="16200000" flipH="1">
              <a:off x="6311487" y="1234693"/>
              <a:ext cx="339665" cy="608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endCxn id="105" idx="2"/>
            </p:cNvCxnSpPr>
            <p:nvPr/>
          </p:nvCxnSpPr>
          <p:spPr bwMode="auto">
            <a:xfrm rot="5400000" flipH="1" flipV="1">
              <a:off x="6260701" y="1725154"/>
              <a:ext cx="469818" cy="5382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05" idx="5"/>
            </p:cNvCxnSpPr>
            <p:nvPr/>
          </p:nvCxnSpPr>
          <p:spPr bwMode="auto">
            <a:xfrm rot="10800000">
              <a:off x="6888573" y="1810158"/>
              <a:ext cx="425512" cy="5269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05" idx="0"/>
            </p:cNvCxnSpPr>
            <p:nvPr/>
          </p:nvCxnSpPr>
          <p:spPr bwMode="auto">
            <a:xfrm rot="5400000" flipH="1" flipV="1">
              <a:off x="6695749" y="1291890"/>
              <a:ext cx="536481" cy="252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5" idx="6"/>
            </p:cNvCxnSpPr>
            <p:nvPr/>
          </p:nvCxnSpPr>
          <p:spPr bwMode="auto">
            <a:xfrm flipV="1">
              <a:off x="6909213" y="1657784"/>
              <a:ext cx="611276" cy="1015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35" name="TextBox 131"/>
            <p:cNvSpPr txBox="1">
              <a:spLocks noChangeArrowheads="1"/>
            </p:cNvSpPr>
            <p:nvPr/>
          </p:nvSpPr>
          <p:spPr bwMode="auto">
            <a:xfrm>
              <a:off x="6151418" y="1399593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8736" name="TextBox 131"/>
            <p:cNvSpPr txBox="1">
              <a:spLocks noChangeArrowheads="1"/>
            </p:cNvSpPr>
            <p:nvPr/>
          </p:nvSpPr>
          <p:spPr bwMode="auto">
            <a:xfrm>
              <a:off x="6650182" y="1150210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8737" name="TextBox 131"/>
            <p:cNvSpPr txBox="1">
              <a:spLocks noChangeArrowheads="1"/>
            </p:cNvSpPr>
            <p:nvPr/>
          </p:nvSpPr>
          <p:spPr bwMode="auto">
            <a:xfrm>
              <a:off x="7093527" y="1371883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8738" name="TextBox 131"/>
            <p:cNvSpPr txBox="1">
              <a:spLocks noChangeArrowheads="1"/>
            </p:cNvSpPr>
            <p:nvPr/>
          </p:nvSpPr>
          <p:spPr bwMode="auto">
            <a:xfrm>
              <a:off x="7051964" y="1870646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8739" name="TextBox 132"/>
            <p:cNvSpPr txBox="1">
              <a:spLocks noChangeArrowheads="1"/>
            </p:cNvSpPr>
            <p:nvPr/>
          </p:nvSpPr>
          <p:spPr bwMode="auto">
            <a:xfrm>
              <a:off x="6414655" y="1884501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28740" name="Rectangle 133"/>
            <p:cNvSpPr>
              <a:spLocks noChangeArrowheads="1"/>
            </p:cNvSpPr>
            <p:nvPr/>
          </p:nvSpPr>
          <p:spPr bwMode="auto">
            <a:xfrm>
              <a:off x="5049982" y="2667272"/>
              <a:ext cx="346601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Book Antiqua" pitchFamily="18" charset="0"/>
                </a:rPr>
                <a:t>Pairwise-Compatibility Tree </a:t>
              </a:r>
            </a:p>
            <a:p>
              <a:pPr algn="ctr"/>
              <a:r>
                <a:rPr lang="en-US" sz="2000">
                  <a:latin typeface="Book Antiqua" pitchFamily="18" charset="0"/>
                </a:rPr>
                <a:t>of </a:t>
              </a:r>
              <a:r>
                <a:rPr lang="en-US" sz="2000" i="1">
                  <a:latin typeface="Book Antiqua" pitchFamily="18" charset="0"/>
                </a:rPr>
                <a:t>G</a:t>
              </a:r>
              <a:r>
                <a:rPr lang="en-US" sz="2000">
                  <a:latin typeface="Book Antiqua" pitchFamily="18" charset="0"/>
                </a:rPr>
                <a:t> for </a:t>
              </a:r>
              <a:r>
                <a:rPr lang="en-US" sz="2000" i="1">
                  <a:latin typeface="Book Antiqua" pitchFamily="18" charset="0"/>
                </a:rPr>
                <a:t>d</a:t>
              </a:r>
              <a:r>
                <a:rPr lang="en-US" sz="2000" i="1" baseline="-25000">
                  <a:latin typeface="Book Antiqua" pitchFamily="18" charset="0"/>
                </a:rPr>
                <a:t>min</a:t>
              </a:r>
              <a:r>
                <a:rPr lang="en-US" sz="2000">
                  <a:latin typeface="Book Antiqua" pitchFamily="18" charset="0"/>
                </a:rPr>
                <a:t>=2, </a:t>
              </a:r>
              <a:r>
                <a:rPr lang="en-US" sz="2000" i="1">
                  <a:latin typeface="Book Antiqua" pitchFamily="18" charset="0"/>
                </a:rPr>
                <a:t>d</a:t>
              </a:r>
              <a:r>
                <a:rPr lang="en-US" sz="2000" i="1" baseline="-25000">
                  <a:latin typeface="Book Antiqua" pitchFamily="18" charset="0"/>
                </a:rPr>
                <a:t>max</a:t>
              </a:r>
              <a:r>
                <a:rPr lang="en-US" sz="2000">
                  <a:latin typeface="Book Antiqua" pitchFamily="18" charset="0"/>
                </a:rPr>
                <a:t>=2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680310" y="845127"/>
              <a:ext cx="2175189" cy="175546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5" name="Group 215"/>
          <p:cNvGrpSpPr>
            <a:grpSpLocks/>
          </p:cNvGrpSpPr>
          <p:nvPr/>
        </p:nvGrpSpPr>
        <p:grpSpPr bwMode="auto">
          <a:xfrm>
            <a:off x="4994275" y="3684588"/>
            <a:ext cx="3465513" cy="2586037"/>
            <a:chOff x="4994564" y="3477491"/>
            <a:chExt cx="3466013" cy="2585449"/>
          </a:xfrm>
        </p:grpSpPr>
        <p:grpSp>
          <p:nvGrpSpPr>
            <p:cNvPr id="28700" name="Group 189"/>
            <p:cNvGrpSpPr>
              <a:grpSpLocks/>
            </p:cNvGrpSpPr>
            <p:nvPr/>
          </p:nvGrpSpPr>
          <p:grpSpPr bwMode="auto">
            <a:xfrm>
              <a:off x="6719466" y="3706366"/>
              <a:ext cx="993357" cy="1404416"/>
              <a:chOff x="6359236" y="4177436"/>
              <a:chExt cx="993357" cy="1404416"/>
            </a:xfrm>
          </p:grpSpPr>
          <p:sp>
            <p:nvSpPr>
              <p:cNvPr id="173" name="Oval 172"/>
              <p:cNvSpPr/>
              <p:nvPr/>
            </p:nvSpPr>
            <p:spPr bwMode="auto">
              <a:xfrm>
                <a:off x="6472924" y="4859579"/>
                <a:ext cx="144484" cy="1444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8718" name="Group 173"/>
              <p:cNvGrpSpPr>
                <a:grpSpLocks/>
              </p:cNvGrpSpPr>
              <p:nvPr/>
            </p:nvGrpSpPr>
            <p:grpSpPr bwMode="auto">
              <a:xfrm>
                <a:off x="6726585" y="4177436"/>
                <a:ext cx="626008" cy="1404416"/>
                <a:chOff x="2362403" y="1406528"/>
                <a:chExt cx="626008" cy="1404416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>
                  <a:off x="2353253" y="1406201"/>
                  <a:ext cx="144484" cy="1444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>
                  <a:off x="2843861" y="1936306"/>
                  <a:ext cx="144483" cy="1444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 bwMode="auto">
                <a:xfrm>
                  <a:off x="2658097" y="2666390"/>
                  <a:ext cx="144484" cy="1444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82" name="Straight Connector 181"/>
              <p:cNvCxnSpPr>
                <a:stCxn id="178" idx="2"/>
                <a:endCxn id="173" idx="5"/>
              </p:cNvCxnSpPr>
              <p:nvPr/>
            </p:nvCxnSpPr>
            <p:spPr bwMode="auto">
              <a:xfrm rot="10800000">
                <a:off x="6596767" y="4983376"/>
                <a:ext cx="427099" cy="5253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3" idx="0"/>
                <a:endCxn id="175" idx="4"/>
              </p:cNvCxnSpPr>
              <p:nvPr/>
            </p:nvCxnSpPr>
            <p:spPr bwMode="auto">
              <a:xfrm rot="5400000" flipH="1" flipV="1">
                <a:off x="6403164" y="4464334"/>
                <a:ext cx="538041" cy="2524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73" idx="6"/>
                <a:endCxn id="176" idx="3"/>
              </p:cNvCxnSpPr>
              <p:nvPr/>
            </p:nvCxnSpPr>
            <p:spPr bwMode="auto">
              <a:xfrm flipV="1">
                <a:off x="6617408" y="4829423"/>
                <a:ext cx="611275" cy="1015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22" name="TextBox 131"/>
              <p:cNvSpPr txBox="1">
                <a:spLocks noChangeArrowheads="1"/>
              </p:cNvSpPr>
              <p:nvPr/>
            </p:nvSpPr>
            <p:spPr bwMode="auto">
              <a:xfrm>
                <a:off x="6359236" y="4322906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8723" name="TextBox 131"/>
              <p:cNvSpPr txBox="1">
                <a:spLocks noChangeArrowheads="1"/>
              </p:cNvSpPr>
              <p:nvPr/>
            </p:nvSpPr>
            <p:spPr bwMode="auto">
              <a:xfrm>
                <a:off x="6802581" y="4544579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8724" name="TextBox 187"/>
              <p:cNvSpPr txBox="1">
                <a:spLocks noChangeArrowheads="1"/>
              </p:cNvSpPr>
              <p:nvPr/>
            </p:nvSpPr>
            <p:spPr bwMode="auto">
              <a:xfrm>
                <a:off x="6761018" y="5043342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8701" name="Group 190"/>
            <p:cNvGrpSpPr>
              <a:grpSpLocks/>
            </p:cNvGrpSpPr>
            <p:nvPr/>
          </p:nvGrpSpPr>
          <p:grpSpPr bwMode="auto">
            <a:xfrm flipH="1">
              <a:off x="5500266" y="3692512"/>
              <a:ext cx="1333802" cy="1404416"/>
              <a:chOff x="6018791" y="4177436"/>
              <a:chExt cx="1333802" cy="1404416"/>
            </a:xfrm>
          </p:grpSpPr>
          <p:sp>
            <p:nvSpPr>
              <p:cNvPr id="192" name="Oval 191"/>
              <p:cNvSpPr/>
              <p:nvPr/>
            </p:nvSpPr>
            <p:spPr bwMode="auto">
              <a:xfrm>
                <a:off x="6473795" y="4859148"/>
                <a:ext cx="144483" cy="1444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8705" name="Group 173"/>
              <p:cNvGrpSpPr>
                <a:grpSpLocks/>
              </p:cNvGrpSpPr>
              <p:nvPr/>
            </p:nvGrpSpPr>
            <p:grpSpPr bwMode="auto">
              <a:xfrm>
                <a:off x="6726585" y="4177436"/>
                <a:ext cx="626008" cy="1404416"/>
                <a:chOff x="2362403" y="1406528"/>
                <a:chExt cx="626008" cy="1404416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>
                  <a:off x="2362062" y="1405770"/>
                  <a:ext cx="144484" cy="1444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 bwMode="auto">
                <a:xfrm>
                  <a:off x="2843144" y="1935875"/>
                  <a:ext cx="144483" cy="1444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>
                  <a:off x="2658968" y="2665959"/>
                  <a:ext cx="144483" cy="1444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94" name="Straight Connector 193"/>
              <p:cNvCxnSpPr>
                <a:stCxn id="202" idx="2"/>
                <a:endCxn id="192" idx="5"/>
              </p:cNvCxnSpPr>
              <p:nvPr/>
            </p:nvCxnSpPr>
            <p:spPr bwMode="auto">
              <a:xfrm rot="10800000">
                <a:off x="6596050" y="4982945"/>
                <a:ext cx="427099" cy="5253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92" idx="0"/>
                <a:endCxn id="200" idx="4"/>
              </p:cNvCxnSpPr>
              <p:nvPr/>
            </p:nvCxnSpPr>
            <p:spPr bwMode="auto">
              <a:xfrm rot="5400000" flipH="1" flipV="1">
                <a:off x="6402447" y="4463903"/>
                <a:ext cx="538040" cy="2524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2" idx="6"/>
                <a:endCxn id="201" idx="3"/>
              </p:cNvCxnSpPr>
              <p:nvPr/>
            </p:nvCxnSpPr>
            <p:spPr bwMode="auto">
              <a:xfrm flipV="1">
                <a:off x="6618278" y="4828993"/>
                <a:ext cx="609688" cy="10157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09" name="TextBox 131"/>
              <p:cNvSpPr txBox="1">
                <a:spLocks noChangeArrowheads="1"/>
              </p:cNvSpPr>
              <p:nvPr/>
            </p:nvSpPr>
            <p:spPr bwMode="auto">
              <a:xfrm>
                <a:off x="6456221" y="4322906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8710" name="TextBox 131"/>
              <p:cNvSpPr txBox="1">
                <a:spLocks noChangeArrowheads="1"/>
              </p:cNvSpPr>
              <p:nvPr/>
            </p:nvSpPr>
            <p:spPr bwMode="auto">
              <a:xfrm>
                <a:off x="6802581" y="4544579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8711" name="TextBox 198"/>
              <p:cNvSpPr txBox="1">
                <a:spLocks noChangeArrowheads="1"/>
              </p:cNvSpPr>
              <p:nvPr/>
            </p:nvSpPr>
            <p:spPr bwMode="auto">
              <a:xfrm>
                <a:off x="6761018" y="5043342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cxnSp>
            <p:nvCxnSpPr>
              <p:cNvPr id="203" name="Straight Connector 202"/>
              <p:cNvCxnSpPr>
                <a:stCxn id="192" idx="2"/>
                <a:endCxn id="173" idx="2"/>
              </p:cNvCxnSpPr>
              <p:nvPr/>
            </p:nvCxnSpPr>
            <p:spPr bwMode="auto">
              <a:xfrm flipH="1" flipV="1">
                <a:off x="6018117" y="4930570"/>
                <a:ext cx="45567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13" name="TextBox 131"/>
              <p:cNvSpPr txBox="1">
                <a:spLocks noChangeArrowheads="1"/>
              </p:cNvSpPr>
              <p:nvPr/>
            </p:nvSpPr>
            <p:spPr bwMode="auto">
              <a:xfrm>
                <a:off x="6068294" y="4890943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sp>
          <p:nvSpPr>
            <p:cNvPr id="28702" name="Rectangle 207"/>
            <p:cNvSpPr>
              <a:spLocks noChangeArrowheads="1"/>
            </p:cNvSpPr>
            <p:nvPr/>
          </p:nvSpPr>
          <p:spPr bwMode="auto">
            <a:xfrm>
              <a:off x="4994564" y="5355054"/>
              <a:ext cx="346601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Book Antiqua" pitchFamily="18" charset="0"/>
                </a:rPr>
                <a:t>Pairwise-Compatibility Tree </a:t>
              </a:r>
            </a:p>
            <a:p>
              <a:pPr algn="ctr"/>
              <a:r>
                <a:rPr lang="en-US" sz="2000">
                  <a:latin typeface="Book Antiqua" pitchFamily="18" charset="0"/>
                </a:rPr>
                <a:t>of </a:t>
              </a:r>
              <a:r>
                <a:rPr lang="en-US" sz="2000" i="1">
                  <a:latin typeface="Book Antiqua" pitchFamily="18" charset="0"/>
                </a:rPr>
                <a:t>G</a:t>
              </a:r>
              <a:r>
                <a:rPr lang="en-US" sz="2000">
                  <a:latin typeface="Book Antiqua" pitchFamily="18" charset="0"/>
                </a:rPr>
                <a:t> for </a:t>
              </a:r>
              <a:r>
                <a:rPr lang="en-US" sz="2000" i="1">
                  <a:latin typeface="Book Antiqua" pitchFamily="18" charset="0"/>
                </a:rPr>
                <a:t>d</a:t>
              </a:r>
              <a:r>
                <a:rPr lang="en-US" sz="2000" i="1" baseline="-25000">
                  <a:latin typeface="Book Antiqua" pitchFamily="18" charset="0"/>
                </a:rPr>
                <a:t>min</a:t>
              </a:r>
              <a:r>
                <a:rPr lang="en-US" sz="2000">
                  <a:latin typeface="Book Antiqua" pitchFamily="18" charset="0"/>
                </a:rPr>
                <a:t>=3, </a:t>
              </a:r>
              <a:r>
                <a:rPr lang="en-US" sz="2000" i="1">
                  <a:latin typeface="Book Antiqua" pitchFamily="18" charset="0"/>
                </a:rPr>
                <a:t>d</a:t>
              </a:r>
              <a:r>
                <a:rPr lang="en-US" sz="2000" i="1" baseline="-25000">
                  <a:latin typeface="Book Antiqua" pitchFamily="18" charset="0"/>
                </a:rPr>
                <a:t>max</a:t>
              </a:r>
              <a:r>
                <a:rPr lang="en-US" sz="2000">
                  <a:latin typeface="Book Antiqua" pitchFamily="18" charset="0"/>
                </a:rPr>
                <a:t>=3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61330" y="3477491"/>
              <a:ext cx="2535603" cy="18252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grpSp>
        <p:nvGrpSpPr>
          <p:cNvPr id="10" name="Group 216"/>
          <p:cNvGrpSpPr>
            <a:grpSpLocks/>
          </p:cNvGrpSpPr>
          <p:nvPr/>
        </p:nvGrpSpPr>
        <p:grpSpPr bwMode="auto">
          <a:xfrm>
            <a:off x="436563" y="3865563"/>
            <a:ext cx="3236912" cy="2166937"/>
            <a:chOff x="436418" y="3657600"/>
            <a:chExt cx="3236784" cy="2166852"/>
          </a:xfrm>
        </p:grpSpPr>
        <p:sp>
          <p:nvSpPr>
            <p:cNvPr id="135" name="Oval 134"/>
            <p:cNvSpPr/>
            <p:nvPr/>
          </p:nvSpPr>
          <p:spPr bwMode="auto">
            <a:xfrm>
              <a:off x="1280935" y="3940164"/>
              <a:ext cx="144456" cy="144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253948" y="4494179"/>
              <a:ext cx="144457" cy="144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1239661" y="4992635"/>
              <a:ext cx="144456" cy="144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2500086" y="3925876"/>
              <a:ext cx="144456" cy="144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2473099" y="4481480"/>
              <a:ext cx="144457" cy="144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2458813" y="4979935"/>
              <a:ext cx="144456" cy="1444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1" name="Straight Connector 140"/>
            <p:cNvCxnSpPr>
              <a:stCxn id="138" idx="2"/>
              <a:endCxn id="135" idx="6"/>
            </p:cNvCxnSpPr>
            <p:nvPr/>
          </p:nvCxnSpPr>
          <p:spPr bwMode="auto">
            <a:xfrm rot="10800000" flipV="1">
              <a:off x="1425391" y="3998899"/>
              <a:ext cx="1074696" cy="14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8" idx="3"/>
              <a:endCxn id="136" idx="7"/>
            </p:cNvCxnSpPr>
            <p:nvPr/>
          </p:nvCxnSpPr>
          <p:spPr bwMode="auto">
            <a:xfrm rot="5400000">
              <a:off x="1715892" y="3709985"/>
              <a:ext cx="466707" cy="11461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8" idx="4"/>
              <a:endCxn id="137" idx="7"/>
            </p:cNvCxnSpPr>
            <p:nvPr/>
          </p:nvCxnSpPr>
          <p:spPr bwMode="auto">
            <a:xfrm rot="5400000">
              <a:off x="1496033" y="3937782"/>
              <a:ext cx="944525" cy="12096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9" idx="2"/>
              <a:endCxn id="135" idx="5"/>
            </p:cNvCxnSpPr>
            <p:nvPr/>
          </p:nvCxnSpPr>
          <p:spPr bwMode="auto">
            <a:xfrm rot="10800000">
              <a:off x="1404755" y="4063984"/>
              <a:ext cx="1068345" cy="4889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0" idx="1"/>
              <a:endCxn id="135" idx="5"/>
            </p:cNvCxnSpPr>
            <p:nvPr/>
          </p:nvCxnSpPr>
          <p:spPr bwMode="auto">
            <a:xfrm rot="16200000" flipV="1">
              <a:off x="1473808" y="3994931"/>
              <a:ext cx="936588" cy="1074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39" idx="3"/>
              <a:endCxn id="136" idx="7"/>
            </p:cNvCxnSpPr>
            <p:nvPr/>
          </p:nvCxnSpPr>
          <p:spPr bwMode="auto">
            <a:xfrm rot="5400000" flipH="1">
              <a:off x="1891303" y="4001281"/>
              <a:ext cx="87310" cy="11175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40" idx="2"/>
              <a:endCxn id="136" idx="6"/>
            </p:cNvCxnSpPr>
            <p:nvPr/>
          </p:nvCxnSpPr>
          <p:spPr bwMode="auto">
            <a:xfrm rot="10800000">
              <a:off x="1398405" y="4567201"/>
              <a:ext cx="1060408" cy="4841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40" idx="3"/>
              <a:endCxn id="137" idx="6"/>
            </p:cNvCxnSpPr>
            <p:nvPr/>
          </p:nvCxnSpPr>
          <p:spPr bwMode="auto">
            <a:xfrm rot="5400000" flipH="1">
              <a:off x="1913528" y="4536247"/>
              <a:ext cx="36512" cy="10953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9" idx="3"/>
              <a:endCxn id="137" idx="6"/>
            </p:cNvCxnSpPr>
            <p:nvPr/>
          </p:nvCxnSpPr>
          <p:spPr bwMode="auto">
            <a:xfrm rot="5400000">
              <a:off x="1707956" y="4279875"/>
              <a:ext cx="461944" cy="11096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7" name="TextBox 217"/>
            <p:cNvSpPr txBox="1">
              <a:spLocks noChangeArrowheads="1"/>
            </p:cNvSpPr>
            <p:nvPr/>
          </p:nvSpPr>
          <p:spPr bwMode="auto">
            <a:xfrm>
              <a:off x="436418" y="5424342"/>
              <a:ext cx="32367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ook Antiqua" pitchFamily="18" charset="0"/>
                </a:rPr>
                <a:t>Complete Bipartite Graphs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790416" y="3657600"/>
              <a:ext cx="2174789" cy="175570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1685731" y="5095819"/>
              <a:ext cx="338125" cy="288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i="1" dirty="0">
                  <a:solidFill>
                    <a:schemeClr val="tx2">
                      <a:lumMod val="50000"/>
                    </a:schemeClr>
                  </a:solidFill>
                </a:rPr>
                <a:t>G</a:t>
              </a:r>
              <a:endParaRPr lang="en-US" i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Hardcover">
  <a:themeElements>
    <a:clrScheme name="18_Hardcov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Hardcover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Hardcov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23621</TotalTime>
  <Words>3046</Words>
  <Application>Microsoft Office PowerPoint</Application>
  <PresentationFormat>On-screen Show (4:3)</PresentationFormat>
  <Paragraphs>867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Wingdings</vt:lpstr>
      <vt:lpstr>Calibri</vt:lpstr>
      <vt:lpstr>Times New Roman</vt:lpstr>
      <vt:lpstr>Hardcover</vt:lpstr>
      <vt:lpstr>1_Hardcover</vt:lpstr>
      <vt:lpstr>18_Hardcover</vt:lpstr>
      <vt:lpstr>On Graphs that are not PCGs  </vt:lpstr>
      <vt:lpstr>Pairwise Compatible Graphs: Easy to Construct</vt:lpstr>
      <vt:lpstr>Pairwise Compatible Graphs: Easy to Construct</vt:lpstr>
      <vt:lpstr>Pairwise Compatible Graphs: Easy to Construct</vt:lpstr>
      <vt:lpstr>Pairwise Compatible Graphs: Easy to Construct</vt:lpstr>
      <vt:lpstr>Pairwise Compatible Graphs: Easy to Construct</vt:lpstr>
      <vt:lpstr>Pairwise Compatible Graphs: How to Recognize?</vt:lpstr>
      <vt:lpstr>Recognizing PCG by Constructing (T, dmin, dmax)</vt:lpstr>
      <vt:lpstr>Pairwise Compatibility Tree Construction</vt:lpstr>
      <vt:lpstr>Pairwise Compatibility Tree Construction</vt:lpstr>
      <vt:lpstr>Historical Background</vt:lpstr>
      <vt:lpstr>Historical Background</vt:lpstr>
      <vt:lpstr>Historical Background</vt:lpstr>
      <vt:lpstr>Historical Background</vt:lpstr>
      <vt:lpstr>Some Natural Questions</vt:lpstr>
      <vt:lpstr>Two Useful Lemmas</vt:lpstr>
      <vt:lpstr>Two  Useful Lemmas</vt:lpstr>
      <vt:lpstr>Proof of Lemma 2</vt:lpstr>
      <vt:lpstr>Proof of Lemma 2</vt:lpstr>
      <vt:lpstr>Proof of Lemma 2</vt:lpstr>
      <vt:lpstr>A Graph with Eight Vertices that is Not a PCG</vt:lpstr>
      <vt:lpstr>A Graph with Eight Vertices that is Not a PCG</vt:lpstr>
      <vt:lpstr>A Graph with Eight Vertices that is Not a PCG</vt:lpstr>
      <vt:lpstr>A Planar Graph that is Not a PCG</vt:lpstr>
      <vt:lpstr>A Planar Graph that is Not a PCG</vt:lpstr>
      <vt:lpstr>A Planar Graph with 16 Vertices that is Not a PCG</vt:lpstr>
      <vt:lpstr>Time Complexity of the PCG Recognition Problem?</vt:lpstr>
      <vt:lpstr>Reduction  from  Monotone-One-In-Three  3-SAT</vt:lpstr>
      <vt:lpstr>Idea  of  Reduction</vt:lpstr>
      <vt:lpstr>Idea  of  Reduction</vt:lpstr>
      <vt:lpstr>Idea  of  Reduction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Graphs that are not PCGs</dc:title>
  <dc:creator>Debajyoti Mondal</dc:creator>
  <cp:lastModifiedBy>Jyoti</cp:lastModifiedBy>
  <cp:revision>249</cp:revision>
  <dcterms:created xsi:type="dcterms:W3CDTF">2006-08-16T00:00:00Z</dcterms:created>
  <dcterms:modified xsi:type="dcterms:W3CDTF">2013-02-27T16:57:01Z</dcterms:modified>
</cp:coreProperties>
</file>