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20" r:id="rId1"/>
    <p:sldMasterId id="2147483744" r:id="rId2"/>
  </p:sldMasterIdLst>
  <p:notesMasterIdLst>
    <p:notesMasterId r:id="rId30"/>
  </p:notesMasterIdLst>
  <p:sldIdLst>
    <p:sldId id="317" r:id="rId3"/>
    <p:sldId id="315" r:id="rId4"/>
    <p:sldId id="347" r:id="rId5"/>
    <p:sldId id="348" r:id="rId6"/>
    <p:sldId id="349" r:id="rId7"/>
    <p:sldId id="350" r:id="rId8"/>
    <p:sldId id="351" r:id="rId9"/>
    <p:sldId id="352" r:id="rId10"/>
    <p:sldId id="353" r:id="rId11"/>
    <p:sldId id="354" r:id="rId12"/>
    <p:sldId id="356" r:id="rId13"/>
    <p:sldId id="362" r:id="rId14"/>
    <p:sldId id="357" r:id="rId15"/>
    <p:sldId id="358" r:id="rId16"/>
    <p:sldId id="359" r:id="rId17"/>
    <p:sldId id="355" r:id="rId18"/>
    <p:sldId id="364" r:id="rId19"/>
    <p:sldId id="365" r:id="rId20"/>
    <p:sldId id="360" r:id="rId21"/>
    <p:sldId id="361" r:id="rId22"/>
    <p:sldId id="363" r:id="rId23"/>
    <p:sldId id="366" r:id="rId24"/>
    <p:sldId id="368" r:id="rId25"/>
    <p:sldId id="369" r:id="rId26"/>
    <p:sldId id="370" r:id="rId27"/>
    <p:sldId id="325" r:id="rId28"/>
    <p:sldId id="335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7D6"/>
    <a:srgbClr val="1DFC0C"/>
    <a:srgbClr val="4E008E"/>
    <a:srgbClr val="FFA7A7"/>
    <a:srgbClr val="0052F6"/>
    <a:srgbClr val="007A37"/>
    <a:srgbClr val="FFD1D1"/>
    <a:srgbClr val="FFFF8B"/>
    <a:srgbClr val="D5DFFF"/>
    <a:srgbClr val="BAFFA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6876" autoAdjust="0"/>
    <p:restoredTop sz="81356" autoAdjust="0"/>
  </p:normalViewPr>
  <p:slideViewPr>
    <p:cSldViewPr snapToGrid="0">
      <p:cViewPr>
        <p:scale>
          <a:sx n="66" d="100"/>
          <a:sy n="66" d="100"/>
        </p:scale>
        <p:origin x="-1236" y="-4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128CBA-8376-4A00-8A6F-5E5E897F5831}" type="datetimeFigureOut">
              <a:rPr lang="en-US" smtClean="0"/>
              <a:pPr/>
              <a:t>6/20/2013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6749C7-B516-43E5-90D8-05771D24BBE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478362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6749C7-B516-43E5-90D8-05771D24BBE7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6749C7-B516-43E5-90D8-05771D24BBE7}" type="slidenum">
              <a:rPr lang="en-US" smtClean="0"/>
              <a:pPr/>
              <a:t>13</a:t>
            </a:fld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6749C7-B516-43E5-90D8-05771D24BBE7}" type="slidenum">
              <a:rPr lang="en-US" smtClean="0"/>
              <a:pPr/>
              <a:t>14</a:t>
            </a:fld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6749C7-B516-43E5-90D8-05771D24BBE7}" type="slidenum">
              <a:rPr lang="en-US" smtClean="0"/>
              <a:pPr/>
              <a:t>15</a:t>
            </a:fld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6749C7-B516-43E5-90D8-05771D24BBE7}" type="slidenum">
              <a:rPr lang="en-US" smtClean="0"/>
              <a:pPr/>
              <a:t>16</a:t>
            </a:fld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6749C7-B516-43E5-90D8-05771D24BBE7}" type="slidenum">
              <a:rPr lang="en-US" smtClean="0"/>
              <a:pPr/>
              <a:t>17</a:t>
            </a:fld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6749C7-B516-43E5-90D8-05771D24BBE7}" type="slidenum">
              <a:rPr lang="en-US" smtClean="0"/>
              <a:pPr/>
              <a:t>18</a:t>
            </a:fld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6749C7-B516-43E5-90D8-05771D24BBE7}" type="slidenum">
              <a:rPr lang="en-US" smtClean="0"/>
              <a:pPr/>
              <a:t>19</a:t>
            </a:fld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6749C7-B516-43E5-90D8-05771D24BBE7}" type="slidenum">
              <a:rPr lang="en-US" smtClean="0"/>
              <a:pPr/>
              <a:t>20</a:t>
            </a:fld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6749C7-B516-43E5-90D8-05771D24BBE7}" type="slidenum">
              <a:rPr lang="en-US" smtClean="0"/>
              <a:pPr/>
              <a:t>21</a:t>
            </a:fld>
            <a:endParaRPr 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6749C7-B516-43E5-90D8-05771D24BBE7}" type="slidenum">
              <a:rPr lang="en-US" smtClean="0"/>
              <a:pPr/>
              <a:t>22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6749C7-B516-43E5-90D8-05771D24BBE7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6749C7-B516-43E5-90D8-05771D24BBE7}" type="slidenum">
              <a:rPr lang="en-US" smtClean="0"/>
              <a:pPr/>
              <a:t>23</a:t>
            </a:fld>
            <a:endParaRPr 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6749C7-B516-43E5-90D8-05771D24BBE7}" type="slidenum">
              <a:rPr lang="en-US" smtClean="0"/>
              <a:pPr/>
              <a:t>24</a:t>
            </a:fld>
            <a:endParaRPr lang="en-U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6749C7-B516-43E5-90D8-05771D24BBE7}" type="slidenum">
              <a:rPr lang="en-US" smtClean="0"/>
              <a:pPr/>
              <a:t>25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6749C7-B516-43E5-90D8-05771D24BBE7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6749C7-B516-43E5-90D8-05771D24BBE7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6749C7-B516-43E5-90D8-05771D24BBE7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6749C7-B516-43E5-90D8-05771D24BBE7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6749C7-B516-43E5-90D8-05771D24BBE7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6749C7-B516-43E5-90D8-05771D24BBE7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6749C7-B516-43E5-90D8-05771D24BBE7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20/06/2013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WG 2013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B4E44-136C-4695-A266-781E4DCD36A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662427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20/06/2013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WG 2013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B4E44-136C-4695-A266-781E4DCD36A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050518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20/06/2013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WG 2013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B4E44-136C-4695-A266-781E4DCD36A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801259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20/06/2013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14B4E44-136C-4695-A266-781E4DCD36AC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WG 2013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242112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20/06/2013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C14B4E44-136C-4695-A266-781E4DCD36AC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WG 2013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xmlns="" val="23419699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20/06/2013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WG 2013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B4E44-136C-4695-A266-781E4DCD36AC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2642180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20/06/2013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WG 2013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B4E44-136C-4695-A266-781E4DCD36AC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xmlns="" val="20148456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B4E44-136C-4695-A266-781E4DCD36AC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WG 2013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20/06/2013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2055959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20/06/2013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WG 2013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B4E44-136C-4695-A266-781E4DCD36AC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xmlns="" val="9248474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20/06/2013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WG 2013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B4E44-136C-4695-A266-781E4DCD36AC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247445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20/06/2013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14B4E44-136C-4695-A266-781E4DCD36AC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WG 2013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700274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20/06/2013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WG 2013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B4E44-136C-4695-A266-781E4DCD36A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6487944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20/06/2013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14B4E44-136C-4695-A266-781E4DCD36AC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WG 2013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4204010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20/06/2013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WG 2013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B4E44-136C-4695-A266-781E4DCD36AC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348399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20/06/2013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WG 2013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B4E44-136C-4695-A266-781E4DCD36AC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073355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20/06/2013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WG 2013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B4E44-136C-4695-A266-781E4DCD36A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620055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20/06/2013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WG 2013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B4E44-136C-4695-A266-781E4DCD36A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697844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20/06/2013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WG 2013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B4E44-136C-4695-A266-781E4DCD36A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571941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20/06/2013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WG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B4E44-136C-4695-A266-781E4DCD36A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407138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20/06/2013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WG 2013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B4E44-136C-4695-A266-781E4DCD36A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00626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20/06/2013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WG 2013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B4E44-136C-4695-A266-781E4DCD36A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73942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20/06/2013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WG 2013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B4E44-136C-4695-A266-781E4DCD36A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03103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20/06/2013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WG 2013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4B4E44-136C-4695-A266-781E4DCD36A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59480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r>
              <a:rPr lang="en-US" dirty="0" smtClean="0">
                <a:solidFill>
                  <a:srgbClr val="FFFFFF"/>
                </a:solidFill>
              </a:rPr>
              <a:t>20/06/2013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r>
              <a:rPr lang="en-US" dirty="0" smtClean="0">
                <a:solidFill>
                  <a:srgbClr val="FFFFFF"/>
                </a:solidFill>
              </a:rPr>
              <a:t>WG 2013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C14B4E44-136C-4695-A266-781E4DCD36AC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xmlns="" val="303934668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hdr="0"/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is.uta.fi/cs/reports/dsarja/D-2009-3.pdf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mathworld.wolfram.com/GraphThickness.html" TargetMode="External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Rectangle 9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10000">
                <a:srgbClr val="FFA7A7"/>
              </a:gs>
              <a:gs pos="100000">
                <a:schemeClr val="tx1"/>
              </a:gs>
              <a:gs pos="70000">
                <a:schemeClr val="tx1">
                  <a:alpha val="78000"/>
                </a:schemeClr>
              </a:gs>
              <a:gs pos="88000">
                <a:schemeClr val="tx1"/>
              </a:gs>
              <a:gs pos="100000">
                <a:schemeClr val="tx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09550"/>
            <a:ext cx="8229600" cy="1219200"/>
          </a:xfrm>
        </p:spPr>
        <p:txBody>
          <a:bodyPr anchor="t">
            <a:noAutofit/>
          </a:bodyPr>
          <a:lstStyle/>
          <a:p>
            <a:pPr algn="ctr"/>
            <a:r>
              <a:rPr sz="4800" spc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Thickness and Colorability of Geometric Graphs</a:t>
            </a:r>
            <a:endParaRPr lang="en-US" sz="4000" spc="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370606" y="4288080"/>
            <a:ext cx="226274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CA" sz="2000" dirty="0" smtClean="0">
                <a:solidFill>
                  <a:srgbClr val="000000"/>
                </a:solidFill>
              </a:rPr>
              <a:t>Debajyoti Mondal</a:t>
            </a:r>
            <a:endParaRPr lang="en-CA" sz="2000" dirty="0">
              <a:solidFill>
                <a:srgbClr val="000000"/>
              </a:solidFill>
            </a:endParaRPr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2">
            <a:lum contrast="28000"/>
          </a:blip>
          <a:stretch>
            <a:fillRect/>
          </a:stretch>
        </p:blipFill>
        <p:spPr bwMode="auto">
          <a:xfrm>
            <a:off x="1375926" y="4924799"/>
            <a:ext cx="654768" cy="625006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Rectangle 14"/>
          <p:cNvSpPr/>
          <p:nvPr/>
        </p:nvSpPr>
        <p:spPr>
          <a:xfrm>
            <a:off x="154393" y="5599249"/>
            <a:ext cx="325383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Department of Computer Science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University of  Manitoba</a:t>
            </a:r>
            <a:endParaRPr lang="en-US" sz="1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96763" y="2468738"/>
            <a:ext cx="1572009" cy="1610437"/>
          </a:xfrm>
          <a:prstGeom prst="ellipse">
            <a:avLst/>
          </a:prstGeom>
          <a:ln w="25400" cap="rnd">
            <a:solidFill>
              <a:schemeClr val="tx1"/>
            </a:solidFill>
          </a:ln>
          <a:effectLst>
            <a:outerShdw blurRad="241300" dist="50800" dir="5400000" algn="ctr" rotWithShape="0">
              <a:srgbClr val="FF0000">
                <a:alpha val="4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9462" name="Picture 6" descr="http://www.cs.umanitoba.ca/~jyoti/images/Picture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3605" y="2426800"/>
            <a:ext cx="1560786" cy="1686751"/>
          </a:xfrm>
          <a:prstGeom prst="ellipse">
            <a:avLst/>
          </a:prstGeom>
          <a:ln w="25400" cap="rnd">
            <a:solidFill>
              <a:schemeClr val="tx1"/>
            </a:solidFill>
          </a:ln>
          <a:effectLst>
            <a:outerShdw blurRad="241300" dist="50800" dir="5400000" algn="ctr" rotWithShape="0">
              <a:srgbClr val="FF0000">
                <a:alpha val="4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1" name="Rectangle 10"/>
          <p:cNvSpPr/>
          <p:nvPr/>
        </p:nvSpPr>
        <p:spPr>
          <a:xfrm>
            <a:off x="3099461" y="5622997"/>
            <a:ext cx="325383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Department of Computer Science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University of  Colorado Denver</a:t>
            </a:r>
            <a:endParaRPr lang="en-US" sz="1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53325" y="4277488"/>
            <a:ext cx="21134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dirty="0" smtClean="0">
                <a:solidFill>
                  <a:srgbClr val="000000"/>
                </a:solidFill>
              </a:rPr>
              <a:t>Stephane Durocher</a:t>
            </a:r>
            <a:endParaRPr lang="en-US" dirty="0"/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2">
            <a:lum contrast="28000"/>
          </a:blip>
          <a:stretch>
            <a:fillRect/>
          </a:stretch>
        </p:blipFill>
        <p:spPr bwMode="auto">
          <a:xfrm>
            <a:off x="7159213" y="4936671"/>
            <a:ext cx="654768" cy="625006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Rectangle 15"/>
          <p:cNvSpPr/>
          <p:nvPr/>
        </p:nvSpPr>
        <p:spPr>
          <a:xfrm>
            <a:off x="5937680" y="5611121"/>
            <a:ext cx="325383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Department of Computer Science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University of  Manitoba</a:t>
            </a:r>
            <a:endParaRPr lang="en-US" sz="1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568029" y="4252454"/>
            <a:ext cx="226274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Ellen Gethner</a:t>
            </a:r>
            <a:endParaRPr lang="en-CA" sz="2000" dirty="0">
              <a:solidFill>
                <a:schemeClr val="bg1"/>
              </a:solidFill>
            </a:endParaRPr>
          </a:p>
        </p:txBody>
      </p:sp>
      <p:pic>
        <p:nvPicPr>
          <p:cNvPr id="25605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64479" y="2446317"/>
            <a:ext cx="1615044" cy="1662544"/>
          </a:xfrm>
          <a:prstGeom prst="ellipse">
            <a:avLst/>
          </a:prstGeom>
          <a:ln w="25400" cap="rnd">
            <a:solidFill>
              <a:schemeClr val="tx1"/>
            </a:solidFill>
          </a:ln>
          <a:effectLst>
            <a:outerShdw blurRad="241300" dist="50800" dir="5400000" algn="ctr" rotWithShape="0">
              <a:srgbClr val="FF0000">
                <a:alpha val="4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5607" name="AutoShape 7" descr="data:image/jpeg;base64,/9j/4AAQSkZJRgABAQAAAQABAAD/2wCEAAkGBhQSERUTEBQWFBUWGB8aGRgYGB8bHBsfHh0cHCAlIB4dHCkgICQkIh8bHzshJCcpLCwsHiAxQTAqNSgrLCkBCQoKBQUFDQUFDSkYEhgpKSkpKSkpKSkpKSkpKSkpKSkpKSkpKSkpKSkpKSkpKSkpKSkpKSkpKSkpKSkpKSkpKf/AABEIAJ8AoAMBIgACEQEDEQH/xAAbAAACAwEBAQAAAAAAAAAAAAAFBgAEBwMCAf/EAEUQAAIBAgQEAwUEBAwGAwAAAAECAwQRAAUSIQYTMUEiUWEUIzJxgQdCYpE0UqGxFSQlU2NydIKSorPBFzNDVLLSFkTR/8QAFAEBAAAAAAAAAAAAAAAAAAAAAP/EABQRAQAAAAAAAAAAAAAAAAAAAAD/2gAMAwEAAhEDEQA/ANxxMTEwExMTEwExMCuIOJ4KJA1Q9ixsiKNTufJEG7HCbnmd1LpzK+f+CqVvhiQhquX0uL6Cf1UBPrgG3POMaSj2qJlVz0jHikPyRbsfywIPGFZP+hZdJp7SVTiBfnp3c/kMJOX58sRU5dSx0MMjMhr6tTI5cGxDWJKsT/OMBjt/8dqWqCc5eeenihlldxLankAtoCqmnSbXurXvt1GAM5hxDVp+k5pltH+GNeYw/wAbj92BZ4qiPXiCV7fzVMtv2RnFvLvs6X+C4mipoPaDItSyMoAYa9fKLEEgBSF32uMGsip5Kanr6sxxQ67yJDEwdU5cdtyvh1MRc29MAsLxdADYcQTKw7SUybfMcoYJ0HElSx/i2cZdVeSzR8sn6o9/2Y9ZfVNSxUsNKlOZ6qE1Es9SxAc2UtuN2Ylul7KoxWostpKuqo6hqSHTXwyCWMorDXFYhlNv6w1C1wRgGFeKq+EXq8vMifzlJIJR89DaX/K+CeS8c0dU2iKYCUdYpAY5B/ccA/lfGcRUFNSUk1etRVUUbVLpCKdiyBA2hbxNdSCVZseE4lFa/JmhhzmNY+ZzYU5VRGobT8DEeIGxspGA2jExmWQZtMoLZVU+3RJ8dHVHRUxW6hXbfbpZwR64c+HeLYKzUsZZJU/5kEg0yxn1U9vUXB88AaxMTEwExMTEwExMTEwEws8ScVtHIKSiQT1ji4W/giX9eUjovkOpx94t4keJkpaMB6ye+gH4Y1+9I/4V8u52wo0OVPKZaDLpWAufb8wO7ySHqiHz87bKNuuAoVecLSyStTt7dXoB7VWuNUVKrGx0qOgXfwL2Bue2CeTpTsKl6GUV+ZpHrWedSVbt7nooUHw+DYEi5OPGX5HoC0sccdNmNKhCC1oayE/Fe/xK/wB4G5Rt+mCOZ5hFLRrW0wWmqKAm8TkJosLSQv2CsOh6E6SMAX4GyyFqMyh2qPazzJjKB4nI0sDGBpW1tJW3bvgPWZbFSSzUMj8uiq6dzGHfwROuzqpY+EEMrhb2BBtgTl2cVLmoqMv00VBPpkaerWwSQjxmJL76tvisNQJHXCxXcWUJm0ww1Gd1XaSe5jB/BGBYD5L9cAx1v2gRVWUCnRpJqrQqOkKO+oowDAsgsA4U736NjpkOYSRTVLQ5PVx000aKIVRFFwGDMQXABIIXbrbfFOmpuJKlQI1gy+LsoCrYfIBm/djv/wAKc2k3mzmQH8Osj/yX92A90OYTrTCmr8mqaqKE+4LJG7aR8IcajYgeG4JuB0xVl45RebVVatSTRQPFSUpidVTULXLlQpY2UbWAAx3P2TZqm8Wcy3/FzAP/ADP7scp8s4lpQfHBXx91YK1/owU/twBTK6OWp00dBVqkFNSRo7KiTRySSXJuDsbAX2PU4cstyimoKeOJDHFpXlq7aQxJ36nqSfFbGKUnGtDziKulmyqpBIM1ISq6gbHVH0IB7WbDDmE0x1VlSkWdUogMcckQAMZJJLPHvYnYFl3AA6YC/SfZ3PIaeJ4fZXp2dpK6KUcyYm9iu2rxMQxD9LWx5zmcLPHBm0qRVKm1NmUBCtfssqXut+4PgPpgwmYMcsy+np6kO1QyQNURm5UBGZ9JO+qylQTuOuBdVQ0yCo05ZBLRU8himkJ1VBIALuLi7Bb7+LUbE4BpyDiqRZhRZkFSoIvFKu0VSo7p5N5p+W2GzGKx10SPNQVDNUZYrpyKxSSaR2F0UydtJ7/duL7G2H7hXP5VlNBXkGoRdUco2Wpj/XH4h0Zfr0wDZiYmJgJgZxHnyUdM9RLchBso6ux2VR6sbDBPGecQ5uktbJNN+h5UutvJ6gi6j10KR/eYYATK8sciUpkC5pmZ1TyDf2aEAnSn9VQVA7m58sdsnyWvpK+SLLKcx0UahbTzHlyuQLuPCzA+enqevlitwwIapVetFTT1tXNzo6gxlArgHRHE7AghUuNJFmu3XE4spjSV1PLmdfUtTIhlUgWDyoQdGmMADazb3vuLjAF+JM/ikhkXMFNHWUul4mjOtizXCNCbAuGIKFCB3B88Kmf18dOVr87RJKyRF5VDGLL4fhebrqNyet7dBft3zriRI/5brIhzpF5eXUzdVUXPMceZuT6AgdTi5wT9nk5V80zAGauk8UaNY8u/Q6TtqA3C9BYDrgBmTcHVWdyGfOJzFDHuKVPCVHqOiDtfdvljTsigy+jiRaQRRI5sCv3iOupuvlux7jzwNqsvqbIqQeH4SAwvyW3ZXJO7lgGJG3jby3+T5XVNORykCuulybPH4itzYkEgotiLDcDzwBxuMKQG3OW/yY/7fL8x5jHUcTUxtplDX6BQWPS/RQThbnyeq0O6JaWQ6HsQt1CKAbXsNwbWNwDj5UZFLoRUpwAsdl3UkKCCAb9HuL7XHjbfANEfENO1rSqCTaxupvt1BFx1HXzxelUlSAbG2x8jhLkyKc6wkZjVUVSqkASWW3yPxM1j3A79LfGWZMlDHzNcbyPEjrHcyEEgyKmne+kNuOwOAXMmoKN6cJPlck8i6o5ZBCr65FYhyHLBjdrm/rhTr+D6uhn9pyGKtjufFBKg0kfPWdQ9CL+Rw7R0+UrssVUBcnZKsbnqfrj3oyv+bq/8NXgEagq1zE8zL/4lmcMglkpG2indL7qp6N1B6GxIPngxlXFPtE6yQxT0czzaK6Nl1UxVVJkZr/AwUW+6TcdcUuN+GKJ1FRlYqYayM61PKnPMI7FmUkN5G/ocUhm8mZUdRPT+6zGOIxVkIFvaIumrT+uu/qNx3GAeqSKaopdFJFSUlA66Yo50ZmmU9yoZdAbqOrHrhfy6jqLjKq0iKsgvNl1QG1AhfuajuQB4SDuV+QwZzPKxmSwVNGlPVwmmMQjlcqIWNjrAAPiHwkWB2FjilnOQtVyQQwTapsspiWqb7CfwaFLf3SSD0BF8A+8JcRe2U4dl5cqMY5oz1jkXZh8u49CMGsZjkvES86mzJLLDXWp6tQdo6hdkb6m6X8iuNOwA7iPOFpKWaofpEha3mQNh9TYfXGcQZW1qKgkUyNZsxrQBcu19SoR31SEC34Bho+0H3zUVH2qKlS4844RzW/MhR9cLmTxU9dX1kzVbQ1LTmGn5Uul+XCtj4NwyltRswI2wHSjz5q2nnXNnWiVZI3icryXjdTrKjmfGUso1gWNzgbUyJXVKU65hNVUsamerZwixhF3VQVjU+I9bG2kHB6qzCbVNTVK02aJCAZUssc6KRe5RvA23dSuM9zmpFPkx9nQpJmtQeWlySsCmyKLkm1rC34zgDfBGXnO80kzKoX+K0x0U8ZHhuPh26bDxH1I8sa3nNTLHHqhVWI3bV2UAkkC4ufS4xU4N4dWhooaZfuKNR82O7H874BS5hUpmNWAntEOiLVACBIFKEa0uQGBIZStx0HywFheLJr+JYwlhZyG3JfRbSpY9e+1vI4MTZ03IWRVGt20AHcAjUD03YeE2tudul8cMopqWogUwhgsZZLXZJEP3lffUD5g+h8sE6iii5XLcKIwBYdALdLHtbzwCzFxU8YVGYtrvpklRkK2VXbUoG4AYW09/Cdxj3PxXNty1juSANiQx1aSQdQsLldrXs18Wzw1BzY2lmZ5Bt43BLDYgW9NPa1973xz/APjNGAW5p0yEAXkUqSuwC32236b4BkiJ0jUAGsLgbi/e2AXE36RQf2k/6MuCsFRFGBGJFGjSti4uOyg3N7n164FcTfpFB/aT/oy4BY+0yqqfaIoI5Zo4XTW/IF2VUb3hZR42FmQWQj718VaKSniCq0woqh0EkE6SvyJ1PQlZGI62BRt/I4Yq4RwZqJqox6ZISIZHNuUY/jUEm3jDar9diMCqrhOGVVrsrCvGXWQwWAjn5TNbSxUldyTYeEkC4wDjw3m3tVLDOQAZEBIBuL9DY9xcH6YzH7VMlfLqyLOqIWswWoUdGvtc+jDwn10nD39ntQhoo0VlLLq1oDvGWdm0MDYgrfTuB0wZznKkqYJYJRdJUKn6jr9Ov0wGPx5RB7UPZaRJ48xXn0zGVoVRrXlRyhuQPiCgE9Rg22U0sGmCrc1cg3WgpEtEp/Eim5/rzNhO4Vlljo6ukb9Jymf2mHzKq1pAPQi/+LDzwzxdTQ1VVK4anpqoJPHJNGY9TkBXVSR4r+Fxa/U4AfDk8hnqaKogSlizKIyQRowYRTRADqAAGI0vZdvDh84Hztqqhilk2lAKSjykQlH/AGgn64WuNeIqaanjrKSZJXoZ45mCnxBCdElx1AKse3bBLhRhDmOYUw+BylVH8pRpe395b/XAcc6qf5YVz0pKCWb6u4X9yHC5w5wbJLBlLxF4Dy5ZpqiIKH1SAFQSQb31HYg7DF7iaQipzl+6ZagH1Exx44Uq9cEMcGdBWWNBymhiDLZRtZgGNumAHZ5wy0eW19TV6/a/aHEU2ySMraIU+HbS69V6HFTMMuEvEWXUQsY6GBDbtdV1fvCYYOOMsrFipxPWLPE9XApTkKhN5AR4lb08sDeFRzOK69j9yKw/KIYDXcJ32lRhIEqEV1mV1jWaPVqjDm1yFI1i9hpO1yOmKvH3FM6a6aliLm8SOyPpkvKx8MYtu2hWNyRa9+2PMCPLkM121FopWUOSxQAsQjMdyyAabnuMBU4azCpgzBY5llc1Yu/MhWMjlJbWCkjL+qpBsd1w/Zll6zRmN+hsfkQbg77HfsdsJHBIqHr2epZmtSIQXdHNpHLC2hFAvpN737b4Dx8R1VLXTFUaZNU+t3lIjcx2kAjBB0uiaktbSbddsAYgyCQ2Y013kBjIfUFUAobkglluQ1jfyA2tj7FTVEjOBA0dhupQBbGxcKGFvFsNtzp7d3ulqBIiuvR1DD5EXGOuAz6loJn0mSle4Js5FmDMwF7X3Uqt7ndSR64YeJv0ig/tJ/0ZcMGF7ic+/oP7Sf8ARlwFPiConq2kp6KOAmEjXNULrRXtcKi23YAgk9BcdTjhw/RV8VOtPF7KBGSplMjSG5YlvAqKLgk7Ei2BXBmcKauJWZrzRSTKi3IYyzOxZrbWVERbnpq9cFanNIqCujhaRljeOWUqAZGeV5FJJCgtsCbbW6+WA6U/BNLLNK88r1FUtleUNy2juNShRHYLtv3Prglw9WyLJLSVDcx4grJIdjJE1wpa22pSCpI62B74y1eL2psw9sELjWjGpTWY9RsVBEcpHTSrAgGwJw8mpqRXUlTOkCRyaoPdSM58Y1pqJUKfEnUeeAU82pxTcVR3Hu66Eqw7HUpU/tUY6cGg0tBUVkqipnpHaliVukSRuF8iV662YC9gMevtb8Gb5PIOvN0/TmJ/+nFWizp6GuzFoW1aqpuZTvHIUYFVYMsiIwRtyCCLEWwF7PVTNMtrZZBCs9KGC1NOTy5BoDkBjuVIOkqb2OLvDFeXqspn/wC5y94m9THocft1Yo1HGcVcFp6gxUVLqBlUF2eUA30bRhVUnqepG2OfCj+4yFl3AmqEH9UrL/sBgCfEsJNVnCd5MtRh9OaMCqTP5JY6aB6SjzMtFHdIgQ8alBbmMysi2H4gfTDVndP/ACxEG+GqopoD80YP+5jgF9neV1U+XxRiRKKnj1RyGEDnSsjFWJYi0fTru3qMBV40oKOkFMInaGcVEDtTLM0iKOYLkrchbX2O2JwyeXxZXKf+pFcflG2LvFsmXxUFTR0PvJ2TVaFTK+tSGBkcX7jqzYA5pmgjz3K8wB93WQIrHtdhoP5alwFXO5IjUSspnWdTVNzYtahzzAsbs3TRGGdC3YAjGocTUYp8omjgBUJAQOWL/P1sd7nrYk9cJPG+TmKocNI0VPqLqgAHMjlH8ZRJPusba+X36jfB7IuLkmoZoWd3YR1HLldbLLHGWAKv0YhdN8BW+zF0NXPyXkdBBCLsWYXBawu6ggAbLYeJLN1OBf2k0UEdYxkEuhuRKwiLaAxlMbmRR3kQ6QRubEYK8F8UQJ7RIS3hipF06G1sTFpAVSATdtgehwr1mZGqqTKk8qTrI5eIqHJaN2FNEsR21LvISdlvcnpgNH4DqkXL9Z92iPMSjAjlKJHOkg9NK227Y5P9plOpRWiqVaXeNTCQXHUFSTpNxva9/TFumoIabLhFWMqK0dp2Z/ieQe88XUlmJ6YSeIRI9M0dNNJ7Kw0mSuVREB092WUTM3lYHfAaHQcVU8queYIzGLyJL7t0/rK1iB69PXCTxlmz17QRUt4Y7vIlRKTGs2lCrJGSCRdXYiQi2xIvbAXLsjFY6+z0McU0EygzO7FNIGq7QSESaXHQEbne+2PkoqJp62SsK18NCbiB10IVGoMyBTpDLpawfVcdwcB84IyhqaKrzSlktGivGsOhH1iMbEsm3x3N1HiAvbfB/hiKsem1xxpC0wMklWXDzOpFwNJHhc+R8CC1gccMhzGlVuVSSvS09XZlUHS9POADpZWvZZFsRfwkiw6jHWn4bSR2WL+DallJDAq0L3HXUiMV+ukA4CrlXGcUVNAMzlgrYnRTrOh5o2bqske5YA7awL+Y74tZ3BlxjSTL5UEwmiMcUMtg7CRdjFfsL/dBGKz0vMUySRwRGSdKREhHhWOGUyStcgE3CHtsFGHDgahX2OGVkXmSBpdWkaveMz9bX6MMAjfax7zOcniHXmavoZE/9Tj1kuaVkVXmEySU0FD7W/MlnH3lCoQlmBJsvfv54q19WKnikuT7qggLMew0qSf8z/sxOBKOmCo+bQsGqi0kDytqpzziTZR8MchB+9uex7YDQJqyr9qL+6OXim16/vl+vn0tv0wicHRH2fh9fOSeT6BJP/bBvinhRqfL5w9bUNSxQuVh8IJAU6UaQDWy3sLdxtfHPhrLylbllP8A9rlxdvRpCif7NgDP2je6WlrR/wDVqUZz/Rv7p/2MD9MKD0cEWYVlLUJVVAaQTwU0JblssouxYAhdnBF2a24xqWdZWtTTywSfDKjIfqLX+nXGXfwzLBBS5hp1z0RahrELabi4VWJtsA2h7nsxwDRTZXWNHpUQZVTAbrGFeW3q1hGnzs3zxmmcZelRlM9PTyc18qnLwuDcvAxJBBHW2+42umHPMayN6mKHNJvaZZJEUUlPf2eIsdjKfvn+ud+y4E5rngp601rOmhJno2pUTrSp8TkDc6WOq5sANsA25XVJnWToxPjIBYWDWljINirbEEjoeoOM9gM8CANDriVZi9LDDKGgMkTI9i406LnUQGI8sWuG8w/gLNDTu18vrbPDJe6rf4Tf0vpPppOG77W0qZYoqaDUkM2oSyJ12GoKfJSAd+5sMAgZXXmTU9BzZGVqcmrkR5Y4uXD8JVV1GzsbACwsN8PX2Z8MFZHqZVAK6kjcRtGZtelnkbme8Ylhbew62GFjh6llgrIajLgSkjRwSRJblsBTxOWNtha7+LsbeZxtuAR+McwIrYlVRI8cV4kbdedNII0Yj8KiRvkDj3X00WXmOpqo5ao9JKlveNGxtbTF91Sb/ANtsD+E71+aVNZ1ggk5cR7O6LouPRQXPzf0wZ+0HM6WniWWr9oGm+kwM6ntcEqQu+3xH5YBdzrjiLmx19PG/LjmFPJNcKJVbcpyz42KkgjbYg9icE+AcvZZqoTr43jiaRTvvIZZCp+QYDGZTzn2KCqm8NPNUyCKNjrKhmuZGY7mQabA9gD54dc64tlgzGpipQrtUGFVK3eRSIr6lS1mBFgCWAB3O2AK5xR0M+ZTQVJh0eyorqzhPFrYrtcbqvftcYWZKBKGqgjEzoDq01EDCV5ECmycohyshNt1GkgdibYI8B5bKKVnfL1qWnld3klmjZidRWx1KTtpt874YuAKGOI1CPAkFUJS8iqq/DISU0MBumkW7bhtsAt0mS1HLggm8MsivFCn3kiZrzzy7m0jqdNgbAtbucaBneax0FHJM1hHBHsPkLKo+ZsMUeFU5slRVvuzytEn4Y4mKgD5sGY+ZPpjO/tFzZs4zCPKaRvcxNrqZB0Gnrv0sg/zH0wALhqimbL55raqvOJ+VGL2PLBLSNfsPiF/lh/ocmq6aiWnNElRHJO+qnMoZYYLbKrN1N9/qemAkeRvWOKumgEtFTA09NCJWhkZF2aWN1IF2IIs3xAdcMOQ5PRVOoQVFbFKvxwtUyrKh/EjMT9RceuAGcUZNPGKbL45S9LWTIvKlJaWFUIkcB99SaVt4txcbnDDwcOdW5hV/d5i00Z/DCPFb++zflhTWbkT11cJZqhKRfZaXnPrLTvYPpNv1tCfnjROD8j9jooYCbsq3c+bt4nP1YnAGcIPFGXpT1heYXo8xUU9QOyy2tG/pqHgv5hcP2KWdZRHVQSQTDUki6T/ALEeRB3B8xgMnoq2KiNLl9Ty4ZKWs1yObKJYxHKySknqTsp9Rg/luVmoadsuh9miqWZpayZLyyhuoijYbL5FrD0OBNXlckzJFKqSZplvji1gaauDt17kbfhceuDjcUnNEKUzPTUqLernbwMm12iUnow+8/3R03OAVs2ySmX+RaqdWibeinLqzwP/ADcljcAnodgQbdbYtcBcey0Mv8E514HTwwzN8LL0UFj1Hk30OLypRzCGEZZGKKok5MUpsszHSza1XTr0+EnWWv3tgFm9MjiahzdXkp6aTlw5gBd4dShlEtu1iBqO3n54DZqKhjiXTCiIvUBFAG/XYeeF37Qc8eGBYKbeqqm5MI8ifif5Itzf5YzrL+JsxyLSlWvt2Xn/AJc8Z1aV7Wbe39VtvI4YOB+JaatqKjM5pkDorJDCWGqGFdyxB+89rki+22AIrkFTSwQQZRL4VTSxblGEMD4mbYyamJJsv7MVI+HzW1CxTzms5VjUS2AjU9oYkXwgt1Zt2C7XGq2PvDXBAnnepnilWGaMHRJKAzsW1AlIdKgadiGuTh3mmp6OG14qeNQbAlUUfLoMBlWdZfJNS5SlOqlzUzSqp2U6TI+nyAI8PlvgpltPElFLWRE0xWqaSnVwWN1UQiPRe5DHUmlTtcW6Yr5RLUPT0LKqpJy3Skj+J2aQWaZ7bIiLdgNybjfcDD7k3BNJTaGjhTmIAOYRdr23bfox3JI88B14Ry54KOGOWwk0lnA6BnJdgPkWI+mKtWeXmkLnYTwPF/eRhIo/wmT8sWeIeL6ShTVVTJH5Le7H5KNzjJ884vrc+PJyyEwU0bamqZPCVtffV0Xa+y3PywHXNvtBljh/grLVZ615pkZl+4DK5uD0uQb36KN8c8u4Skip58ty866goWrqobgHSSsCHuWOx8gST1255BRR07R0eUlmepcxTZkV22BZ1gv1sAdxtfuT0Z8vyDK1nNJStUwVAYqKhGkGqVRqYaydDuBuVIwHyoyeSsosvly1v0eIoUWUwlHKKtyQDujAgow3BOO/G0AWlp4pWWbNn0xwyR+7cOer3XcIouTfY26b45xUNLoqpcy9zPSvpnmgd4ecCoZHtGwuzAjbc6r4DZVlxpWNTFDpzCu8FHC7F2hi7ySFiTe3iJPovngDmQ5Gr1UNHF4qbLPFKx/6tUwvv5lLlz5FhjSMCuGOH0oqZIEJYi5dz8Tu27MfUnfBXATExMTAAOLOGPalSSF+TVQnVBLboe6t5o3Qj64z+soTVO80UJWqiZWr8uLFVqNPR17N5g9G2B366/gBxPwmtVplicwVUX/KnXqPwsPvoe6nAJeV8RCbTWDTPXyloqWlGy0oGzax1UgWLuQOyjDllvDzU1HMgInqJQ8kjOBaWVl7g7BdgoXsAMJUyMasGTTlubWsslr01YPL1vYbbOPXHHP+M6kSSLXSS5bJFCDAkQDpUTXPRypDL8I0Eg7m+ArcM5LVR6Ey7mxhYSauKtRhTmTbwqCNiTq3TwgWwuZzQZRPKY6hWy2p7tTus8B8z4CbfKy41riutlbL4oTZKms0QWX7pce8I9FUOcVaXLIFzIJGkccFBT72UKNcu25t2jUm5/WwCJQZVnCx6crzaCsjIsBzFLAegcGx+uOEFLnUIbmZVDUSEEGZ/eybi19RlP7LYL0GQ09as1atGtVM1To0AmBEh1EK6EaQ11GrX3J9MWsp4Rg/lArNVtFTSHlmOpl392GKCx8RVvD572wC1wlBn1GmiCgDPbSJZjdlQdFW8gCqOth3wSzKnz2QXr8xpqCPv7xUP+Xc/wCLHbhTKop2hp6uPMuYYDLK81RJGgA2Nk16rXOncDoTj7FwnTJlNTWrAnMqW9yX8ZijdxEli9yDpOu/mcAAyjh7LROqxrUZzVPcre8cBt1JduoHndsMvEWRz3hTNpDDQOrDk0KMI43FtCuQpZri+9rXAGD+aZDHFWxCOukpZTAkEEccYZQoJtr1KR4mHQlb274YOGs4mnglWUKKmB2ie2yM6i6sO4DAqbdrnAAKbLKlstop0i/jNI3MWIqIzIg1IV09FZ4ze362Kh4jyWGY1sjtHNqLmJ+YGWQjSx5J2DkbXA+uAuTcaTxzwrA1VXVTK61dM3wRuOhDW0xqGuNiQV9cX6ot7UrVQXMMy6xUsf6PS3+85Pl+s257DAUI4GMz5jmKOfaJg9Fl/wB+RwoWNnX0UA77Lck9sP8Awpw08bPV1pElZMPER8MSdo4/wjufvHfE4b4SMUhqqx/aKxxYyWssa/qRL91fXqe+GXATExMTATExMTATExMTAUs3yWGqiMVTGsiHsw/aD1B9RvhOzHheqp4zGgXM6PvTVBHNQf0cp2a3YPv64fsTAY5RQwioiNDVvSTw6tFFmIbQpYWYIWNxcbXVmx0zaStho66OpoZWlqnMhmpyJYyPCAtgdarpXTcjvjUs0yWCpTRUxJKvk6hvyv0+mFw/ZysW9BV1VJ5IsnMj/wAElx+RGAAQ8d0bziaSuENOIdL0UsbKRta2kix+gJ2t0wY+zXNKeOgjUSwoCzsicxLojOzIDv1Ckdd8SpyHNOjS0FYP6enKE/VCR+zAqbhaoO8mTZXIfNZNP74cB8zfP4Q+cT86MMsCwReNbm0RY6d97s/byxdn4syr2BaOWqjZTAsZWImRtlA20A7gi/zGKUXCs4+DJMsjPm0ob90OClNkWZjZDl1GP6GBnb/MVH7MAEybPaqYqRljVU0PhhrJRyFZezMHGoHffTfe5Fr4Hcjk648xzFpJJpGkekoFJkdmtszL47AALbwiw64df+HzTfp9dVVI7oGEMZ/uxWJ+rYP5Pw7TUi6aWGOId9KgE/M9T9TgE3KOHKqWMRQRLlFIeqx2aqkH4m3CX87s3rhxyLhyCjj5dNGEB3Y9WY+bMd2PqcEsTATExMTATExMTA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5609" name="AutoShape 9" descr="data:image/jpeg;base64,/9j/4AAQSkZJRgABAQAAAQABAAD/2wCEAAkGBhQSERUTEBQWFBUWGB8aGRgYGB8bHBsfHh0cHCAlIB4dHCkgICQkIh8bHzshJCcpLCwsHiAxQTAqNSgrLCkBCQoKBQUFDQUFDSkYEhgpKSkpKSkpKSkpKSkpKSkpKSkpKSkpKSkpKSkpKSkpKSkpKSkpKSkpKSkpKSkpKSkpKf/AABEIAJ8AoAMBIgACEQEDEQH/xAAbAAACAwEBAQAAAAAAAAAAAAAFBgAEBwMCAf/EAEUQAAIBAgQEAwUEBAwGAwAAAAECAwQRAAUSIQYTMUEiUWEUIzJxgQdCYpE0UqGxFSQlU2NydIKSorPBFzNDVLLSFkTR/8QAFAEBAAAAAAAAAAAAAAAAAAAAAP/EABQRAQAAAAAAAAAAAAAAAAAAAAD/2gAMAwEAAhEDEQA/ANxxMTEwExMTEwExMCuIOJ4KJA1Q9ixsiKNTufJEG7HCbnmd1LpzK+f+CqVvhiQhquX0uL6Cf1UBPrgG3POMaSj2qJlVz0jHikPyRbsfywIPGFZP+hZdJp7SVTiBfnp3c/kMJOX58sRU5dSx0MMjMhr6tTI5cGxDWJKsT/OMBjt/8dqWqCc5eeenihlldxLankAtoCqmnSbXurXvt1GAM5hxDVp+k5pltH+GNeYw/wAbj92BZ4qiPXiCV7fzVMtv2RnFvLvs6X+C4mipoPaDItSyMoAYa9fKLEEgBSF32uMGsip5Kanr6sxxQ67yJDEwdU5cdtyvh1MRc29MAsLxdADYcQTKw7SUybfMcoYJ0HElSx/i2cZdVeSzR8sn6o9/2Y9ZfVNSxUsNKlOZ6qE1Es9SxAc2UtuN2Ylul7KoxWostpKuqo6hqSHTXwyCWMorDXFYhlNv6w1C1wRgGFeKq+EXq8vMifzlJIJR89DaX/K+CeS8c0dU2iKYCUdYpAY5B/ccA/lfGcRUFNSUk1etRVUUbVLpCKdiyBA2hbxNdSCVZseE4lFa/JmhhzmNY+ZzYU5VRGobT8DEeIGxspGA2jExmWQZtMoLZVU+3RJ8dHVHRUxW6hXbfbpZwR64c+HeLYKzUsZZJU/5kEg0yxn1U9vUXB88AaxMTEwExMTEwExMTEwEws8ScVtHIKSiQT1ji4W/giX9eUjovkOpx94t4keJkpaMB6ye+gH4Y1+9I/4V8u52wo0OVPKZaDLpWAufb8wO7ySHqiHz87bKNuuAoVecLSyStTt7dXoB7VWuNUVKrGx0qOgXfwL2Bue2CeTpTsKl6GUV+ZpHrWedSVbt7nooUHw+DYEi5OPGX5HoC0sccdNmNKhCC1oayE/Fe/xK/wB4G5Rt+mCOZ5hFLRrW0wWmqKAm8TkJosLSQv2CsOh6E6SMAX4GyyFqMyh2qPazzJjKB4nI0sDGBpW1tJW3bvgPWZbFSSzUMj8uiq6dzGHfwROuzqpY+EEMrhb2BBtgTl2cVLmoqMv00VBPpkaerWwSQjxmJL76tvisNQJHXCxXcWUJm0ww1Gd1XaSe5jB/BGBYD5L9cAx1v2gRVWUCnRpJqrQqOkKO+oowDAsgsA4U736NjpkOYSRTVLQ5PVx000aKIVRFFwGDMQXABIIXbrbfFOmpuJKlQI1gy+LsoCrYfIBm/djv/wAKc2k3mzmQH8Osj/yX92A90OYTrTCmr8mqaqKE+4LJG7aR8IcajYgeG4JuB0xVl45RebVVatSTRQPFSUpidVTULXLlQpY2UbWAAx3P2TZqm8Wcy3/FzAP/ADP7scp8s4lpQfHBXx91YK1/owU/twBTK6OWp00dBVqkFNSRo7KiTRySSXJuDsbAX2PU4cstyimoKeOJDHFpXlq7aQxJ36nqSfFbGKUnGtDziKulmyqpBIM1ISq6gbHVH0IB7WbDDmE0x1VlSkWdUogMcckQAMZJJLPHvYnYFl3AA6YC/SfZ3PIaeJ4fZXp2dpK6KUcyYm9iu2rxMQxD9LWx5zmcLPHBm0qRVKm1NmUBCtfssqXut+4PgPpgwmYMcsy+np6kO1QyQNURm5UBGZ9JO+qylQTuOuBdVQ0yCo05ZBLRU8himkJ1VBIALuLi7Bb7+LUbE4BpyDiqRZhRZkFSoIvFKu0VSo7p5N5p+W2GzGKx10SPNQVDNUZYrpyKxSSaR2F0UydtJ7/duL7G2H7hXP5VlNBXkGoRdUco2Wpj/XH4h0Zfr0wDZiYmJgJgZxHnyUdM9RLchBso6ux2VR6sbDBPGecQ5uktbJNN+h5UutvJ6gi6j10KR/eYYATK8sciUpkC5pmZ1TyDf2aEAnSn9VQVA7m58sdsnyWvpK+SLLKcx0UahbTzHlyuQLuPCzA+enqevlitwwIapVetFTT1tXNzo6gxlArgHRHE7AghUuNJFmu3XE4spjSV1PLmdfUtTIhlUgWDyoQdGmMADazb3vuLjAF+JM/ikhkXMFNHWUul4mjOtizXCNCbAuGIKFCB3B88Kmf18dOVr87RJKyRF5VDGLL4fhebrqNyet7dBft3zriRI/5brIhzpF5eXUzdVUXPMceZuT6AgdTi5wT9nk5V80zAGauk8UaNY8u/Q6TtqA3C9BYDrgBmTcHVWdyGfOJzFDHuKVPCVHqOiDtfdvljTsigy+jiRaQRRI5sCv3iOupuvlux7jzwNqsvqbIqQeH4SAwvyW3ZXJO7lgGJG3jby3+T5XVNORykCuulybPH4itzYkEgotiLDcDzwBxuMKQG3OW/yY/7fL8x5jHUcTUxtplDX6BQWPS/RQThbnyeq0O6JaWQ6HsQt1CKAbXsNwbWNwDj5UZFLoRUpwAsdl3UkKCCAb9HuL7XHjbfANEfENO1rSqCTaxupvt1BFx1HXzxelUlSAbG2x8jhLkyKc6wkZjVUVSqkASWW3yPxM1j3A79LfGWZMlDHzNcbyPEjrHcyEEgyKmne+kNuOwOAXMmoKN6cJPlck8i6o5ZBCr65FYhyHLBjdrm/rhTr+D6uhn9pyGKtjufFBKg0kfPWdQ9CL+Rw7R0+UrssVUBcnZKsbnqfrj3oyv+bq/8NXgEagq1zE8zL/4lmcMglkpG2indL7qp6N1B6GxIPngxlXFPtE6yQxT0czzaK6Nl1UxVVJkZr/AwUW+6TcdcUuN+GKJ1FRlYqYayM61PKnPMI7FmUkN5G/ocUhm8mZUdRPT+6zGOIxVkIFvaIumrT+uu/qNx3GAeqSKaopdFJFSUlA66Yo50ZmmU9yoZdAbqOrHrhfy6jqLjKq0iKsgvNl1QG1AhfuajuQB4SDuV+QwZzPKxmSwVNGlPVwmmMQjlcqIWNjrAAPiHwkWB2FjilnOQtVyQQwTapsspiWqb7CfwaFLf3SSD0BF8A+8JcRe2U4dl5cqMY5oz1jkXZh8u49CMGsZjkvES86mzJLLDXWp6tQdo6hdkb6m6X8iuNOwA7iPOFpKWaofpEha3mQNh9TYfXGcQZW1qKgkUyNZsxrQBcu19SoR31SEC34Bho+0H3zUVH2qKlS4844RzW/MhR9cLmTxU9dX1kzVbQ1LTmGn5Uul+XCtj4NwyltRswI2wHSjz5q2nnXNnWiVZI3icryXjdTrKjmfGUso1gWNzgbUyJXVKU65hNVUsamerZwixhF3VQVjU+I9bG2kHB6qzCbVNTVK02aJCAZUssc6KRe5RvA23dSuM9zmpFPkx9nQpJmtQeWlySsCmyKLkm1rC34zgDfBGXnO80kzKoX+K0x0U8ZHhuPh26bDxH1I8sa3nNTLHHqhVWI3bV2UAkkC4ufS4xU4N4dWhooaZfuKNR82O7H874BS5hUpmNWAntEOiLVACBIFKEa0uQGBIZStx0HywFheLJr+JYwlhZyG3JfRbSpY9e+1vI4MTZ03IWRVGt20AHcAjUD03YeE2tudul8cMopqWogUwhgsZZLXZJEP3lffUD5g+h8sE6iii5XLcKIwBYdALdLHtbzwCzFxU8YVGYtrvpklRkK2VXbUoG4AYW09/Cdxj3PxXNty1juSANiQx1aSQdQsLldrXs18Wzw1BzY2lmZ5Bt43BLDYgW9NPa1973xz/APjNGAW5p0yEAXkUqSuwC32236b4BkiJ0jUAGsLgbi/e2AXE36RQf2k/6MuCsFRFGBGJFGjSti4uOyg3N7n164FcTfpFB/aT/oy4BY+0yqqfaIoI5Zo4XTW/IF2VUb3hZR42FmQWQj718VaKSniCq0woqh0EkE6SvyJ1PQlZGI62BRt/I4Yq4RwZqJqox6ZISIZHNuUY/jUEm3jDar9diMCqrhOGVVrsrCvGXWQwWAjn5TNbSxUldyTYeEkC4wDjw3m3tVLDOQAZEBIBuL9DY9xcH6YzH7VMlfLqyLOqIWswWoUdGvtc+jDwn10nD39ntQhoo0VlLLq1oDvGWdm0MDYgrfTuB0wZznKkqYJYJRdJUKn6jr9Ov0wGPx5RB7UPZaRJ48xXn0zGVoVRrXlRyhuQPiCgE9Rg22U0sGmCrc1cg3WgpEtEp/Eim5/rzNhO4Vlljo6ukb9Jymf2mHzKq1pAPQi/+LDzwzxdTQ1VVK4anpqoJPHJNGY9TkBXVSR4r+Fxa/U4AfDk8hnqaKogSlizKIyQRowYRTRADqAAGI0vZdvDh84Hztqqhilk2lAKSjykQlH/AGgn64WuNeIqaanjrKSZJXoZ45mCnxBCdElx1AKse3bBLhRhDmOYUw+BylVH8pRpe395b/XAcc6qf5YVz0pKCWb6u4X9yHC5w5wbJLBlLxF4Dy5ZpqiIKH1SAFQSQb31HYg7DF7iaQipzl+6ZagH1Exx44Uq9cEMcGdBWWNBymhiDLZRtZgGNumAHZ5wy0eW19TV6/a/aHEU2ySMraIU+HbS69V6HFTMMuEvEWXUQsY6GBDbtdV1fvCYYOOMsrFipxPWLPE9XApTkKhN5AR4lb08sDeFRzOK69j9yKw/KIYDXcJ32lRhIEqEV1mV1jWaPVqjDm1yFI1i9hpO1yOmKvH3FM6a6aliLm8SOyPpkvKx8MYtu2hWNyRa9+2PMCPLkM121FopWUOSxQAsQjMdyyAabnuMBU4azCpgzBY5llc1Yu/MhWMjlJbWCkjL+qpBsd1w/Zll6zRmN+hsfkQbg77HfsdsJHBIqHr2epZmtSIQXdHNpHLC2hFAvpN737b4Dx8R1VLXTFUaZNU+t3lIjcx2kAjBB0uiaktbSbddsAYgyCQ2Y013kBjIfUFUAobkglluQ1jfyA2tj7FTVEjOBA0dhupQBbGxcKGFvFsNtzp7d3ulqBIiuvR1DD5EXGOuAz6loJn0mSle4Js5FmDMwF7X3Uqt7ndSR64YeJv0ig/tJ/0ZcMGF7ic+/oP7Sf8ARlwFPiConq2kp6KOAmEjXNULrRXtcKi23YAgk9BcdTjhw/RV8VOtPF7KBGSplMjSG5YlvAqKLgk7Ei2BXBmcKauJWZrzRSTKi3IYyzOxZrbWVERbnpq9cFanNIqCujhaRljeOWUqAZGeV5FJJCgtsCbbW6+WA6U/BNLLNK88r1FUtleUNy2juNShRHYLtv3Prglw9WyLJLSVDcx4grJIdjJE1wpa22pSCpI62B74y1eL2psw9sELjWjGpTWY9RsVBEcpHTSrAgGwJw8mpqRXUlTOkCRyaoPdSM58Y1pqJUKfEnUeeAU82pxTcVR3Hu66Eqw7HUpU/tUY6cGg0tBUVkqipnpHaliVukSRuF8iV662YC9gMevtb8Gb5PIOvN0/TmJ/+nFWizp6GuzFoW1aqpuZTvHIUYFVYMsiIwRtyCCLEWwF7PVTNMtrZZBCs9KGC1NOTy5BoDkBjuVIOkqb2OLvDFeXqspn/wC5y94m9THocft1Yo1HGcVcFp6gxUVLqBlUF2eUA30bRhVUnqepG2OfCj+4yFl3AmqEH9UrL/sBgCfEsJNVnCd5MtRh9OaMCqTP5JY6aB6SjzMtFHdIgQ8alBbmMysi2H4gfTDVndP/ACxEG+GqopoD80YP+5jgF9neV1U+XxRiRKKnj1RyGEDnSsjFWJYi0fTru3qMBV40oKOkFMInaGcVEDtTLM0iKOYLkrchbX2O2JwyeXxZXKf+pFcflG2LvFsmXxUFTR0PvJ2TVaFTK+tSGBkcX7jqzYA5pmgjz3K8wB93WQIrHtdhoP5alwFXO5IjUSspnWdTVNzYtahzzAsbs3TRGGdC3YAjGocTUYp8omjgBUJAQOWL/P1sd7nrYk9cJPG+TmKocNI0VPqLqgAHMjlH8ZRJPusba+X36jfB7IuLkmoZoWd3YR1HLldbLLHGWAKv0YhdN8BW+zF0NXPyXkdBBCLsWYXBawu6ggAbLYeJLN1OBf2k0UEdYxkEuhuRKwiLaAxlMbmRR3kQ6QRubEYK8F8UQJ7RIS3hipF06G1sTFpAVSATdtgehwr1mZGqqTKk8qTrI5eIqHJaN2FNEsR21LvISdlvcnpgNH4DqkXL9Z92iPMSjAjlKJHOkg9NK227Y5P9plOpRWiqVaXeNTCQXHUFSTpNxva9/TFumoIabLhFWMqK0dp2Z/ieQe88XUlmJ6YSeIRI9M0dNNJ7Kw0mSuVREB092WUTM3lYHfAaHQcVU8queYIzGLyJL7t0/rK1iB69PXCTxlmz17QRUt4Y7vIlRKTGs2lCrJGSCRdXYiQi2xIvbAXLsjFY6+z0McU0EygzO7FNIGq7QSESaXHQEbne+2PkoqJp62SsK18NCbiB10IVGoMyBTpDLpawfVcdwcB84IyhqaKrzSlktGivGsOhH1iMbEsm3x3N1HiAvbfB/hiKsem1xxpC0wMklWXDzOpFwNJHhc+R8CC1gccMhzGlVuVSSvS09XZlUHS9POADpZWvZZFsRfwkiw6jHWn4bSR2WL+DallJDAq0L3HXUiMV+ukA4CrlXGcUVNAMzlgrYnRTrOh5o2bqske5YA7awL+Y74tZ3BlxjSTL5UEwmiMcUMtg7CRdjFfsL/dBGKz0vMUySRwRGSdKREhHhWOGUyStcgE3CHtsFGHDgahX2OGVkXmSBpdWkaveMz9bX6MMAjfax7zOcniHXmavoZE/9Tj1kuaVkVXmEySU0FD7W/MlnH3lCoQlmBJsvfv54q19WKnikuT7qggLMew0qSf8z/sxOBKOmCo+bQsGqi0kDytqpzziTZR8MchB+9uex7YDQJqyr9qL+6OXim16/vl+vn0tv0wicHRH2fh9fOSeT6BJP/bBvinhRqfL5w9bUNSxQuVh8IJAU6UaQDWy3sLdxtfHPhrLylbllP8A9rlxdvRpCif7NgDP2je6WlrR/wDVqUZz/Rv7p/2MD9MKD0cEWYVlLUJVVAaQTwU0JblssouxYAhdnBF2a24xqWdZWtTTywSfDKjIfqLX+nXGXfwzLBBS5hp1z0RahrELabi4VWJtsA2h7nsxwDRTZXWNHpUQZVTAbrGFeW3q1hGnzs3zxmmcZelRlM9PTyc18qnLwuDcvAxJBBHW2+42umHPMayN6mKHNJvaZZJEUUlPf2eIsdjKfvn+ud+y4E5rngp601rOmhJno2pUTrSp8TkDc6WOq5sANsA25XVJnWToxPjIBYWDWljINirbEEjoeoOM9gM8CANDriVZi9LDDKGgMkTI9i406LnUQGI8sWuG8w/gLNDTu18vrbPDJe6rf4Tf0vpPppOG77W0qZYoqaDUkM2oSyJ12GoKfJSAd+5sMAgZXXmTU9BzZGVqcmrkR5Y4uXD8JVV1GzsbACwsN8PX2Z8MFZHqZVAK6kjcRtGZtelnkbme8Ylhbew62GFjh6llgrIajLgSkjRwSRJblsBTxOWNtha7+LsbeZxtuAR+McwIrYlVRI8cV4kbdedNII0Yj8KiRvkDj3X00WXmOpqo5ao9JKlveNGxtbTF91Sb/ANtsD+E71+aVNZ1ggk5cR7O6LouPRQXPzf0wZ+0HM6WniWWr9oGm+kwM6ntcEqQu+3xH5YBdzrjiLmx19PG/LjmFPJNcKJVbcpyz42KkgjbYg9icE+AcvZZqoTr43jiaRTvvIZZCp+QYDGZTzn2KCqm8NPNUyCKNjrKhmuZGY7mQabA9gD54dc64tlgzGpipQrtUGFVK3eRSIr6lS1mBFgCWAB3O2AK5xR0M+ZTQVJh0eyorqzhPFrYrtcbqvftcYWZKBKGqgjEzoDq01EDCV5ECmycohyshNt1GkgdibYI8B5bKKVnfL1qWnld3klmjZidRWx1KTtpt874YuAKGOI1CPAkFUJS8iqq/DISU0MBumkW7bhtsAt0mS1HLggm8MsivFCn3kiZrzzy7m0jqdNgbAtbucaBneax0FHJM1hHBHsPkLKo+ZsMUeFU5slRVvuzytEn4Y4mKgD5sGY+ZPpjO/tFzZs4zCPKaRvcxNrqZB0Gnrv0sg/zH0wALhqimbL55raqvOJ+VGL2PLBLSNfsPiF/lh/ocmq6aiWnNElRHJO+qnMoZYYLbKrN1N9/qemAkeRvWOKumgEtFTA09NCJWhkZF2aWN1IF2IIs3xAdcMOQ5PRVOoQVFbFKvxwtUyrKh/EjMT9RceuAGcUZNPGKbL45S9LWTIvKlJaWFUIkcB99SaVt4txcbnDDwcOdW5hV/d5i00Z/DCPFb++zflhTWbkT11cJZqhKRfZaXnPrLTvYPpNv1tCfnjROD8j9jooYCbsq3c+bt4nP1YnAGcIPFGXpT1heYXo8xUU9QOyy2tG/pqHgv5hcP2KWdZRHVQSQTDUki6T/ALEeRB3B8xgMnoq2KiNLl9Ty4ZKWs1yObKJYxHKySknqTsp9Rg/luVmoadsuh9miqWZpayZLyyhuoijYbL5FrD0OBNXlckzJFKqSZplvji1gaauDt17kbfhceuDjcUnNEKUzPTUqLernbwMm12iUnow+8/3R03OAVs2ySmX+RaqdWibeinLqzwP/ADcljcAnodgQbdbYtcBcey0Mv8E514HTwwzN8LL0UFj1Hk30OLypRzCGEZZGKKok5MUpsszHSza1XTr0+EnWWv3tgFm9MjiahzdXkp6aTlw5gBd4dShlEtu1iBqO3n54DZqKhjiXTCiIvUBFAG/XYeeF37Qc8eGBYKbeqqm5MI8ifif5Itzf5YzrL+JsxyLSlWvt2Xn/AJc8Z1aV7Wbe39VtvI4YOB+JaatqKjM5pkDorJDCWGqGFdyxB+89rki+22AIrkFTSwQQZRL4VTSxblGEMD4mbYyamJJsv7MVI+HzW1CxTzms5VjUS2AjU9oYkXwgt1Zt2C7XGq2PvDXBAnnepnilWGaMHRJKAzsW1AlIdKgadiGuTh3mmp6OG14qeNQbAlUUfLoMBlWdZfJNS5SlOqlzUzSqp2U6TI+nyAI8PlvgpltPElFLWRE0xWqaSnVwWN1UQiPRe5DHUmlTtcW6Yr5RLUPT0LKqpJy3Skj+J2aQWaZ7bIiLdgNybjfcDD7k3BNJTaGjhTmIAOYRdr23bfox3JI88B14Ry54KOGOWwk0lnA6BnJdgPkWI+mKtWeXmkLnYTwPF/eRhIo/wmT8sWeIeL6ShTVVTJH5Le7H5KNzjJ884vrc+PJyyEwU0bamqZPCVtffV0Xa+y3PywHXNvtBljh/grLVZ615pkZl+4DK5uD0uQb36KN8c8u4Skip58ty866goWrqobgHSSsCHuWOx8gST1255BRR07R0eUlmepcxTZkV22BZ1gv1sAdxtfuT0Z8vyDK1nNJStUwVAYqKhGkGqVRqYaydDuBuVIwHyoyeSsosvly1v0eIoUWUwlHKKtyQDujAgow3BOO/G0AWlp4pWWbNn0xwyR+7cOer3XcIouTfY26b45xUNLoqpcy9zPSvpnmgd4ecCoZHtGwuzAjbc6r4DZVlxpWNTFDpzCu8FHC7F2hi7ySFiTe3iJPovngDmQ5Gr1UNHF4qbLPFKx/6tUwvv5lLlz5FhjSMCuGOH0oqZIEJYi5dz8Tu27MfUnfBXATExMTAAOLOGPalSSF+TVQnVBLboe6t5o3Qj64z+soTVO80UJWqiZWr8uLFVqNPR17N5g9G2B366/gBxPwmtVplicwVUX/KnXqPwsPvoe6nAJeV8RCbTWDTPXyloqWlGy0oGzax1UgWLuQOyjDllvDzU1HMgInqJQ8kjOBaWVl7g7BdgoXsAMJUyMasGTTlubWsslr01YPL1vYbbOPXHHP+M6kSSLXSS5bJFCDAkQDpUTXPRypDL8I0Eg7m+ArcM5LVR6Ey7mxhYSauKtRhTmTbwqCNiTq3TwgWwuZzQZRPKY6hWy2p7tTus8B8z4CbfKy41riutlbL4oTZKms0QWX7pce8I9FUOcVaXLIFzIJGkccFBT72UKNcu25t2jUm5/WwCJQZVnCx6crzaCsjIsBzFLAegcGx+uOEFLnUIbmZVDUSEEGZ/eybi19RlP7LYL0GQ09as1atGtVM1To0AmBEh1EK6EaQ11GrX3J9MWsp4Rg/lArNVtFTSHlmOpl392GKCx8RVvD572wC1wlBn1GmiCgDPbSJZjdlQdFW8gCqOth3wSzKnz2QXr8xpqCPv7xUP+Xc/wCLHbhTKop2hp6uPMuYYDLK81RJGgA2Nk16rXOncDoTj7FwnTJlNTWrAnMqW9yX8ZijdxEli9yDpOu/mcAAyjh7LROqxrUZzVPcre8cBt1JduoHndsMvEWRz3hTNpDDQOrDk0KMI43FtCuQpZri+9rXAGD+aZDHFWxCOukpZTAkEEccYZQoJtr1KR4mHQlb274YOGs4mnglWUKKmB2ie2yM6i6sO4DAqbdrnAAKbLKlstop0i/jNI3MWIqIzIg1IV09FZ4ze362Kh4jyWGY1sjtHNqLmJ+YGWQjSx5J2DkbXA+uAuTcaTxzwrA1VXVTK61dM3wRuOhDW0xqGuNiQV9cX6ot7UrVQXMMy6xUsf6PS3+85Pl+s257DAUI4GMz5jmKOfaJg9Fl/wB+RwoWNnX0UA77Lck9sP8Awpw08bPV1pElZMPER8MSdo4/wjufvHfE4b4SMUhqqx/aKxxYyWssa/qRL91fXqe+GXATExMTATExMTATExMTAUs3yWGqiMVTGsiHsw/aD1B9RvhOzHheqp4zGgXM6PvTVBHNQf0cp2a3YPv64fsTAY5RQwioiNDVvSTw6tFFmIbQpYWYIWNxcbXVmx0zaStho66OpoZWlqnMhmpyJYyPCAtgdarpXTcjvjUs0yWCpTRUxJKvk6hvyv0+mFw/ZysW9BV1VJ5IsnMj/wAElx+RGAAQ8d0bziaSuENOIdL0UsbKRta2kix+gJ2t0wY+zXNKeOgjUSwoCzsicxLojOzIDv1Ckdd8SpyHNOjS0FYP6enKE/VCR+zAqbhaoO8mTZXIfNZNP74cB8zfP4Q+cT86MMsCwReNbm0RY6d97s/byxdn4syr2BaOWqjZTAsZWImRtlA20A7gi/zGKUXCs4+DJMsjPm0ob90OClNkWZjZDl1GP6GBnb/MVH7MAEybPaqYqRljVU0PhhrJRyFZezMHGoHffTfe5Fr4Hcjk648xzFpJJpGkekoFJkdmtszL47AALbwiw64df+HzTfp9dVVI7oGEMZ/uxWJ+rYP5Pw7TUi6aWGOId9KgE/M9T9TgE3KOHKqWMRQRLlFIeqx2aqkH4m3CX87s3rhxyLhyCjj5dNGEB3Y9WY+bMd2PqcEsTATExMTATExMTA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25613" name="Picture 13" descr="https://encrypted-tbn0.gstatic.com/images?q=tbn:ANd9GcR0fR7Vf1MQyhqCCX-JG2SEdo2QtMMkEvuHuMs5dvEXYSNTv61Jzw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347564" y="4868224"/>
            <a:ext cx="711323" cy="711323"/>
          </a:xfrm>
          <a:prstGeom prst="rect">
            <a:avLst/>
          </a:prstGeom>
          <a:noFill/>
        </p:spPr>
      </p:pic>
      <p:sp>
        <p:nvSpPr>
          <p:cNvPr id="19" name="Date Placeholder 1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20/06/2013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WG 2013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14B4E44-136C-4695-A266-781E4DCD36AC}" type="slidenum">
              <a:rPr lang="en-US" smtClean="0">
                <a:solidFill>
                  <a:srgbClr val="FFFFFF"/>
                </a:solidFill>
              </a:rPr>
              <a:pPr/>
              <a:t>1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82092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20/06/2013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WG 2013</a:t>
            </a:r>
            <a:endParaRPr lang="en-US" dirty="0"/>
          </a:p>
        </p:txBody>
      </p:sp>
      <p:sp>
        <p:nvSpPr>
          <p:cNvPr id="43" name="Rectangle 42"/>
          <p:cNvSpPr/>
          <p:nvPr/>
        </p:nvSpPr>
        <p:spPr>
          <a:xfrm>
            <a:off x="0" y="59875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CA" sz="3200" dirty="0" smtClean="0">
                <a:latin typeface="Times New Roman" pitchFamily="18" charset="0"/>
                <a:cs typeface="Times New Roman" pitchFamily="18" charset="0"/>
              </a:rPr>
              <a:t>All Geometric-Thickness-2-Drawings of </a:t>
            </a:r>
            <a:r>
              <a:rPr lang="en-CA" sz="3200" i="1" dirty="0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CA" sz="3200" baseline="-25000" dirty="0" smtClean="0">
                <a:latin typeface="Times New Roman" pitchFamily="18" charset="0"/>
                <a:cs typeface="Times New Roman" pitchFamily="18" charset="0"/>
              </a:rPr>
              <a:t>9</a:t>
            </a:r>
            <a:r>
              <a:rPr lang="en-CA" sz="3200" i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CA" sz="3200" dirty="0" smtClean="0">
                <a:latin typeface="Times New Roman" pitchFamily="18" charset="0"/>
                <a:cs typeface="Times New Roman" pitchFamily="18" charset="0"/>
              </a:rPr>
              <a:t>one edge </a:t>
            </a:r>
            <a:endParaRPr lang="en-CA" sz="3200" baseline="-25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4" name="Straight Connector 43"/>
          <p:cNvCxnSpPr/>
          <p:nvPr/>
        </p:nvCxnSpPr>
        <p:spPr>
          <a:xfrm flipV="1">
            <a:off x="106881" y="724397"/>
            <a:ext cx="8942119" cy="6"/>
          </a:xfrm>
          <a:prstGeom prst="line">
            <a:avLst/>
          </a:prstGeom>
          <a:ln w="9525">
            <a:solidFill>
              <a:srgbClr val="FFA7A7"/>
            </a:solidFill>
          </a:ln>
          <a:effectLst>
            <a:outerShdw blurRad="40000" dist="20000" dir="5400000" rotWithShape="0">
              <a:srgbClr val="FFA7A7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B4E44-136C-4695-A266-781E4DCD36AC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172993" y="1260390"/>
            <a:ext cx="6351375" cy="30891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For  each distinct point configuration 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of  9 points,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025609" y="1804087"/>
            <a:ext cx="7970110" cy="55605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Wingdings" pitchFamily="2" charset="2"/>
              <a:buChar char="Ø"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construct 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9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on 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P,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and </a:t>
            </a:r>
            <a:endParaRPr lang="en-US" baseline="-25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endParaRPr lang="en-US" baseline="-25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for each edge e </a:t>
            </a:r>
            <a:r>
              <a:rPr lang="en-US" baseline="30000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in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9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, check whether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9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–e </a:t>
            </a:r>
            <a:r>
              <a:rPr lang="en-US" baseline="30000" dirty="0" smtClean="0"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is a thickness two representation.</a:t>
            </a:r>
            <a:endParaRPr lang="en-US" baseline="-25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endParaRPr lang="en-US" baseline="-25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endParaRPr lang="en-US" baseline="-25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endParaRPr lang="en-US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2113005" y="4361934"/>
            <a:ext cx="109728" cy="111211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Oval 19"/>
          <p:cNvSpPr/>
          <p:nvPr/>
        </p:nvSpPr>
        <p:spPr>
          <a:xfrm>
            <a:off x="2265405" y="4946829"/>
            <a:ext cx="109728" cy="111211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Oval 20"/>
          <p:cNvSpPr/>
          <p:nvPr/>
        </p:nvSpPr>
        <p:spPr>
          <a:xfrm>
            <a:off x="3105681" y="4514334"/>
            <a:ext cx="109728" cy="111211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Oval 21"/>
          <p:cNvSpPr/>
          <p:nvPr/>
        </p:nvSpPr>
        <p:spPr>
          <a:xfrm>
            <a:off x="2438399" y="2883224"/>
            <a:ext cx="109728" cy="111211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Oval 22"/>
          <p:cNvSpPr/>
          <p:nvPr/>
        </p:nvSpPr>
        <p:spPr>
          <a:xfrm>
            <a:off x="2957397" y="3871770"/>
            <a:ext cx="109728" cy="111211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Oval 23"/>
          <p:cNvSpPr/>
          <p:nvPr/>
        </p:nvSpPr>
        <p:spPr>
          <a:xfrm>
            <a:off x="1511628" y="4514334"/>
            <a:ext cx="109728" cy="111211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Oval 24"/>
          <p:cNvSpPr/>
          <p:nvPr/>
        </p:nvSpPr>
        <p:spPr>
          <a:xfrm>
            <a:off x="3958293" y="5342254"/>
            <a:ext cx="109728" cy="111211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Oval 25"/>
          <p:cNvSpPr/>
          <p:nvPr/>
        </p:nvSpPr>
        <p:spPr>
          <a:xfrm>
            <a:off x="893790" y="5404034"/>
            <a:ext cx="109728" cy="111211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Oval 26"/>
          <p:cNvSpPr/>
          <p:nvPr/>
        </p:nvSpPr>
        <p:spPr>
          <a:xfrm>
            <a:off x="2640231" y="4506093"/>
            <a:ext cx="109728" cy="111211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Oval 29"/>
          <p:cNvSpPr/>
          <p:nvPr/>
        </p:nvSpPr>
        <p:spPr>
          <a:xfrm>
            <a:off x="6512018" y="4460788"/>
            <a:ext cx="109728" cy="111211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Oval 30"/>
          <p:cNvSpPr/>
          <p:nvPr/>
        </p:nvSpPr>
        <p:spPr>
          <a:xfrm>
            <a:off x="6664418" y="5045683"/>
            <a:ext cx="109728" cy="111211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Oval 31"/>
          <p:cNvSpPr/>
          <p:nvPr/>
        </p:nvSpPr>
        <p:spPr>
          <a:xfrm>
            <a:off x="7504694" y="4835614"/>
            <a:ext cx="109728" cy="111211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Oval 32"/>
          <p:cNvSpPr/>
          <p:nvPr/>
        </p:nvSpPr>
        <p:spPr>
          <a:xfrm>
            <a:off x="6837412" y="2982078"/>
            <a:ext cx="109728" cy="111211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Oval 33"/>
          <p:cNvSpPr/>
          <p:nvPr/>
        </p:nvSpPr>
        <p:spPr>
          <a:xfrm>
            <a:off x="7356410" y="3970624"/>
            <a:ext cx="109728" cy="111211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Oval 34"/>
          <p:cNvSpPr/>
          <p:nvPr/>
        </p:nvSpPr>
        <p:spPr>
          <a:xfrm>
            <a:off x="5910641" y="4613188"/>
            <a:ext cx="109728" cy="111211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Oval 37"/>
          <p:cNvSpPr/>
          <p:nvPr/>
        </p:nvSpPr>
        <p:spPr>
          <a:xfrm>
            <a:off x="8357306" y="5441108"/>
            <a:ext cx="109728" cy="111211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Oval 38"/>
          <p:cNvSpPr/>
          <p:nvPr/>
        </p:nvSpPr>
        <p:spPr>
          <a:xfrm>
            <a:off x="5292803" y="5502888"/>
            <a:ext cx="109728" cy="111211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Oval 39"/>
          <p:cNvSpPr/>
          <p:nvPr/>
        </p:nvSpPr>
        <p:spPr>
          <a:xfrm>
            <a:off x="7199885" y="4567876"/>
            <a:ext cx="109728" cy="111211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1" name="Straight Connector 40"/>
          <p:cNvCxnSpPr>
            <a:stCxn id="33" idx="2"/>
            <a:endCxn id="39" idx="0"/>
          </p:cNvCxnSpPr>
          <p:nvPr/>
        </p:nvCxnSpPr>
        <p:spPr>
          <a:xfrm rot="10800000" flipV="1">
            <a:off x="5347668" y="3037684"/>
            <a:ext cx="1489745" cy="246520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Straight Connector 41"/>
          <p:cNvCxnSpPr>
            <a:stCxn id="35" idx="3"/>
            <a:endCxn id="39" idx="7"/>
          </p:cNvCxnSpPr>
          <p:nvPr/>
        </p:nvCxnSpPr>
        <p:spPr>
          <a:xfrm rot="5400000">
            <a:off x="5251056" y="4843519"/>
            <a:ext cx="811061" cy="54024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" name="Straight Connector 46"/>
          <p:cNvCxnSpPr>
            <a:stCxn id="30" idx="2"/>
            <a:endCxn id="39" idx="7"/>
          </p:cNvCxnSpPr>
          <p:nvPr/>
        </p:nvCxnSpPr>
        <p:spPr>
          <a:xfrm rot="10800000" flipV="1">
            <a:off x="5386462" y="4516394"/>
            <a:ext cx="1125556" cy="100278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" name="Straight Connector 49"/>
          <p:cNvCxnSpPr>
            <a:stCxn id="34" idx="3"/>
            <a:endCxn id="39" idx="6"/>
          </p:cNvCxnSpPr>
          <p:nvPr/>
        </p:nvCxnSpPr>
        <p:spPr>
          <a:xfrm rot="5400000">
            <a:off x="5641033" y="3827047"/>
            <a:ext cx="1492945" cy="196994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3" name="Straight Connector 52"/>
          <p:cNvCxnSpPr>
            <a:stCxn id="40" idx="2"/>
            <a:endCxn id="39" idx="6"/>
          </p:cNvCxnSpPr>
          <p:nvPr/>
        </p:nvCxnSpPr>
        <p:spPr>
          <a:xfrm rot="10800000" flipV="1">
            <a:off x="5402531" y="4623482"/>
            <a:ext cx="1797354" cy="93501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6" name="Straight Connector 55"/>
          <p:cNvCxnSpPr>
            <a:stCxn id="31" idx="3"/>
            <a:endCxn id="39" idx="6"/>
          </p:cNvCxnSpPr>
          <p:nvPr/>
        </p:nvCxnSpPr>
        <p:spPr>
          <a:xfrm rot="5400000">
            <a:off x="5832566" y="4710573"/>
            <a:ext cx="417886" cy="127795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9" name="Straight Connector 58"/>
          <p:cNvCxnSpPr>
            <a:stCxn id="32" idx="4"/>
            <a:endCxn id="39" idx="5"/>
          </p:cNvCxnSpPr>
          <p:nvPr/>
        </p:nvCxnSpPr>
        <p:spPr>
          <a:xfrm rot="5400000">
            <a:off x="6147516" y="4185771"/>
            <a:ext cx="650988" cy="217309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3" name="Straight Connector 62"/>
          <p:cNvCxnSpPr>
            <a:stCxn id="38" idx="2"/>
            <a:endCxn id="39" idx="5"/>
          </p:cNvCxnSpPr>
          <p:nvPr/>
        </p:nvCxnSpPr>
        <p:spPr>
          <a:xfrm rot="10800000" flipV="1">
            <a:off x="5386462" y="5496713"/>
            <a:ext cx="2970844" cy="10109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0" name="Straight Connector 69"/>
          <p:cNvCxnSpPr>
            <a:stCxn id="33" idx="5"/>
            <a:endCxn id="38" idx="0"/>
          </p:cNvCxnSpPr>
          <p:nvPr/>
        </p:nvCxnSpPr>
        <p:spPr>
          <a:xfrm rot="16200000" flipH="1">
            <a:off x="6489568" y="3518505"/>
            <a:ext cx="2364105" cy="148109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3" name="Straight Connector 72"/>
          <p:cNvCxnSpPr>
            <a:stCxn id="33" idx="4"/>
            <a:endCxn id="34" idx="1"/>
          </p:cNvCxnSpPr>
          <p:nvPr/>
        </p:nvCxnSpPr>
        <p:spPr>
          <a:xfrm rot="16200000" flipH="1">
            <a:off x="6685567" y="3299997"/>
            <a:ext cx="893621" cy="48020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6" name="Straight Connector 75"/>
          <p:cNvCxnSpPr>
            <a:stCxn id="34" idx="5"/>
            <a:endCxn id="38" idx="0"/>
          </p:cNvCxnSpPr>
          <p:nvPr/>
        </p:nvCxnSpPr>
        <p:spPr>
          <a:xfrm rot="16200000" flipH="1">
            <a:off x="7243340" y="4272277"/>
            <a:ext cx="1375559" cy="96210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1" name="Straight Connector 80"/>
          <p:cNvCxnSpPr>
            <a:stCxn id="33" idx="4"/>
            <a:endCxn id="32" idx="0"/>
          </p:cNvCxnSpPr>
          <p:nvPr/>
        </p:nvCxnSpPr>
        <p:spPr>
          <a:xfrm rot="16200000" flipH="1">
            <a:off x="6354755" y="3630810"/>
            <a:ext cx="1742325" cy="66728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4" name="Straight Connector 83"/>
          <p:cNvCxnSpPr>
            <a:stCxn id="33" idx="4"/>
            <a:endCxn id="40" idx="0"/>
          </p:cNvCxnSpPr>
          <p:nvPr/>
        </p:nvCxnSpPr>
        <p:spPr>
          <a:xfrm rot="16200000" flipH="1">
            <a:off x="6336219" y="3649345"/>
            <a:ext cx="1474587" cy="36247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7" name="Straight Connector 86"/>
          <p:cNvCxnSpPr>
            <a:stCxn id="33" idx="4"/>
            <a:endCxn id="30" idx="0"/>
          </p:cNvCxnSpPr>
          <p:nvPr/>
        </p:nvCxnSpPr>
        <p:spPr>
          <a:xfrm rot="5400000">
            <a:off x="6045830" y="3614341"/>
            <a:ext cx="1367499" cy="32539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0" name="Straight Connector 89"/>
          <p:cNvCxnSpPr>
            <a:stCxn id="33" idx="3"/>
            <a:endCxn id="35" idx="7"/>
          </p:cNvCxnSpPr>
          <p:nvPr/>
        </p:nvCxnSpPr>
        <p:spPr>
          <a:xfrm rot="5400000">
            <a:off x="5652656" y="3428648"/>
            <a:ext cx="1552471" cy="84918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5" name="Straight Connector 94"/>
          <p:cNvCxnSpPr>
            <a:stCxn id="33" idx="4"/>
            <a:endCxn id="31" idx="0"/>
          </p:cNvCxnSpPr>
          <p:nvPr/>
        </p:nvCxnSpPr>
        <p:spPr>
          <a:xfrm rot="5400000">
            <a:off x="5829582" y="3982989"/>
            <a:ext cx="1952394" cy="17299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8" name="Straight Connector 97"/>
          <p:cNvCxnSpPr>
            <a:stCxn id="35" idx="5"/>
            <a:endCxn id="31" idx="2"/>
          </p:cNvCxnSpPr>
          <p:nvPr/>
        </p:nvCxnSpPr>
        <p:spPr>
          <a:xfrm rot="16200000" flipH="1">
            <a:off x="6137771" y="4574642"/>
            <a:ext cx="393176" cy="66011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>
            <a:stCxn id="35" idx="6"/>
            <a:endCxn id="40" idx="1"/>
          </p:cNvCxnSpPr>
          <p:nvPr/>
        </p:nvCxnSpPr>
        <p:spPr>
          <a:xfrm flipV="1">
            <a:off x="6020369" y="4584162"/>
            <a:ext cx="1195585" cy="8463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>
            <a:stCxn id="35" idx="6"/>
            <a:endCxn id="30" idx="1"/>
          </p:cNvCxnSpPr>
          <p:nvPr/>
        </p:nvCxnSpPr>
        <p:spPr>
          <a:xfrm flipV="1">
            <a:off x="6020369" y="4477074"/>
            <a:ext cx="507718" cy="19172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>
            <a:stCxn id="35" idx="6"/>
            <a:endCxn id="38" idx="1"/>
          </p:cNvCxnSpPr>
          <p:nvPr/>
        </p:nvCxnSpPr>
        <p:spPr>
          <a:xfrm>
            <a:off x="6020369" y="4668794"/>
            <a:ext cx="2353006" cy="7886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5" name="Straight Connector 114"/>
          <p:cNvCxnSpPr>
            <a:stCxn id="30" idx="4"/>
            <a:endCxn id="38" idx="0"/>
          </p:cNvCxnSpPr>
          <p:nvPr/>
        </p:nvCxnSpPr>
        <p:spPr>
          <a:xfrm rot="16200000" flipH="1">
            <a:off x="7054972" y="4083909"/>
            <a:ext cx="869109" cy="18452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8" name="Straight Connector 117"/>
          <p:cNvCxnSpPr>
            <a:stCxn id="34" idx="2"/>
            <a:endCxn id="30" idx="7"/>
          </p:cNvCxnSpPr>
          <p:nvPr/>
        </p:nvCxnSpPr>
        <p:spPr>
          <a:xfrm rot="10800000" flipV="1">
            <a:off x="6605678" y="4026230"/>
            <a:ext cx="750733" cy="45084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2" name="Straight Connector 121"/>
          <p:cNvCxnSpPr>
            <a:stCxn id="40" idx="0"/>
            <a:endCxn id="30" idx="6"/>
          </p:cNvCxnSpPr>
          <p:nvPr/>
        </p:nvCxnSpPr>
        <p:spPr>
          <a:xfrm rot="16200000" flipV="1">
            <a:off x="6912507" y="4225633"/>
            <a:ext cx="51482" cy="63300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5" name="Straight Connector 124"/>
          <p:cNvCxnSpPr>
            <a:stCxn id="32" idx="1"/>
            <a:endCxn id="30" idx="5"/>
          </p:cNvCxnSpPr>
          <p:nvPr/>
        </p:nvCxnSpPr>
        <p:spPr>
          <a:xfrm rot="16200000" flipV="1">
            <a:off x="6915127" y="4246264"/>
            <a:ext cx="296187" cy="91508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0" name="Straight Connector 129"/>
          <p:cNvCxnSpPr>
            <a:stCxn id="31" idx="1"/>
            <a:endCxn id="30" idx="3"/>
          </p:cNvCxnSpPr>
          <p:nvPr/>
        </p:nvCxnSpPr>
        <p:spPr>
          <a:xfrm rot="16200000" flipV="1">
            <a:off x="6351159" y="4732641"/>
            <a:ext cx="506256" cy="1524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4" name="Straight Connector 133"/>
          <p:cNvCxnSpPr>
            <a:stCxn id="32" idx="4"/>
            <a:endCxn id="31" idx="6"/>
          </p:cNvCxnSpPr>
          <p:nvPr/>
        </p:nvCxnSpPr>
        <p:spPr>
          <a:xfrm rot="5400000">
            <a:off x="7089620" y="4631351"/>
            <a:ext cx="154464" cy="78541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7" name="Straight Connector 136"/>
          <p:cNvCxnSpPr>
            <a:stCxn id="38" idx="2"/>
            <a:endCxn id="31" idx="4"/>
          </p:cNvCxnSpPr>
          <p:nvPr/>
        </p:nvCxnSpPr>
        <p:spPr>
          <a:xfrm rot="10800000">
            <a:off x="6719282" y="5156894"/>
            <a:ext cx="1638024" cy="33982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0" name="Straight Connector 139"/>
          <p:cNvCxnSpPr>
            <a:stCxn id="38" idx="0"/>
            <a:endCxn id="32" idx="5"/>
          </p:cNvCxnSpPr>
          <p:nvPr/>
        </p:nvCxnSpPr>
        <p:spPr>
          <a:xfrm rot="16200000" flipV="1">
            <a:off x="7749978" y="4778915"/>
            <a:ext cx="510569" cy="81381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4" name="Straight Connector 143"/>
          <p:cNvCxnSpPr>
            <a:stCxn id="40" idx="3"/>
            <a:endCxn id="31" idx="6"/>
          </p:cNvCxnSpPr>
          <p:nvPr/>
        </p:nvCxnSpPr>
        <p:spPr>
          <a:xfrm rot="5400000">
            <a:off x="6775806" y="4661141"/>
            <a:ext cx="438488" cy="44180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7" name="Straight Connector 146"/>
          <p:cNvCxnSpPr>
            <a:stCxn id="31" idx="7"/>
            <a:endCxn id="34" idx="4"/>
          </p:cNvCxnSpPr>
          <p:nvPr/>
        </p:nvCxnSpPr>
        <p:spPr>
          <a:xfrm rot="5400000" flipH="1" flipV="1">
            <a:off x="6594608" y="4245304"/>
            <a:ext cx="980134" cy="65319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0" name="Straight Connector 149"/>
          <p:cNvCxnSpPr>
            <a:stCxn id="32" idx="7"/>
            <a:endCxn id="34" idx="5"/>
          </p:cNvCxnSpPr>
          <p:nvPr/>
        </p:nvCxnSpPr>
        <p:spPr>
          <a:xfrm rot="16200000" flipV="1">
            <a:off x="7131036" y="4384583"/>
            <a:ext cx="786351" cy="14828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1" name="Straight Connector 150"/>
          <p:cNvCxnSpPr>
            <a:stCxn id="40" idx="7"/>
            <a:endCxn id="34" idx="4"/>
          </p:cNvCxnSpPr>
          <p:nvPr/>
        </p:nvCxnSpPr>
        <p:spPr>
          <a:xfrm rot="5400000" flipH="1" flipV="1">
            <a:off x="7101246" y="4274134"/>
            <a:ext cx="502327" cy="11773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6" name="Straight Connector 155"/>
          <p:cNvCxnSpPr>
            <a:stCxn id="32" idx="1"/>
            <a:endCxn id="40" idx="6"/>
          </p:cNvCxnSpPr>
          <p:nvPr/>
        </p:nvCxnSpPr>
        <p:spPr>
          <a:xfrm rot="16200000" flipV="1">
            <a:off x="7300979" y="4632116"/>
            <a:ext cx="228418" cy="21115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3" name="Straight Connector 162"/>
          <p:cNvCxnSpPr>
            <a:stCxn id="34" idx="1"/>
            <a:endCxn id="35" idx="7"/>
          </p:cNvCxnSpPr>
          <p:nvPr/>
        </p:nvCxnSpPr>
        <p:spPr>
          <a:xfrm rot="16200000" flipH="1" flipV="1">
            <a:off x="6367108" y="3624102"/>
            <a:ext cx="642564" cy="136817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5851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20/06/2013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WG 2013</a:t>
            </a:r>
            <a:endParaRPr lang="en-US" dirty="0"/>
          </a:p>
        </p:txBody>
      </p:sp>
      <p:sp>
        <p:nvSpPr>
          <p:cNvPr id="43" name="Rectangle 42"/>
          <p:cNvSpPr/>
          <p:nvPr/>
        </p:nvSpPr>
        <p:spPr>
          <a:xfrm>
            <a:off x="0" y="59875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CA" sz="3200" dirty="0" smtClean="0">
                <a:latin typeface="Times New Roman" pitchFamily="18" charset="0"/>
                <a:cs typeface="Times New Roman" pitchFamily="18" charset="0"/>
              </a:rPr>
              <a:t>All Geometric-Thickness-2-Drawings of </a:t>
            </a:r>
            <a:r>
              <a:rPr lang="en-CA" sz="3200" i="1" dirty="0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CA" sz="3200" baseline="-25000" dirty="0" smtClean="0">
                <a:latin typeface="Times New Roman" pitchFamily="18" charset="0"/>
                <a:cs typeface="Times New Roman" pitchFamily="18" charset="0"/>
              </a:rPr>
              <a:t>9</a:t>
            </a:r>
            <a:r>
              <a:rPr lang="en-CA" sz="3200" i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CA" sz="3200" dirty="0" smtClean="0">
                <a:latin typeface="Times New Roman" pitchFamily="18" charset="0"/>
                <a:cs typeface="Times New Roman" pitchFamily="18" charset="0"/>
              </a:rPr>
              <a:t>one edge </a:t>
            </a:r>
            <a:endParaRPr lang="en-CA" sz="3200" baseline="-25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4" name="Straight Connector 43"/>
          <p:cNvCxnSpPr/>
          <p:nvPr/>
        </p:nvCxnSpPr>
        <p:spPr>
          <a:xfrm flipV="1">
            <a:off x="106881" y="724397"/>
            <a:ext cx="8942119" cy="6"/>
          </a:xfrm>
          <a:prstGeom prst="line">
            <a:avLst/>
          </a:prstGeom>
          <a:ln w="9525">
            <a:solidFill>
              <a:srgbClr val="FFA7A7"/>
            </a:solidFill>
          </a:ln>
          <a:effectLst>
            <a:outerShdw blurRad="40000" dist="20000" dir="5400000" rotWithShape="0">
              <a:srgbClr val="FFA7A7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B4E44-136C-4695-A266-781E4DCD36AC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172993" y="1260390"/>
            <a:ext cx="6351375" cy="30891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For  each distinct point configuration 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of  9 points,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025609" y="1804087"/>
            <a:ext cx="7970110" cy="55605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Wingdings" pitchFamily="2" charset="2"/>
              <a:buChar char="Ø"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construct 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9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on 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P,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and </a:t>
            </a:r>
            <a:endParaRPr lang="en-US" baseline="-25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endParaRPr lang="en-US" baseline="-25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for each edge e </a:t>
            </a:r>
            <a:r>
              <a:rPr lang="en-US" baseline="30000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in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9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, check whether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9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–e </a:t>
            </a:r>
            <a:r>
              <a:rPr lang="en-US" baseline="30000" dirty="0" smtClean="0"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is a thickness two representation.</a:t>
            </a:r>
            <a:endParaRPr lang="en-US" baseline="-25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endParaRPr lang="en-US" baseline="-25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endParaRPr lang="en-US" baseline="-25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endParaRPr lang="en-US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2113005" y="4361934"/>
            <a:ext cx="109728" cy="111211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Oval 19"/>
          <p:cNvSpPr/>
          <p:nvPr/>
        </p:nvSpPr>
        <p:spPr>
          <a:xfrm>
            <a:off x="2265405" y="4946829"/>
            <a:ext cx="109728" cy="111211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Oval 20"/>
          <p:cNvSpPr/>
          <p:nvPr/>
        </p:nvSpPr>
        <p:spPr>
          <a:xfrm>
            <a:off x="3105681" y="4514334"/>
            <a:ext cx="109728" cy="111211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Oval 21"/>
          <p:cNvSpPr/>
          <p:nvPr/>
        </p:nvSpPr>
        <p:spPr>
          <a:xfrm>
            <a:off x="2438399" y="2883224"/>
            <a:ext cx="109728" cy="111211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Oval 22"/>
          <p:cNvSpPr/>
          <p:nvPr/>
        </p:nvSpPr>
        <p:spPr>
          <a:xfrm>
            <a:off x="2957397" y="3871770"/>
            <a:ext cx="109728" cy="111211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Oval 23"/>
          <p:cNvSpPr/>
          <p:nvPr/>
        </p:nvSpPr>
        <p:spPr>
          <a:xfrm>
            <a:off x="1511628" y="4514334"/>
            <a:ext cx="109728" cy="111211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Oval 24"/>
          <p:cNvSpPr/>
          <p:nvPr/>
        </p:nvSpPr>
        <p:spPr>
          <a:xfrm>
            <a:off x="3958293" y="5342254"/>
            <a:ext cx="109728" cy="111211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Oval 25"/>
          <p:cNvSpPr/>
          <p:nvPr/>
        </p:nvSpPr>
        <p:spPr>
          <a:xfrm>
            <a:off x="893790" y="5404034"/>
            <a:ext cx="109728" cy="111211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Oval 26"/>
          <p:cNvSpPr/>
          <p:nvPr/>
        </p:nvSpPr>
        <p:spPr>
          <a:xfrm>
            <a:off x="2640231" y="4506093"/>
            <a:ext cx="109728" cy="111211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Oval 29"/>
          <p:cNvSpPr/>
          <p:nvPr/>
        </p:nvSpPr>
        <p:spPr>
          <a:xfrm>
            <a:off x="6512018" y="4460788"/>
            <a:ext cx="109728" cy="111211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Oval 30"/>
          <p:cNvSpPr/>
          <p:nvPr/>
        </p:nvSpPr>
        <p:spPr>
          <a:xfrm>
            <a:off x="6664418" y="5045683"/>
            <a:ext cx="109728" cy="111211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Oval 31"/>
          <p:cNvSpPr/>
          <p:nvPr/>
        </p:nvSpPr>
        <p:spPr>
          <a:xfrm>
            <a:off x="7504694" y="4835614"/>
            <a:ext cx="109728" cy="111211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Oval 32"/>
          <p:cNvSpPr/>
          <p:nvPr/>
        </p:nvSpPr>
        <p:spPr>
          <a:xfrm>
            <a:off x="6837412" y="2982078"/>
            <a:ext cx="109728" cy="111211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Oval 33"/>
          <p:cNvSpPr/>
          <p:nvPr/>
        </p:nvSpPr>
        <p:spPr>
          <a:xfrm>
            <a:off x="7356410" y="3970624"/>
            <a:ext cx="109728" cy="111211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Oval 34"/>
          <p:cNvSpPr/>
          <p:nvPr/>
        </p:nvSpPr>
        <p:spPr>
          <a:xfrm>
            <a:off x="5910641" y="4613188"/>
            <a:ext cx="109728" cy="111211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Oval 37"/>
          <p:cNvSpPr/>
          <p:nvPr/>
        </p:nvSpPr>
        <p:spPr>
          <a:xfrm>
            <a:off x="8357306" y="5441108"/>
            <a:ext cx="109728" cy="111211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Oval 38"/>
          <p:cNvSpPr/>
          <p:nvPr/>
        </p:nvSpPr>
        <p:spPr>
          <a:xfrm>
            <a:off x="5292803" y="5502888"/>
            <a:ext cx="109728" cy="111211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Oval 39"/>
          <p:cNvSpPr/>
          <p:nvPr/>
        </p:nvSpPr>
        <p:spPr>
          <a:xfrm>
            <a:off x="7199885" y="4567876"/>
            <a:ext cx="109728" cy="111211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1" name="Straight Connector 40"/>
          <p:cNvCxnSpPr>
            <a:stCxn id="33" idx="2"/>
            <a:endCxn id="39" idx="0"/>
          </p:cNvCxnSpPr>
          <p:nvPr/>
        </p:nvCxnSpPr>
        <p:spPr>
          <a:xfrm rot="10800000" flipV="1">
            <a:off x="5347668" y="3037684"/>
            <a:ext cx="1489745" cy="246520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Straight Connector 41"/>
          <p:cNvCxnSpPr>
            <a:stCxn id="35" idx="3"/>
            <a:endCxn id="39" idx="7"/>
          </p:cNvCxnSpPr>
          <p:nvPr/>
        </p:nvCxnSpPr>
        <p:spPr>
          <a:xfrm rot="5400000">
            <a:off x="5251056" y="4843519"/>
            <a:ext cx="811061" cy="54024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" name="Straight Connector 46"/>
          <p:cNvCxnSpPr>
            <a:stCxn id="30" idx="2"/>
            <a:endCxn id="39" idx="7"/>
          </p:cNvCxnSpPr>
          <p:nvPr/>
        </p:nvCxnSpPr>
        <p:spPr>
          <a:xfrm rot="10800000" flipV="1">
            <a:off x="5386462" y="4516394"/>
            <a:ext cx="1125556" cy="100278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" name="Straight Connector 49"/>
          <p:cNvCxnSpPr>
            <a:stCxn id="34" idx="3"/>
            <a:endCxn id="39" idx="6"/>
          </p:cNvCxnSpPr>
          <p:nvPr/>
        </p:nvCxnSpPr>
        <p:spPr>
          <a:xfrm rot="5400000">
            <a:off x="5641033" y="3827047"/>
            <a:ext cx="1492945" cy="196994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3" name="Straight Connector 52"/>
          <p:cNvCxnSpPr>
            <a:stCxn id="40" idx="2"/>
            <a:endCxn id="39" idx="6"/>
          </p:cNvCxnSpPr>
          <p:nvPr/>
        </p:nvCxnSpPr>
        <p:spPr>
          <a:xfrm rot="10800000" flipV="1">
            <a:off x="5402531" y="4623482"/>
            <a:ext cx="1797354" cy="93501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6" name="Straight Connector 55"/>
          <p:cNvCxnSpPr>
            <a:stCxn id="31" idx="3"/>
            <a:endCxn id="39" idx="6"/>
          </p:cNvCxnSpPr>
          <p:nvPr/>
        </p:nvCxnSpPr>
        <p:spPr>
          <a:xfrm rot="5400000">
            <a:off x="5832566" y="4710573"/>
            <a:ext cx="417886" cy="127795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9" name="Straight Connector 58"/>
          <p:cNvCxnSpPr>
            <a:stCxn id="32" idx="4"/>
            <a:endCxn id="39" idx="5"/>
          </p:cNvCxnSpPr>
          <p:nvPr/>
        </p:nvCxnSpPr>
        <p:spPr>
          <a:xfrm rot="5400000">
            <a:off x="6147516" y="4185771"/>
            <a:ext cx="650988" cy="217309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3" name="Straight Connector 62"/>
          <p:cNvCxnSpPr>
            <a:stCxn id="38" idx="2"/>
            <a:endCxn id="39" idx="5"/>
          </p:cNvCxnSpPr>
          <p:nvPr/>
        </p:nvCxnSpPr>
        <p:spPr>
          <a:xfrm rot="10800000" flipV="1">
            <a:off x="5386462" y="5496713"/>
            <a:ext cx="2970844" cy="10109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0" name="Straight Connector 69"/>
          <p:cNvCxnSpPr>
            <a:stCxn id="33" idx="5"/>
            <a:endCxn id="38" idx="0"/>
          </p:cNvCxnSpPr>
          <p:nvPr/>
        </p:nvCxnSpPr>
        <p:spPr>
          <a:xfrm rot="16200000" flipH="1">
            <a:off x="6489568" y="3518505"/>
            <a:ext cx="2364105" cy="148109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3" name="Straight Connector 72"/>
          <p:cNvCxnSpPr>
            <a:stCxn id="33" idx="4"/>
            <a:endCxn id="34" idx="1"/>
          </p:cNvCxnSpPr>
          <p:nvPr/>
        </p:nvCxnSpPr>
        <p:spPr>
          <a:xfrm rot="16200000" flipH="1">
            <a:off x="6685567" y="3299997"/>
            <a:ext cx="893621" cy="48020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6" name="Straight Connector 75"/>
          <p:cNvCxnSpPr>
            <a:stCxn id="34" idx="5"/>
            <a:endCxn id="38" idx="0"/>
          </p:cNvCxnSpPr>
          <p:nvPr/>
        </p:nvCxnSpPr>
        <p:spPr>
          <a:xfrm rot="16200000" flipH="1">
            <a:off x="7243340" y="4272277"/>
            <a:ext cx="1375559" cy="96210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1" name="Straight Connector 80"/>
          <p:cNvCxnSpPr>
            <a:stCxn id="33" idx="4"/>
            <a:endCxn id="32" idx="0"/>
          </p:cNvCxnSpPr>
          <p:nvPr/>
        </p:nvCxnSpPr>
        <p:spPr>
          <a:xfrm rot="16200000" flipH="1">
            <a:off x="6354755" y="3630810"/>
            <a:ext cx="1742325" cy="66728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4" name="Straight Connector 83"/>
          <p:cNvCxnSpPr>
            <a:stCxn id="33" idx="4"/>
            <a:endCxn id="40" idx="0"/>
          </p:cNvCxnSpPr>
          <p:nvPr/>
        </p:nvCxnSpPr>
        <p:spPr>
          <a:xfrm rot="16200000" flipH="1">
            <a:off x="6336219" y="3649345"/>
            <a:ext cx="1474587" cy="36247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7" name="Straight Connector 86"/>
          <p:cNvCxnSpPr>
            <a:stCxn id="33" idx="4"/>
            <a:endCxn id="30" idx="0"/>
          </p:cNvCxnSpPr>
          <p:nvPr/>
        </p:nvCxnSpPr>
        <p:spPr>
          <a:xfrm rot="5400000">
            <a:off x="6045830" y="3614341"/>
            <a:ext cx="1367499" cy="32539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0" name="Straight Connector 89"/>
          <p:cNvCxnSpPr>
            <a:stCxn id="33" idx="3"/>
            <a:endCxn id="35" idx="7"/>
          </p:cNvCxnSpPr>
          <p:nvPr/>
        </p:nvCxnSpPr>
        <p:spPr>
          <a:xfrm rot="5400000">
            <a:off x="5652656" y="3428648"/>
            <a:ext cx="1552471" cy="84918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5" name="Straight Connector 94"/>
          <p:cNvCxnSpPr>
            <a:stCxn id="33" idx="4"/>
            <a:endCxn id="31" idx="0"/>
          </p:cNvCxnSpPr>
          <p:nvPr/>
        </p:nvCxnSpPr>
        <p:spPr>
          <a:xfrm rot="5400000">
            <a:off x="5829582" y="3982989"/>
            <a:ext cx="1952394" cy="17299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8" name="Straight Connector 97"/>
          <p:cNvCxnSpPr>
            <a:stCxn id="35" idx="5"/>
            <a:endCxn id="31" idx="2"/>
          </p:cNvCxnSpPr>
          <p:nvPr/>
        </p:nvCxnSpPr>
        <p:spPr>
          <a:xfrm rot="16200000" flipH="1">
            <a:off x="6137771" y="4574642"/>
            <a:ext cx="393176" cy="66011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>
            <a:stCxn id="35" idx="6"/>
            <a:endCxn id="40" idx="1"/>
          </p:cNvCxnSpPr>
          <p:nvPr/>
        </p:nvCxnSpPr>
        <p:spPr>
          <a:xfrm flipV="1">
            <a:off x="6020369" y="4584162"/>
            <a:ext cx="1195585" cy="8463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>
            <a:stCxn id="35" idx="6"/>
            <a:endCxn id="30" idx="1"/>
          </p:cNvCxnSpPr>
          <p:nvPr/>
        </p:nvCxnSpPr>
        <p:spPr>
          <a:xfrm flipV="1">
            <a:off x="6020369" y="4477074"/>
            <a:ext cx="507718" cy="19172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>
            <a:stCxn id="35" idx="6"/>
            <a:endCxn id="38" idx="1"/>
          </p:cNvCxnSpPr>
          <p:nvPr/>
        </p:nvCxnSpPr>
        <p:spPr>
          <a:xfrm>
            <a:off x="6020369" y="4668794"/>
            <a:ext cx="2353006" cy="7886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5" name="Straight Connector 114"/>
          <p:cNvCxnSpPr>
            <a:stCxn id="30" idx="4"/>
            <a:endCxn id="38" idx="0"/>
          </p:cNvCxnSpPr>
          <p:nvPr/>
        </p:nvCxnSpPr>
        <p:spPr>
          <a:xfrm rot="16200000" flipH="1">
            <a:off x="7054972" y="4083909"/>
            <a:ext cx="869109" cy="18452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8" name="Straight Connector 117"/>
          <p:cNvCxnSpPr>
            <a:stCxn id="34" idx="2"/>
            <a:endCxn id="30" idx="7"/>
          </p:cNvCxnSpPr>
          <p:nvPr/>
        </p:nvCxnSpPr>
        <p:spPr>
          <a:xfrm rot="10800000" flipV="1">
            <a:off x="6605678" y="4026230"/>
            <a:ext cx="750733" cy="45084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2" name="Straight Connector 121"/>
          <p:cNvCxnSpPr>
            <a:stCxn id="40" idx="0"/>
            <a:endCxn id="30" idx="6"/>
          </p:cNvCxnSpPr>
          <p:nvPr/>
        </p:nvCxnSpPr>
        <p:spPr>
          <a:xfrm rot="16200000" flipV="1">
            <a:off x="6912507" y="4225633"/>
            <a:ext cx="51482" cy="63300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5" name="Straight Connector 124"/>
          <p:cNvCxnSpPr>
            <a:stCxn id="32" idx="1"/>
            <a:endCxn id="30" idx="5"/>
          </p:cNvCxnSpPr>
          <p:nvPr/>
        </p:nvCxnSpPr>
        <p:spPr>
          <a:xfrm rot="16200000" flipV="1">
            <a:off x="6915127" y="4246264"/>
            <a:ext cx="296187" cy="91508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0" name="Straight Connector 129"/>
          <p:cNvCxnSpPr>
            <a:stCxn id="31" idx="1"/>
            <a:endCxn id="30" idx="3"/>
          </p:cNvCxnSpPr>
          <p:nvPr/>
        </p:nvCxnSpPr>
        <p:spPr>
          <a:xfrm rot="16200000" flipV="1">
            <a:off x="6351159" y="4732641"/>
            <a:ext cx="506256" cy="1524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4" name="Straight Connector 133"/>
          <p:cNvCxnSpPr>
            <a:stCxn id="32" idx="4"/>
            <a:endCxn id="31" idx="6"/>
          </p:cNvCxnSpPr>
          <p:nvPr/>
        </p:nvCxnSpPr>
        <p:spPr>
          <a:xfrm rot="5400000">
            <a:off x="7089620" y="4631351"/>
            <a:ext cx="154464" cy="78541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7" name="Straight Connector 136"/>
          <p:cNvCxnSpPr>
            <a:stCxn id="38" idx="2"/>
            <a:endCxn id="31" idx="4"/>
          </p:cNvCxnSpPr>
          <p:nvPr/>
        </p:nvCxnSpPr>
        <p:spPr>
          <a:xfrm rot="10800000">
            <a:off x="6719282" y="5156894"/>
            <a:ext cx="1638024" cy="33982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0" name="Straight Connector 139"/>
          <p:cNvCxnSpPr>
            <a:stCxn id="38" idx="0"/>
            <a:endCxn id="32" idx="5"/>
          </p:cNvCxnSpPr>
          <p:nvPr/>
        </p:nvCxnSpPr>
        <p:spPr>
          <a:xfrm rot="16200000" flipV="1">
            <a:off x="7749978" y="4778915"/>
            <a:ext cx="510569" cy="81381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4" name="Straight Connector 143"/>
          <p:cNvCxnSpPr>
            <a:stCxn id="40" idx="3"/>
            <a:endCxn id="31" idx="6"/>
          </p:cNvCxnSpPr>
          <p:nvPr/>
        </p:nvCxnSpPr>
        <p:spPr>
          <a:xfrm rot="5400000">
            <a:off x="6775806" y="4661141"/>
            <a:ext cx="438488" cy="44180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7" name="Straight Connector 146"/>
          <p:cNvCxnSpPr>
            <a:stCxn id="31" idx="7"/>
            <a:endCxn id="34" idx="4"/>
          </p:cNvCxnSpPr>
          <p:nvPr/>
        </p:nvCxnSpPr>
        <p:spPr>
          <a:xfrm rot="5400000" flipH="1" flipV="1">
            <a:off x="6594608" y="4245304"/>
            <a:ext cx="980134" cy="65319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0" name="Straight Connector 149"/>
          <p:cNvCxnSpPr>
            <a:stCxn id="32" idx="7"/>
            <a:endCxn id="34" idx="5"/>
          </p:cNvCxnSpPr>
          <p:nvPr/>
        </p:nvCxnSpPr>
        <p:spPr>
          <a:xfrm rot="16200000" flipV="1">
            <a:off x="7131036" y="4384583"/>
            <a:ext cx="786351" cy="14828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1" name="Straight Connector 150"/>
          <p:cNvCxnSpPr>
            <a:stCxn id="40" idx="7"/>
            <a:endCxn id="34" idx="4"/>
          </p:cNvCxnSpPr>
          <p:nvPr/>
        </p:nvCxnSpPr>
        <p:spPr>
          <a:xfrm rot="5400000" flipH="1" flipV="1">
            <a:off x="7101246" y="4274134"/>
            <a:ext cx="502327" cy="11773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6" name="Straight Connector 155"/>
          <p:cNvCxnSpPr>
            <a:stCxn id="32" idx="1"/>
            <a:endCxn id="40" idx="6"/>
          </p:cNvCxnSpPr>
          <p:nvPr/>
        </p:nvCxnSpPr>
        <p:spPr>
          <a:xfrm rot="16200000" flipV="1">
            <a:off x="7300979" y="4632116"/>
            <a:ext cx="228418" cy="21115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3" name="Straight Connector 162"/>
          <p:cNvCxnSpPr>
            <a:stCxn id="34" idx="1"/>
            <a:endCxn id="35" idx="7"/>
          </p:cNvCxnSpPr>
          <p:nvPr/>
        </p:nvCxnSpPr>
        <p:spPr>
          <a:xfrm rot="16200000" flipH="1" flipV="1">
            <a:off x="6367108" y="3624102"/>
            <a:ext cx="642564" cy="136817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5851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20/06/2013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WG 2013</a:t>
            </a:r>
            <a:endParaRPr lang="en-US" dirty="0"/>
          </a:p>
        </p:txBody>
      </p:sp>
      <p:sp>
        <p:nvSpPr>
          <p:cNvPr id="43" name="Rectangle 42"/>
          <p:cNvSpPr/>
          <p:nvPr/>
        </p:nvSpPr>
        <p:spPr>
          <a:xfrm>
            <a:off x="0" y="59875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CA" sz="3200" dirty="0" smtClean="0">
                <a:latin typeface="Times New Roman" pitchFamily="18" charset="0"/>
                <a:cs typeface="Times New Roman" pitchFamily="18" charset="0"/>
              </a:rPr>
              <a:t>All Geometric-Thickness-2-Drawings of </a:t>
            </a:r>
            <a:r>
              <a:rPr lang="en-CA" sz="3200" i="1" dirty="0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CA" sz="3200" baseline="-25000" dirty="0" smtClean="0">
                <a:latin typeface="Times New Roman" pitchFamily="18" charset="0"/>
                <a:cs typeface="Times New Roman" pitchFamily="18" charset="0"/>
              </a:rPr>
              <a:t>9</a:t>
            </a:r>
            <a:r>
              <a:rPr lang="en-CA" sz="3200" i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CA" sz="3200" dirty="0" smtClean="0">
                <a:latin typeface="Times New Roman" pitchFamily="18" charset="0"/>
                <a:cs typeface="Times New Roman" pitchFamily="18" charset="0"/>
              </a:rPr>
              <a:t>one edge </a:t>
            </a:r>
            <a:endParaRPr lang="en-CA" sz="3200" baseline="-25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4" name="Straight Connector 43"/>
          <p:cNvCxnSpPr/>
          <p:nvPr/>
        </p:nvCxnSpPr>
        <p:spPr>
          <a:xfrm flipV="1">
            <a:off x="106881" y="724397"/>
            <a:ext cx="8942119" cy="6"/>
          </a:xfrm>
          <a:prstGeom prst="line">
            <a:avLst/>
          </a:prstGeom>
          <a:ln w="9525">
            <a:solidFill>
              <a:srgbClr val="FFA7A7"/>
            </a:solidFill>
          </a:ln>
          <a:effectLst>
            <a:outerShdw blurRad="40000" dist="20000" dir="5400000" rotWithShape="0">
              <a:srgbClr val="FFA7A7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B4E44-136C-4695-A266-781E4DCD36AC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172993" y="1260390"/>
            <a:ext cx="6351375" cy="30891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For  each distinct point configuration 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of  9 points,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025609" y="1804087"/>
            <a:ext cx="7970110" cy="55605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Wingdings" pitchFamily="2" charset="2"/>
              <a:buChar char="Ø"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construct 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9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on 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P,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and </a:t>
            </a:r>
            <a:endParaRPr lang="en-US" baseline="-25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endParaRPr lang="en-US" baseline="-25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for each edge e </a:t>
            </a:r>
            <a:r>
              <a:rPr lang="en-US" baseline="30000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in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9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, check whether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9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–e </a:t>
            </a:r>
            <a:r>
              <a:rPr lang="en-US" baseline="30000" dirty="0" smtClean="0"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is a thickness two representation.</a:t>
            </a:r>
            <a:endParaRPr lang="en-US" baseline="-25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endParaRPr lang="en-US" baseline="-25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endParaRPr lang="en-US" baseline="-25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endParaRPr lang="en-US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2113005" y="4361934"/>
            <a:ext cx="109728" cy="111211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Oval 19"/>
          <p:cNvSpPr/>
          <p:nvPr/>
        </p:nvSpPr>
        <p:spPr>
          <a:xfrm>
            <a:off x="2265405" y="4946829"/>
            <a:ext cx="109728" cy="111211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Oval 20"/>
          <p:cNvSpPr/>
          <p:nvPr/>
        </p:nvSpPr>
        <p:spPr>
          <a:xfrm>
            <a:off x="3105681" y="4514334"/>
            <a:ext cx="109728" cy="111211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Oval 21"/>
          <p:cNvSpPr/>
          <p:nvPr/>
        </p:nvSpPr>
        <p:spPr>
          <a:xfrm>
            <a:off x="2438399" y="2883224"/>
            <a:ext cx="109728" cy="111211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Oval 22"/>
          <p:cNvSpPr/>
          <p:nvPr/>
        </p:nvSpPr>
        <p:spPr>
          <a:xfrm>
            <a:off x="2957397" y="3871770"/>
            <a:ext cx="109728" cy="111211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Oval 23"/>
          <p:cNvSpPr/>
          <p:nvPr/>
        </p:nvSpPr>
        <p:spPr>
          <a:xfrm>
            <a:off x="1511628" y="4514334"/>
            <a:ext cx="109728" cy="111211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Oval 24"/>
          <p:cNvSpPr/>
          <p:nvPr/>
        </p:nvSpPr>
        <p:spPr>
          <a:xfrm>
            <a:off x="3958293" y="5342254"/>
            <a:ext cx="109728" cy="111211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Oval 25"/>
          <p:cNvSpPr/>
          <p:nvPr/>
        </p:nvSpPr>
        <p:spPr>
          <a:xfrm>
            <a:off x="893790" y="5404034"/>
            <a:ext cx="109728" cy="111211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Oval 26"/>
          <p:cNvSpPr/>
          <p:nvPr/>
        </p:nvSpPr>
        <p:spPr>
          <a:xfrm>
            <a:off x="2640231" y="4506093"/>
            <a:ext cx="109728" cy="111211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Oval 29"/>
          <p:cNvSpPr/>
          <p:nvPr/>
        </p:nvSpPr>
        <p:spPr>
          <a:xfrm>
            <a:off x="6512018" y="4460788"/>
            <a:ext cx="109728" cy="111211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Oval 30"/>
          <p:cNvSpPr/>
          <p:nvPr/>
        </p:nvSpPr>
        <p:spPr>
          <a:xfrm>
            <a:off x="6664418" y="5045683"/>
            <a:ext cx="109728" cy="111211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Oval 31"/>
          <p:cNvSpPr/>
          <p:nvPr/>
        </p:nvSpPr>
        <p:spPr>
          <a:xfrm>
            <a:off x="7504694" y="4835614"/>
            <a:ext cx="109728" cy="111211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Oval 32"/>
          <p:cNvSpPr/>
          <p:nvPr/>
        </p:nvSpPr>
        <p:spPr>
          <a:xfrm>
            <a:off x="6837412" y="2982078"/>
            <a:ext cx="109728" cy="111211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Oval 33"/>
          <p:cNvSpPr/>
          <p:nvPr/>
        </p:nvSpPr>
        <p:spPr>
          <a:xfrm>
            <a:off x="7356410" y="3970624"/>
            <a:ext cx="109728" cy="111211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Oval 34"/>
          <p:cNvSpPr/>
          <p:nvPr/>
        </p:nvSpPr>
        <p:spPr>
          <a:xfrm>
            <a:off x="5910641" y="4613188"/>
            <a:ext cx="109728" cy="111211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Oval 37"/>
          <p:cNvSpPr/>
          <p:nvPr/>
        </p:nvSpPr>
        <p:spPr>
          <a:xfrm>
            <a:off x="8357306" y="5441108"/>
            <a:ext cx="109728" cy="111211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Oval 38"/>
          <p:cNvSpPr/>
          <p:nvPr/>
        </p:nvSpPr>
        <p:spPr>
          <a:xfrm>
            <a:off x="5292803" y="5502888"/>
            <a:ext cx="109728" cy="111211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Oval 39"/>
          <p:cNvSpPr/>
          <p:nvPr/>
        </p:nvSpPr>
        <p:spPr>
          <a:xfrm>
            <a:off x="7199885" y="4567876"/>
            <a:ext cx="109728" cy="111211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1" name="Straight Connector 40"/>
          <p:cNvCxnSpPr>
            <a:stCxn id="33" idx="2"/>
            <a:endCxn id="39" idx="0"/>
          </p:cNvCxnSpPr>
          <p:nvPr/>
        </p:nvCxnSpPr>
        <p:spPr>
          <a:xfrm rot="10800000" flipV="1">
            <a:off x="5347668" y="3037684"/>
            <a:ext cx="1489745" cy="246520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Straight Connector 41"/>
          <p:cNvCxnSpPr>
            <a:stCxn id="35" idx="3"/>
            <a:endCxn id="39" idx="7"/>
          </p:cNvCxnSpPr>
          <p:nvPr/>
        </p:nvCxnSpPr>
        <p:spPr>
          <a:xfrm rot="5400000">
            <a:off x="5251056" y="4843519"/>
            <a:ext cx="811061" cy="54024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" name="Straight Connector 46"/>
          <p:cNvCxnSpPr>
            <a:stCxn id="30" idx="2"/>
            <a:endCxn id="39" idx="7"/>
          </p:cNvCxnSpPr>
          <p:nvPr/>
        </p:nvCxnSpPr>
        <p:spPr>
          <a:xfrm rot="10800000" flipV="1">
            <a:off x="5386462" y="4516394"/>
            <a:ext cx="1125556" cy="100278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" name="Straight Connector 49"/>
          <p:cNvCxnSpPr>
            <a:stCxn id="34" idx="3"/>
            <a:endCxn id="39" idx="6"/>
          </p:cNvCxnSpPr>
          <p:nvPr/>
        </p:nvCxnSpPr>
        <p:spPr>
          <a:xfrm rot="5400000">
            <a:off x="5641033" y="3827047"/>
            <a:ext cx="1492945" cy="196994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3" name="Straight Connector 52"/>
          <p:cNvCxnSpPr>
            <a:stCxn id="40" idx="2"/>
            <a:endCxn id="39" idx="6"/>
          </p:cNvCxnSpPr>
          <p:nvPr/>
        </p:nvCxnSpPr>
        <p:spPr>
          <a:xfrm rot="10800000" flipV="1">
            <a:off x="5402531" y="4623482"/>
            <a:ext cx="1797354" cy="93501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6" name="Straight Connector 55"/>
          <p:cNvCxnSpPr>
            <a:stCxn id="31" idx="3"/>
            <a:endCxn id="39" idx="6"/>
          </p:cNvCxnSpPr>
          <p:nvPr/>
        </p:nvCxnSpPr>
        <p:spPr>
          <a:xfrm rot="5400000">
            <a:off x="5832566" y="4710573"/>
            <a:ext cx="417886" cy="127795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9" name="Straight Connector 58"/>
          <p:cNvCxnSpPr>
            <a:stCxn id="32" idx="4"/>
            <a:endCxn id="39" idx="5"/>
          </p:cNvCxnSpPr>
          <p:nvPr/>
        </p:nvCxnSpPr>
        <p:spPr>
          <a:xfrm rot="5400000">
            <a:off x="6147516" y="4185771"/>
            <a:ext cx="650988" cy="217309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3" name="Straight Connector 62"/>
          <p:cNvCxnSpPr>
            <a:stCxn id="38" idx="2"/>
            <a:endCxn id="39" idx="5"/>
          </p:cNvCxnSpPr>
          <p:nvPr/>
        </p:nvCxnSpPr>
        <p:spPr>
          <a:xfrm rot="10800000" flipV="1">
            <a:off x="5386462" y="5496713"/>
            <a:ext cx="2970844" cy="10109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0" name="Straight Connector 69"/>
          <p:cNvCxnSpPr>
            <a:stCxn id="33" idx="5"/>
            <a:endCxn id="38" idx="0"/>
          </p:cNvCxnSpPr>
          <p:nvPr/>
        </p:nvCxnSpPr>
        <p:spPr>
          <a:xfrm rot="16200000" flipH="1">
            <a:off x="6489568" y="3518505"/>
            <a:ext cx="2364105" cy="148109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3" name="Straight Connector 72"/>
          <p:cNvCxnSpPr>
            <a:stCxn id="33" idx="4"/>
            <a:endCxn id="34" idx="1"/>
          </p:cNvCxnSpPr>
          <p:nvPr/>
        </p:nvCxnSpPr>
        <p:spPr>
          <a:xfrm rot="16200000" flipH="1">
            <a:off x="6685567" y="3299997"/>
            <a:ext cx="893621" cy="48020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6" name="Straight Connector 75"/>
          <p:cNvCxnSpPr>
            <a:stCxn id="34" idx="5"/>
            <a:endCxn id="38" idx="0"/>
          </p:cNvCxnSpPr>
          <p:nvPr/>
        </p:nvCxnSpPr>
        <p:spPr>
          <a:xfrm rot="16200000" flipH="1">
            <a:off x="7243340" y="4272277"/>
            <a:ext cx="1375559" cy="96210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1" name="Straight Connector 80"/>
          <p:cNvCxnSpPr>
            <a:stCxn id="33" idx="4"/>
            <a:endCxn id="32" idx="0"/>
          </p:cNvCxnSpPr>
          <p:nvPr/>
        </p:nvCxnSpPr>
        <p:spPr>
          <a:xfrm rot="16200000" flipH="1">
            <a:off x="6354755" y="3630810"/>
            <a:ext cx="1742325" cy="66728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4" name="Straight Connector 83"/>
          <p:cNvCxnSpPr>
            <a:stCxn id="33" idx="4"/>
            <a:endCxn id="40" idx="0"/>
          </p:cNvCxnSpPr>
          <p:nvPr/>
        </p:nvCxnSpPr>
        <p:spPr>
          <a:xfrm rot="16200000" flipH="1">
            <a:off x="6336219" y="3649345"/>
            <a:ext cx="1474587" cy="36247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7" name="Straight Connector 86"/>
          <p:cNvCxnSpPr>
            <a:stCxn id="33" idx="4"/>
            <a:endCxn id="30" idx="0"/>
          </p:cNvCxnSpPr>
          <p:nvPr/>
        </p:nvCxnSpPr>
        <p:spPr>
          <a:xfrm rot="5400000">
            <a:off x="6045830" y="3614341"/>
            <a:ext cx="1367499" cy="32539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0" name="Straight Connector 89"/>
          <p:cNvCxnSpPr>
            <a:stCxn id="33" idx="3"/>
            <a:endCxn id="35" idx="7"/>
          </p:cNvCxnSpPr>
          <p:nvPr/>
        </p:nvCxnSpPr>
        <p:spPr>
          <a:xfrm rot="5400000">
            <a:off x="5652656" y="3428648"/>
            <a:ext cx="1552471" cy="84918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5" name="Straight Connector 94"/>
          <p:cNvCxnSpPr>
            <a:stCxn id="33" idx="4"/>
            <a:endCxn id="31" idx="0"/>
          </p:cNvCxnSpPr>
          <p:nvPr/>
        </p:nvCxnSpPr>
        <p:spPr>
          <a:xfrm rot="5400000">
            <a:off x="5829582" y="3982989"/>
            <a:ext cx="1952394" cy="17299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8" name="Straight Connector 97"/>
          <p:cNvCxnSpPr>
            <a:stCxn id="35" idx="5"/>
            <a:endCxn id="31" idx="2"/>
          </p:cNvCxnSpPr>
          <p:nvPr/>
        </p:nvCxnSpPr>
        <p:spPr>
          <a:xfrm rot="16200000" flipH="1">
            <a:off x="6137771" y="4574642"/>
            <a:ext cx="393176" cy="66011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>
            <a:stCxn id="35" idx="6"/>
            <a:endCxn id="40" idx="1"/>
          </p:cNvCxnSpPr>
          <p:nvPr/>
        </p:nvCxnSpPr>
        <p:spPr>
          <a:xfrm flipV="1">
            <a:off x="6020369" y="4584162"/>
            <a:ext cx="1195585" cy="8463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>
            <a:stCxn id="35" idx="6"/>
            <a:endCxn id="30" idx="1"/>
          </p:cNvCxnSpPr>
          <p:nvPr/>
        </p:nvCxnSpPr>
        <p:spPr>
          <a:xfrm flipV="1">
            <a:off x="6020369" y="4477074"/>
            <a:ext cx="507718" cy="19172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>
            <a:stCxn id="35" idx="6"/>
            <a:endCxn id="38" idx="1"/>
          </p:cNvCxnSpPr>
          <p:nvPr/>
        </p:nvCxnSpPr>
        <p:spPr>
          <a:xfrm>
            <a:off x="6020369" y="4668794"/>
            <a:ext cx="2353006" cy="7886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5" name="Straight Connector 114"/>
          <p:cNvCxnSpPr>
            <a:stCxn id="30" idx="4"/>
            <a:endCxn id="38" idx="0"/>
          </p:cNvCxnSpPr>
          <p:nvPr/>
        </p:nvCxnSpPr>
        <p:spPr>
          <a:xfrm rot="16200000" flipH="1">
            <a:off x="7054972" y="4083909"/>
            <a:ext cx="869109" cy="18452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8" name="Straight Connector 117"/>
          <p:cNvCxnSpPr>
            <a:stCxn id="34" idx="2"/>
            <a:endCxn id="30" idx="7"/>
          </p:cNvCxnSpPr>
          <p:nvPr/>
        </p:nvCxnSpPr>
        <p:spPr>
          <a:xfrm rot="10800000" flipV="1">
            <a:off x="6605678" y="4026230"/>
            <a:ext cx="750733" cy="45084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2" name="Straight Connector 121"/>
          <p:cNvCxnSpPr>
            <a:stCxn id="40" idx="0"/>
            <a:endCxn id="30" idx="6"/>
          </p:cNvCxnSpPr>
          <p:nvPr/>
        </p:nvCxnSpPr>
        <p:spPr>
          <a:xfrm rot="16200000" flipV="1">
            <a:off x="6912507" y="4225633"/>
            <a:ext cx="51482" cy="63300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5" name="Straight Connector 124"/>
          <p:cNvCxnSpPr>
            <a:stCxn id="32" idx="1"/>
            <a:endCxn id="30" idx="5"/>
          </p:cNvCxnSpPr>
          <p:nvPr/>
        </p:nvCxnSpPr>
        <p:spPr>
          <a:xfrm rot="16200000" flipV="1">
            <a:off x="6915127" y="4246264"/>
            <a:ext cx="296187" cy="91508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0" name="Straight Connector 129"/>
          <p:cNvCxnSpPr>
            <a:stCxn id="31" idx="1"/>
            <a:endCxn id="30" idx="3"/>
          </p:cNvCxnSpPr>
          <p:nvPr/>
        </p:nvCxnSpPr>
        <p:spPr>
          <a:xfrm rot="16200000" flipV="1">
            <a:off x="6351159" y="4732641"/>
            <a:ext cx="506256" cy="1524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4" name="Straight Connector 133"/>
          <p:cNvCxnSpPr>
            <a:stCxn id="32" idx="4"/>
            <a:endCxn id="31" idx="6"/>
          </p:cNvCxnSpPr>
          <p:nvPr/>
        </p:nvCxnSpPr>
        <p:spPr>
          <a:xfrm rot="5400000">
            <a:off x="7089620" y="4631351"/>
            <a:ext cx="154464" cy="78541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7" name="Straight Connector 136"/>
          <p:cNvCxnSpPr>
            <a:stCxn id="38" idx="2"/>
            <a:endCxn id="31" idx="4"/>
          </p:cNvCxnSpPr>
          <p:nvPr/>
        </p:nvCxnSpPr>
        <p:spPr>
          <a:xfrm rot="10800000">
            <a:off x="6719282" y="5156894"/>
            <a:ext cx="1638024" cy="33982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0" name="Straight Connector 139"/>
          <p:cNvCxnSpPr>
            <a:stCxn id="38" idx="0"/>
            <a:endCxn id="32" idx="5"/>
          </p:cNvCxnSpPr>
          <p:nvPr/>
        </p:nvCxnSpPr>
        <p:spPr>
          <a:xfrm rot="16200000" flipV="1">
            <a:off x="7749978" y="4778915"/>
            <a:ext cx="510569" cy="81381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4" name="Straight Connector 143"/>
          <p:cNvCxnSpPr>
            <a:stCxn id="40" idx="3"/>
            <a:endCxn id="31" idx="6"/>
          </p:cNvCxnSpPr>
          <p:nvPr/>
        </p:nvCxnSpPr>
        <p:spPr>
          <a:xfrm rot="5400000">
            <a:off x="6775806" y="4661141"/>
            <a:ext cx="438488" cy="44180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0" name="Straight Connector 149"/>
          <p:cNvCxnSpPr>
            <a:stCxn id="32" idx="7"/>
            <a:endCxn id="34" idx="5"/>
          </p:cNvCxnSpPr>
          <p:nvPr/>
        </p:nvCxnSpPr>
        <p:spPr>
          <a:xfrm rot="16200000" flipV="1">
            <a:off x="7131036" y="4384583"/>
            <a:ext cx="786351" cy="14828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1" name="Straight Connector 150"/>
          <p:cNvCxnSpPr>
            <a:stCxn id="40" idx="7"/>
            <a:endCxn id="34" idx="4"/>
          </p:cNvCxnSpPr>
          <p:nvPr/>
        </p:nvCxnSpPr>
        <p:spPr>
          <a:xfrm rot="5400000" flipH="1" flipV="1">
            <a:off x="7101246" y="4274134"/>
            <a:ext cx="502327" cy="11773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6" name="Straight Connector 155"/>
          <p:cNvCxnSpPr>
            <a:stCxn id="32" idx="1"/>
            <a:endCxn id="40" idx="6"/>
          </p:cNvCxnSpPr>
          <p:nvPr/>
        </p:nvCxnSpPr>
        <p:spPr>
          <a:xfrm rot="16200000" flipV="1">
            <a:off x="7300979" y="4632116"/>
            <a:ext cx="228418" cy="21115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3" name="Straight Connector 162"/>
          <p:cNvCxnSpPr>
            <a:stCxn id="34" idx="1"/>
            <a:endCxn id="35" idx="7"/>
          </p:cNvCxnSpPr>
          <p:nvPr/>
        </p:nvCxnSpPr>
        <p:spPr>
          <a:xfrm rot="16200000" flipH="1" flipV="1">
            <a:off x="6367108" y="3624102"/>
            <a:ext cx="642564" cy="136817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5851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20/06/2013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WG 2013</a:t>
            </a:r>
            <a:endParaRPr lang="en-US" dirty="0"/>
          </a:p>
        </p:txBody>
      </p:sp>
      <p:sp>
        <p:nvSpPr>
          <p:cNvPr id="43" name="Rectangle 42"/>
          <p:cNvSpPr/>
          <p:nvPr/>
        </p:nvSpPr>
        <p:spPr>
          <a:xfrm>
            <a:off x="0" y="59875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CA" sz="3200" dirty="0" smtClean="0">
                <a:latin typeface="Times New Roman" pitchFamily="18" charset="0"/>
                <a:cs typeface="Times New Roman" pitchFamily="18" charset="0"/>
              </a:rPr>
              <a:t>All Geometric-Thickness-2-Drawings of </a:t>
            </a:r>
            <a:r>
              <a:rPr lang="en-CA" sz="3200" i="1" dirty="0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CA" sz="3200" baseline="-25000" dirty="0" smtClean="0">
                <a:latin typeface="Times New Roman" pitchFamily="18" charset="0"/>
                <a:cs typeface="Times New Roman" pitchFamily="18" charset="0"/>
              </a:rPr>
              <a:t>9</a:t>
            </a:r>
            <a:r>
              <a:rPr lang="en-CA" sz="3200" i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CA" sz="3200" dirty="0" smtClean="0">
                <a:latin typeface="Times New Roman" pitchFamily="18" charset="0"/>
                <a:cs typeface="Times New Roman" pitchFamily="18" charset="0"/>
              </a:rPr>
              <a:t>one edge </a:t>
            </a:r>
            <a:endParaRPr lang="en-CA" sz="3200" baseline="-25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4" name="Straight Connector 43"/>
          <p:cNvCxnSpPr/>
          <p:nvPr/>
        </p:nvCxnSpPr>
        <p:spPr>
          <a:xfrm flipV="1">
            <a:off x="106881" y="724397"/>
            <a:ext cx="8942119" cy="6"/>
          </a:xfrm>
          <a:prstGeom prst="line">
            <a:avLst/>
          </a:prstGeom>
          <a:ln w="9525">
            <a:solidFill>
              <a:srgbClr val="FFA7A7"/>
            </a:solidFill>
          </a:ln>
          <a:effectLst>
            <a:outerShdw blurRad="40000" dist="20000" dir="5400000" rotWithShape="0">
              <a:srgbClr val="FFA7A7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B4E44-136C-4695-A266-781E4DCD36AC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172993" y="1260390"/>
            <a:ext cx="6351375" cy="30891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For  each distinct point configuration 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of  9 points,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025609" y="1804087"/>
            <a:ext cx="7970110" cy="55605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Wingdings" pitchFamily="2" charset="2"/>
              <a:buChar char="Ø"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construct 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9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on 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P,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and </a:t>
            </a:r>
            <a:endParaRPr lang="en-US" baseline="-25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endParaRPr lang="en-US" baseline="-25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for each edge e </a:t>
            </a:r>
            <a:r>
              <a:rPr lang="en-US" baseline="30000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in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9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, check whether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9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–e </a:t>
            </a:r>
            <a:r>
              <a:rPr lang="en-US" baseline="30000" dirty="0" smtClean="0"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is a thickness two representation.</a:t>
            </a:r>
            <a:endParaRPr lang="en-US" baseline="-25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endParaRPr lang="en-US" baseline="-25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endParaRPr lang="en-US" baseline="-25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endParaRPr lang="en-US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2113005" y="4361934"/>
            <a:ext cx="109728" cy="111211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Oval 19"/>
          <p:cNvSpPr/>
          <p:nvPr/>
        </p:nvSpPr>
        <p:spPr>
          <a:xfrm>
            <a:off x="2265405" y="4946829"/>
            <a:ext cx="109728" cy="111211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Oval 20"/>
          <p:cNvSpPr/>
          <p:nvPr/>
        </p:nvSpPr>
        <p:spPr>
          <a:xfrm>
            <a:off x="3105681" y="4514334"/>
            <a:ext cx="109728" cy="111211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Oval 21"/>
          <p:cNvSpPr/>
          <p:nvPr/>
        </p:nvSpPr>
        <p:spPr>
          <a:xfrm>
            <a:off x="2438399" y="2883224"/>
            <a:ext cx="109728" cy="111211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Oval 22"/>
          <p:cNvSpPr/>
          <p:nvPr/>
        </p:nvSpPr>
        <p:spPr>
          <a:xfrm>
            <a:off x="2957397" y="3871770"/>
            <a:ext cx="109728" cy="111211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Oval 23"/>
          <p:cNvSpPr/>
          <p:nvPr/>
        </p:nvSpPr>
        <p:spPr>
          <a:xfrm>
            <a:off x="1511628" y="4514334"/>
            <a:ext cx="109728" cy="111211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Oval 24"/>
          <p:cNvSpPr/>
          <p:nvPr/>
        </p:nvSpPr>
        <p:spPr>
          <a:xfrm>
            <a:off x="3958293" y="5342254"/>
            <a:ext cx="109728" cy="111211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Oval 25"/>
          <p:cNvSpPr/>
          <p:nvPr/>
        </p:nvSpPr>
        <p:spPr>
          <a:xfrm>
            <a:off x="893790" y="5404034"/>
            <a:ext cx="109728" cy="111211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Oval 26"/>
          <p:cNvSpPr/>
          <p:nvPr/>
        </p:nvSpPr>
        <p:spPr>
          <a:xfrm>
            <a:off x="2640231" y="4506093"/>
            <a:ext cx="109728" cy="111211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Oval 29"/>
          <p:cNvSpPr/>
          <p:nvPr/>
        </p:nvSpPr>
        <p:spPr>
          <a:xfrm>
            <a:off x="6512018" y="4460788"/>
            <a:ext cx="109728" cy="111211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Oval 30"/>
          <p:cNvSpPr/>
          <p:nvPr/>
        </p:nvSpPr>
        <p:spPr>
          <a:xfrm>
            <a:off x="6664418" y="5045683"/>
            <a:ext cx="109728" cy="111211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Oval 31"/>
          <p:cNvSpPr/>
          <p:nvPr/>
        </p:nvSpPr>
        <p:spPr>
          <a:xfrm>
            <a:off x="7504694" y="4835614"/>
            <a:ext cx="109728" cy="111211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Oval 32"/>
          <p:cNvSpPr/>
          <p:nvPr/>
        </p:nvSpPr>
        <p:spPr>
          <a:xfrm>
            <a:off x="6837412" y="2982078"/>
            <a:ext cx="109728" cy="111211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Oval 33"/>
          <p:cNvSpPr/>
          <p:nvPr/>
        </p:nvSpPr>
        <p:spPr>
          <a:xfrm>
            <a:off x="7356410" y="3970624"/>
            <a:ext cx="109728" cy="111211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Oval 34"/>
          <p:cNvSpPr/>
          <p:nvPr/>
        </p:nvSpPr>
        <p:spPr>
          <a:xfrm>
            <a:off x="5910641" y="4613188"/>
            <a:ext cx="109728" cy="111211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Oval 37"/>
          <p:cNvSpPr/>
          <p:nvPr/>
        </p:nvSpPr>
        <p:spPr>
          <a:xfrm>
            <a:off x="8357306" y="5441108"/>
            <a:ext cx="109728" cy="111211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Oval 38"/>
          <p:cNvSpPr/>
          <p:nvPr/>
        </p:nvSpPr>
        <p:spPr>
          <a:xfrm>
            <a:off x="5292803" y="5502888"/>
            <a:ext cx="109728" cy="111211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Oval 39"/>
          <p:cNvSpPr/>
          <p:nvPr/>
        </p:nvSpPr>
        <p:spPr>
          <a:xfrm>
            <a:off x="7199885" y="4567876"/>
            <a:ext cx="109728" cy="111211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1" name="Straight Connector 40"/>
          <p:cNvCxnSpPr>
            <a:stCxn id="33" idx="2"/>
            <a:endCxn id="39" idx="0"/>
          </p:cNvCxnSpPr>
          <p:nvPr/>
        </p:nvCxnSpPr>
        <p:spPr>
          <a:xfrm rot="10800000" flipV="1">
            <a:off x="5347668" y="3037684"/>
            <a:ext cx="1489745" cy="246520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Straight Connector 41"/>
          <p:cNvCxnSpPr>
            <a:stCxn id="35" idx="3"/>
            <a:endCxn id="39" idx="7"/>
          </p:cNvCxnSpPr>
          <p:nvPr/>
        </p:nvCxnSpPr>
        <p:spPr>
          <a:xfrm rot="5400000">
            <a:off x="5251056" y="4843519"/>
            <a:ext cx="811061" cy="54024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" name="Straight Connector 46"/>
          <p:cNvCxnSpPr>
            <a:stCxn id="30" idx="2"/>
            <a:endCxn id="39" idx="7"/>
          </p:cNvCxnSpPr>
          <p:nvPr/>
        </p:nvCxnSpPr>
        <p:spPr>
          <a:xfrm rot="10800000" flipV="1">
            <a:off x="5386462" y="4516394"/>
            <a:ext cx="1125556" cy="100278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" name="Straight Connector 49"/>
          <p:cNvCxnSpPr>
            <a:stCxn id="34" idx="3"/>
            <a:endCxn id="39" idx="6"/>
          </p:cNvCxnSpPr>
          <p:nvPr/>
        </p:nvCxnSpPr>
        <p:spPr>
          <a:xfrm rot="5400000">
            <a:off x="5641033" y="3827047"/>
            <a:ext cx="1492945" cy="196994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3" name="Straight Connector 52"/>
          <p:cNvCxnSpPr>
            <a:stCxn id="40" idx="2"/>
            <a:endCxn id="39" idx="6"/>
          </p:cNvCxnSpPr>
          <p:nvPr/>
        </p:nvCxnSpPr>
        <p:spPr>
          <a:xfrm rot="10800000" flipV="1">
            <a:off x="5402531" y="4623482"/>
            <a:ext cx="1797354" cy="93501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6" name="Straight Connector 55"/>
          <p:cNvCxnSpPr>
            <a:stCxn id="31" idx="3"/>
            <a:endCxn id="39" idx="6"/>
          </p:cNvCxnSpPr>
          <p:nvPr/>
        </p:nvCxnSpPr>
        <p:spPr>
          <a:xfrm rot="5400000">
            <a:off x="5832566" y="4710573"/>
            <a:ext cx="417886" cy="127795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9" name="Straight Connector 58"/>
          <p:cNvCxnSpPr>
            <a:stCxn id="32" idx="4"/>
            <a:endCxn id="39" idx="5"/>
          </p:cNvCxnSpPr>
          <p:nvPr/>
        </p:nvCxnSpPr>
        <p:spPr>
          <a:xfrm rot="5400000">
            <a:off x="6147516" y="4185771"/>
            <a:ext cx="650988" cy="217309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3" name="Straight Connector 62"/>
          <p:cNvCxnSpPr>
            <a:stCxn id="38" idx="2"/>
            <a:endCxn id="39" idx="5"/>
          </p:cNvCxnSpPr>
          <p:nvPr/>
        </p:nvCxnSpPr>
        <p:spPr>
          <a:xfrm rot="10800000" flipV="1">
            <a:off x="5386462" y="5496713"/>
            <a:ext cx="2970844" cy="10109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0" name="Straight Connector 69"/>
          <p:cNvCxnSpPr>
            <a:stCxn id="33" idx="5"/>
            <a:endCxn id="38" idx="0"/>
          </p:cNvCxnSpPr>
          <p:nvPr/>
        </p:nvCxnSpPr>
        <p:spPr>
          <a:xfrm rot="16200000" flipH="1">
            <a:off x="6489568" y="3518505"/>
            <a:ext cx="2364105" cy="148109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3" name="Straight Connector 72"/>
          <p:cNvCxnSpPr>
            <a:stCxn id="33" idx="4"/>
            <a:endCxn id="34" idx="1"/>
          </p:cNvCxnSpPr>
          <p:nvPr/>
        </p:nvCxnSpPr>
        <p:spPr>
          <a:xfrm rot="16200000" flipH="1">
            <a:off x="6685567" y="3299997"/>
            <a:ext cx="893621" cy="48020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6" name="Straight Connector 75"/>
          <p:cNvCxnSpPr>
            <a:stCxn id="34" idx="5"/>
            <a:endCxn id="38" idx="0"/>
          </p:cNvCxnSpPr>
          <p:nvPr/>
        </p:nvCxnSpPr>
        <p:spPr>
          <a:xfrm rot="16200000" flipH="1">
            <a:off x="7243340" y="4272277"/>
            <a:ext cx="1375559" cy="96210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1" name="Straight Connector 80"/>
          <p:cNvCxnSpPr>
            <a:stCxn id="33" idx="4"/>
            <a:endCxn id="32" idx="0"/>
          </p:cNvCxnSpPr>
          <p:nvPr/>
        </p:nvCxnSpPr>
        <p:spPr>
          <a:xfrm rot="16200000" flipH="1">
            <a:off x="6354755" y="3630810"/>
            <a:ext cx="1742325" cy="66728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4" name="Straight Connector 83"/>
          <p:cNvCxnSpPr>
            <a:stCxn id="33" idx="4"/>
            <a:endCxn id="40" idx="0"/>
          </p:cNvCxnSpPr>
          <p:nvPr/>
        </p:nvCxnSpPr>
        <p:spPr>
          <a:xfrm rot="16200000" flipH="1">
            <a:off x="6336219" y="3649345"/>
            <a:ext cx="1474587" cy="36247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7" name="Straight Connector 86"/>
          <p:cNvCxnSpPr>
            <a:stCxn id="33" idx="4"/>
            <a:endCxn id="30" idx="0"/>
          </p:cNvCxnSpPr>
          <p:nvPr/>
        </p:nvCxnSpPr>
        <p:spPr>
          <a:xfrm rot="5400000">
            <a:off x="6045830" y="3614341"/>
            <a:ext cx="1367499" cy="32539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0" name="Straight Connector 89"/>
          <p:cNvCxnSpPr>
            <a:stCxn id="33" idx="3"/>
            <a:endCxn id="35" idx="7"/>
          </p:cNvCxnSpPr>
          <p:nvPr/>
        </p:nvCxnSpPr>
        <p:spPr>
          <a:xfrm rot="5400000">
            <a:off x="5652656" y="3428648"/>
            <a:ext cx="1552471" cy="84918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5" name="Straight Connector 94"/>
          <p:cNvCxnSpPr>
            <a:stCxn id="33" idx="4"/>
            <a:endCxn id="31" idx="0"/>
          </p:cNvCxnSpPr>
          <p:nvPr/>
        </p:nvCxnSpPr>
        <p:spPr>
          <a:xfrm rot="5400000">
            <a:off x="5829582" y="3982989"/>
            <a:ext cx="1952394" cy="17299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8" name="Straight Connector 97"/>
          <p:cNvCxnSpPr>
            <a:stCxn id="35" idx="5"/>
            <a:endCxn id="31" idx="2"/>
          </p:cNvCxnSpPr>
          <p:nvPr/>
        </p:nvCxnSpPr>
        <p:spPr>
          <a:xfrm rot="16200000" flipH="1">
            <a:off x="6137771" y="4574642"/>
            <a:ext cx="393176" cy="66011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>
            <a:stCxn id="35" idx="6"/>
            <a:endCxn id="40" idx="1"/>
          </p:cNvCxnSpPr>
          <p:nvPr/>
        </p:nvCxnSpPr>
        <p:spPr>
          <a:xfrm flipV="1">
            <a:off x="6020369" y="4584162"/>
            <a:ext cx="1195585" cy="8463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>
            <a:stCxn id="35" idx="6"/>
            <a:endCxn id="30" idx="1"/>
          </p:cNvCxnSpPr>
          <p:nvPr/>
        </p:nvCxnSpPr>
        <p:spPr>
          <a:xfrm flipV="1">
            <a:off x="6020369" y="4477074"/>
            <a:ext cx="507718" cy="19172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>
            <a:stCxn id="35" idx="6"/>
            <a:endCxn id="38" idx="1"/>
          </p:cNvCxnSpPr>
          <p:nvPr/>
        </p:nvCxnSpPr>
        <p:spPr>
          <a:xfrm>
            <a:off x="6020369" y="4668794"/>
            <a:ext cx="2353006" cy="788600"/>
          </a:xfrm>
          <a:prstGeom prst="line">
            <a:avLst/>
          </a:prstGeom>
          <a:ln w="15875">
            <a:solidFill>
              <a:srgbClr val="FF0000"/>
            </a:solidFill>
            <a:prstDash val="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5" name="Straight Connector 114"/>
          <p:cNvCxnSpPr>
            <a:stCxn id="30" idx="4"/>
            <a:endCxn id="38" idx="0"/>
          </p:cNvCxnSpPr>
          <p:nvPr/>
        </p:nvCxnSpPr>
        <p:spPr>
          <a:xfrm rot="16200000" flipH="1">
            <a:off x="7054972" y="4083909"/>
            <a:ext cx="869109" cy="18452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8" name="Straight Connector 117"/>
          <p:cNvCxnSpPr>
            <a:stCxn id="34" idx="2"/>
            <a:endCxn id="30" idx="7"/>
          </p:cNvCxnSpPr>
          <p:nvPr/>
        </p:nvCxnSpPr>
        <p:spPr>
          <a:xfrm rot="10800000" flipV="1">
            <a:off x="6605678" y="4026230"/>
            <a:ext cx="750733" cy="45084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2" name="Straight Connector 121"/>
          <p:cNvCxnSpPr>
            <a:stCxn id="40" idx="0"/>
            <a:endCxn id="30" idx="6"/>
          </p:cNvCxnSpPr>
          <p:nvPr/>
        </p:nvCxnSpPr>
        <p:spPr>
          <a:xfrm rot="16200000" flipV="1">
            <a:off x="6912507" y="4225633"/>
            <a:ext cx="51482" cy="63300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5" name="Straight Connector 124"/>
          <p:cNvCxnSpPr>
            <a:stCxn id="32" idx="1"/>
            <a:endCxn id="30" idx="5"/>
          </p:cNvCxnSpPr>
          <p:nvPr/>
        </p:nvCxnSpPr>
        <p:spPr>
          <a:xfrm rot="16200000" flipV="1">
            <a:off x="6915127" y="4246264"/>
            <a:ext cx="296187" cy="91508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0" name="Straight Connector 129"/>
          <p:cNvCxnSpPr>
            <a:stCxn id="31" idx="1"/>
            <a:endCxn id="30" idx="3"/>
          </p:cNvCxnSpPr>
          <p:nvPr/>
        </p:nvCxnSpPr>
        <p:spPr>
          <a:xfrm rot="16200000" flipV="1">
            <a:off x="6351159" y="4732641"/>
            <a:ext cx="506256" cy="1524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4" name="Straight Connector 133"/>
          <p:cNvCxnSpPr>
            <a:stCxn id="32" idx="4"/>
            <a:endCxn id="31" idx="6"/>
          </p:cNvCxnSpPr>
          <p:nvPr/>
        </p:nvCxnSpPr>
        <p:spPr>
          <a:xfrm rot="5400000">
            <a:off x="7089620" y="4631351"/>
            <a:ext cx="154464" cy="78541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7" name="Straight Connector 136"/>
          <p:cNvCxnSpPr>
            <a:stCxn id="38" idx="2"/>
            <a:endCxn id="31" idx="4"/>
          </p:cNvCxnSpPr>
          <p:nvPr/>
        </p:nvCxnSpPr>
        <p:spPr>
          <a:xfrm rot="10800000">
            <a:off x="6719282" y="5156894"/>
            <a:ext cx="1638024" cy="33982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0" name="Straight Connector 139"/>
          <p:cNvCxnSpPr>
            <a:stCxn id="38" idx="0"/>
            <a:endCxn id="32" idx="5"/>
          </p:cNvCxnSpPr>
          <p:nvPr/>
        </p:nvCxnSpPr>
        <p:spPr>
          <a:xfrm rot="16200000" flipV="1">
            <a:off x="7749978" y="4778915"/>
            <a:ext cx="510569" cy="81381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4" name="Straight Connector 143"/>
          <p:cNvCxnSpPr>
            <a:stCxn id="40" idx="3"/>
            <a:endCxn id="31" idx="6"/>
          </p:cNvCxnSpPr>
          <p:nvPr/>
        </p:nvCxnSpPr>
        <p:spPr>
          <a:xfrm rot="5400000">
            <a:off x="6775806" y="4661141"/>
            <a:ext cx="438488" cy="44180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0" name="Straight Connector 149"/>
          <p:cNvCxnSpPr>
            <a:stCxn id="32" idx="7"/>
            <a:endCxn id="34" idx="5"/>
          </p:cNvCxnSpPr>
          <p:nvPr/>
        </p:nvCxnSpPr>
        <p:spPr>
          <a:xfrm rot="16200000" flipV="1">
            <a:off x="7131036" y="4384583"/>
            <a:ext cx="786351" cy="14828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1" name="Straight Connector 150"/>
          <p:cNvCxnSpPr>
            <a:stCxn id="40" idx="7"/>
            <a:endCxn id="34" idx="4"/>
          </p:cNvCxnSpPr>
          <p:nvPr/>
        </p:nvCxnSpPr>
        <p:spPr>
          <a:xfrm rot="5400000" flipH="1" flipV="1">
            <a:off x="7101246" y="4274134"/>
            <a:ext cx="502327" cy="11773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6" name="Straight Connector 155"/>
          <p:cNvCxnSpPr>
            <a:stCxn id="32" idx="1"/>
            <a:endCxn id="40" idx="6"/>
          </p:cNvCxnSpPr>
          <p:nvPr/>
        </p:nvCxnSpPr>
        <p:spPr>
          <a:xfrm rot="16200000" flipV="1">
            <a:off x="7300979" y="4632116"/>
            <a:ext cx="228418" cy="21115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3" name="Straight Connector 162"/>
          <p:cNvCxnSpPr>
            <a:stCxn id="34" idx="1"/>
            <a:endCxn id="35" idx="7"/>
          </p:cNvCxnSpPr>
          <p:nvPr/>
        </p:nvCxnSpPr>
        <p:spPr>
          <a:xfrm rot="16200000" flipH="1" flipV="1">
            <a:off x="6367108" y="3624102"/>
            <a:ext cx="642564" cy="136817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5851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20/06/2013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WG 2013</a:t>
            </a:r>
            <a:endParaRPr lang="en-US" dirty="0"/>
          </a:p>
        </p:txBody>
      </p:sp>
      <p:sp>
        <p:nvSpPr>
          <p:cNvPr id="43" name="Rectangle 42"/>
          <p:cNvSpPr/>
          <p:nvPr/>
        </p:nvSpPr>
        <p:spPr>
          <a:xfrm>
            <a:off x="0" y="59875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CA" sz="3200" dirty="0" smtClean="0">
                <a:latin typeface="Times New Roman" pitchFamily="18" charset="0"/>
                <a:cs typeface="Times New Roman" pitchFamily="18" charset="0"/>
              </a:rPr>
              <a:t>All Geometric-Thickness-2-Drawings of </a:t>
            </a:r>
            <a:r>
              <a:rPr lang="en-CA" sz="3200" i="1" dirty="0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CA" sz="3200" baseline="-25000" dirty="0" smtClean="0">
                <a:latin typeface="Times New Roman" pitchFamily="18" charset="0"/>
                <a:cs typeface="Times New Roman" pitchFamily="18" charset="0"/>
              </a:rPr>
              <a:t>9</a:t>
            </a:r>
            <a:r>
              <a:rPr lang="en-CA" sz="3200" i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CA" sz="3200" dirty="0" smtClean="0">
                <a:latin typeface="Times New Roman" pitchFamily="18" charset="0"/>
                <a:cs typeface="Times New Roman" pitchFamily="18" charset="0"/>
              </a:rPr>
              <a:t>one edge </a:t>
            </a:r>
            <a:endParaRPr lang="en-CA" sz="3200" baseline="-25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4" name="Straight Connector 43"/>
          <p:cNvCxnSpPr/>
          <p:nvPr/>
        </p:nvCxnSpPr>
        <p:spPr>
          <a:xfrm flipV="1">
            <a:off x="106881" y="724397"/>
            <a:ext cx="8942119" cy="6"/>
          </a:xfrm>
          <a:prstGeom prst="line">
            <a:avLst/>
          </a:prstGeom>
          <a:ln w="9525">
            <a:solidFill>
              <a:srgbClr val="FFA7A7"/>
            </a:solidFill>
          </a:ln>
          <a:effectLst>
            <a:outerShdw blurRad="40000" dist="20000" dir="5400000" rotWithShape="0">
              <a:srgbClr val="FFA7A7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B4E44-136C-4695-A266-781E4DCD36AC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172993" y="1260390"/>
            <a:ext cx="6351375" cy="30891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For  each distinct point configuration 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of  9 points,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025609" y="1804087"/>
            <a:ext cx="7970110" cy="55605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Wingdings" pitchFamily="2" charset="2"/>
              <a:buChar char="Ø"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construct 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9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on 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P,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and </a:t>
            </a:r>
            <a:endParaRPr lang="en-US" baseline="-25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endParaRPr lang="en-US" baseline="-25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for each edge e </a:t>
            </a:r>
            <a:r>
              <a:rPr lang="en-US" b="1" baseline="30000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in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9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, check whether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9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–e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baseline="30000" dirty="0" smtClean="0"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is a thickness two representation.</a:t>
            </a:r>
            <a:endParaRPr lang="en-US" baseline="-25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endParaRPr lang="en-US" baseline="-25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endParaRPr lang="en-US" baseline="-25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endParaRPr lang="en-US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2113005" y="4361934"/>
            <a:ext cx="109728" cy="111211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Oval 19"/>
          <p:cNvSpPr/>
          <p:nvPr/>
        </p:nvSpPr>
        <p:spPr>
          <a:xfrm>
            <a:off x="2265405" y="4946829"/>
            <a:ext cx="109728" cy="111211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Oval 20"/>
          <p:cNvSpPr/>
          <p:nvPr/>
        </p:nvSpPr>
        <p:spPr>
          <a:xfrm>
            <a:off x="3105681" y="4514334"/>
            <a:ext cx="109728" cy="111211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Oval 21"/>
          <p:cNvSpPr/>
          <p:nvPr/>
        </p:nvSpPr>
        <p:spPr>
          <a:xfrm>
            <a:off x="2438399" y="2883224"/>
            <a:ext cx="109728" cy="111211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Oval 22"/>
          <p:cNvSpPr/>
          <p:nvPr/>
        </p:nvSpPr>
        <p:spPr>
          <a:xfrm>
            <a:off x="2957397" y="3871770"/>
            <a:ext cx="109728" cy="111211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Oval 23"/>
          <p:cNvSpPr/>
          <p:nvPr/>
        </p:nvSpPr>
        <p:spPr>
          <a:xfrm>
            <a:off x="1511628" y="4514334"/>
            <a:ext cx="109728" cy="111211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Oval 24"/>
          <p:cNvSpPr/>
          <p:nvPr/>
        </p:nvSpPr>
        <p:spPr>
          <a:xfrm>
            <a:off x="3958293" y="5342254"/>
            <a:ext cx="109728" cy="111211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Oval 25"/>
          <p:cNvSpPr/>
          <p:nvPr/>
        </p:nvSpPr>
        <p:spPr>
          <a:xfrm>
            <a:off x="893790" y="5404034"/>
            <a:ext cx="109728" cy="111211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Oval 26"/>
          <p:cNvSpPr/>
          <p:nvPr/>
        </p:nvSpPr>
        <p:spPr>
          <a:xfrm>
            <a:off x="2640231" y="4506093"/>
            <a:ext cx="109728" cy="111211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Oval 29"/>
          <p:cNvSpPr/>
          <p:nvPr/>
        </p:nvSpPr>
        <p:spPr>
          <a:xfrm>
            <a:off x="6512018" y="4460788"/>
            <a:ext cx="109728" cy="111211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Oval 30"/>
          <p:cNvSpPr/>
          <p:nvPr/>
        </p:nvSpPr>
        <p:spPr>
          <a:xfrm>
            <a:off x="6664418" y="5045683"/>
            <a:ext cx="109728" cy="111211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Oval 31"/>
          <p:cNvSpPr/>
          <p:nvPr/>
        </p:nvSpPr>
        <p:spPr>
          <a:xfrm>
            <a:off x="7504694" y="4835614"/>
            <a:ext cx="109728" cy="111211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Oval 32"/>
          <p:cNvSpPr/>
          <p:nvPr/>
        </p:nvSpPr>
        <p:spPr>
          <a:xfrm>
            <a:off x="6837412" y="2982078"/>
            <a:ext cx="109728" cy="111211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Oval 33"/>
          <p:cNvSpPr/>
          <p:nvPr/>
        </p:nvSpPr>
        <p:spPr>
          <a:xfrm>
            <a:off x="7356410" y="3970624"/>
            <a:ext cx="109728" cy="111211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Oval 34"/>
          <p:cNvSpPr/>
          <p:nvPr/>
        </p:nvSpPr>
        <p:spPr>
          <a:xfrm>
            <a:off x="5910641" y="4613188"/>
            <a:ext cx="109728" cy="111211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Oval 37"/>
          <p:cNvSpPr/>
          <p:nvPr/>
        </p:nvSpPr>
        <p:spPr>
          <a:xfrm>
            <a:off x="8357306" y="5441108"/>
            <a:ext cx="109728" cy="111211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Oval 38"/>
          <p:cNvSpPr/>
          <p:nvPr/>
        </p:nvSpPr>
        <p:spPr>
          <a:xfrm>
            <a:off x="5292803" y="5502888"/>
            <a:ext cx="109728" cy="111211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Oval 39"/>
          <p:cNvSpPr/>
          <p:nvPr/>
        </p:nvSpPr>
        <p:spPr>
          <a:xfrm>
            <a:off x="7199885" y="4567876"/>
            <a:ext cx="109728" cy="111211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1" name="Straight Connector 40"/>
          <p:cNvCxnSpPr>
            <a:stCxn id="33" idx="2"/>
            <a:endCxn id="39" idx="0"/>
          </p:cNvCxnSpPr>
          <p:nvPr/>
        </p:nvCxnSpPr>
        <p:spPr>
          <a:xfrm rot="10800000" flipV="1">
            <a:off x="5347668" y="3037684"/>
            <a:ext cx="1489745" cy="246520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Straight Connector 41"/>
          <p:cNvCxnSpPr>
            <a:stCxn id="35" idx="3"/>
            <a:endCxn id="39" idx="7"/>
          </p:cNvCxnSpPr>
          <p:nvPr/>
        </p:nvCxnSpPr>
        <p:spPr>
          <a:xfrm rot="5400000">
            <a:off x="5251056" y="4843519"/>
            <a:ext cx="811061" cy="54024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6" name="Straight Connector 55"/>
          <p:cNvCxnSpPr>
            <a:stCxn id="31" idx="3"/>
            <a:endCxn id="39" idx="6"/>
          </p:cNvCxnSpPr>
          <p:nvPr/>
        </p:nvCxnSpPr>
        <p:spPr>
          <a:xfrm rot="5400000">
            <a:off x="5832566" y="4710573"/>
            <a:ext cx="417886" cy="127795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3" name="Straight Connector 62"/>
          <p:cNvCxnSpPr>
            <a:stCxn id="38" idx="2"/>
            <a:endCxn id="39" idx="5"/>
          </p:cNvCxnSpPr>
          <p:nvPr/>
        </p:nvCxnSpPr>
        <p:spPr>
          <a:xfrm rot="10800000" flipV="1">
            <a:off x="5386462" y="5496713"/>
            <a:ext cx="2970844" cy="10109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0" name="Straight Connector 69"/>
          <p:cNvCxnSpPr>
            <a:stCxn id="33" idx="5"/>
            <a:endCxn id="38" idx="0"/>
          </p:cNvCxnSpPr>
          <p:nvPr/>
        </p:nvCxnSpPr>
        <p:spPr>
          <a:xfrm rot="16200000" flipH="1">
            <a:off x="6489568" y="3518505"/>
            <a:ext cx="2364105" cy="148109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3" name="Straight Connector 72"/>
          <p:cNvCxnSpPr>
            <a:stCxn id="33" idx="4"/>
            <a:endCxn id="34" idx="1"/>
          </p:cNvCxnSpPr>
          <p:nvPr/>
        </p:nvCxnSpPr>
        <p:spPr>
          <a:xfrm rot="16200000" flipH="1">
            <a:off x="6685567" y="3299997"/>
            <a:ext cx="893621" cy="48020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6" name="Straight Connector 75"/>
          <p:cNvCxnSpPr>
            <a:stCxn id="34" idx="5"/>
            <a:endCxn id="38" idx="0"/>
          </p:cNvCxnSpPr>
          <p:nvPr/>
        </p:nvCxnSpPr>
        <p:spPr>
          <a:xfrm rot="16200000" flipH="1">
            <a:off x="7243340" y="4272277"/>
            <a:ext cx="1375559" cy="96210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1" name="Straight Connector 80"/>
          <p:cNvCxnSpPr>
            <a:stCxn id="33" idx="4"/>
            <a:endCxn id="32" idx="0"/>
          </p:cNvCxnSpPr>
          <p:nvPr/>
        </p:nvCxnSpPr>
        <p:spPr>
          <a:xfrm rot="16200000" flipH="1">
            <a:off x="6354755" y="3630810"/>
            <a:ext cx="1742325" cy="66728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4" name="Straight Connector 83"/>
          <p:cNvCxnSpPr>
            <a:stCxn id="33" idx="4"/>
            <a:endCxn id="40" idx="0"/>
          </p:cNvCxnSpPr>
          <p:nvPr/>
        </p:nvCxnSpPr>
        <p:spPr>
          <a:xfrm rot="16200000" flipH="1">
            <a:off x="6336219" y="3649345"/>
            <a:ext cx="1474587" cy="36247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7" name="Straight Connector 86"/>
          <p:cNvCxnSpPr>
            <a:stCxn id="33" idx="4"/>
            <a:endCxn id="30" idx="0"/>
          </p:cNvCxnSpPr>
          <p:nvPr/>
        </p:nvCxnSpPr>
        <p:spPr>
          <a:xfrm rot="5400000">
            <a:off x="6045830" y="3614341"/>
            <a:ext cx="1367499" cy="32539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0" name="Straight Connector 89"/>
          <p:cNvCxnSpPr>
            <a:stCxn id="33" idx="3"/>
            <a:endCxn id="35" idx="7"/>
          </p:cNvCxnSpPr>
          <p:nvPr/>
        </p:nvCxnSpPr>
        <p:spPr>
          <a:xfrm rot="5400000">
            <a:off x="5652656" y="3428648"/>
            <a:ext cx="1552471" cy="84918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5" name="Straight Connector 94"/>
          <p:cNvCxnSpPr>
            <a:stCxn id="33" idx="4"/>
            <a:endCxn id="31" idx="0"/>
          </p:cNvCxnSpPr>
          <p:nvPr/>
        </p:nvCxnSpPr>
        <p:spPr>
          <a:xfrm rot="5400000">
            <a:off x="5829582" y="3982989"/>
            <a:ext cx="1952394" cy="17299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8" name="Straight Connector 97"/>
          <p:cNvCxnSpPr>
            <a:stCxn id="35" idx="5"/>
            <a:endCxn id="31" idx="2"/>
          </p:cNvCxnSpPr>
          <p:nvPr/>
        </p:nvCxnSpPr>
        <p:spPr>
          <a:xfrm rot="16200000" flipH="1">
            <a:off x="6137771" y="4574642"/>
            <a:ext cx="393176" cy="66011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>
            <a:stCxn id="35" idx="6"/>
            <a:endCxn id="40" idx="1"/>
          </p:cNvCxnSpPr>
          <p:nvPr/>
        </p:nvCxnSpPr>
        <p:spPr>
          <a:xfrm flipV="1">
            <a:off x="6020369" y="4584162"/>
            <a:ext cx="1195585" cy="8463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>
            <a:stCxn id="35" idx="6"/>
            <a:endCxn id="30" idx="1"/>
          </p:cNvCxnSpPr>
          <p:nvPr/>
        </p:nvCxnSpPr>
        <p:spPr>
          <a:xfrm flipV="1">
            <a:off x="6020369" y="4477074"/>
            <a:ext cx="507718" cy="19172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>
            <a:stCxn id="35" idx="6"/>
            <a:endCxn id="38" idx="1"/>
          </p:cNvCxnSpPr>
          <p:nvPr/>
        </p:nvCxnSpPr>
        <p:spPr>
          <a:xfrm>
            <a:off x="6020369" y="4668794"/>
            <a:ext cx="2353006" cy="788600"/>
          </a:xfrm>
          <a:prstGeom prst="line">
            <a:avLst/>
          </a:prstGeom>
          <a:ln w="15875">
            <a:solidFill>
              <a:srgbClr val="FF0000"/>
            </a:solidFill>
            <a:prstDash val="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5" name="Straight Connector 114"/>
          <p:cNvCxnSpPr>
            <a:stCxn id="30" idx="4"/>
            <a:endCxn id="38" idx="0"/>
          </p:cNvCxnSpPr>
          <p:nvPr/>
        </p:nvCxnSpPr>
        <p:spPr>
          <a:xfrm rot="16200000" flipH="1">
            <a:off x="7054972" y="4083909"/>
            <a:ext cx="869109" cy="18452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8" name="Straight Connector 117"/>
          <p:cNvCxnSpPr>
            <a:stCxn id="34" idx="2"/>
            <a:endCxn id="30" idx="7"/>
          </p:cNvCxnSpPr>
          <p:nvPr/>
        </p:nvCxnSpPr>
        <p:spPr>
          <a:xfrm rot="10800000" flipV="1">
            <a:off x="6605678" y="4026230"/>
            <a:ext cx="750733" cy="45084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2" name="Straight Connector 121"/>
          <p:cNvCxnSpPr>
            <a:stCxn id="40" idx="0"/>
            <a:endCxn id="30" idx="6"/>
          </p:cNvCxnSpPr>
          <p:nvPr/>
        </p:nvCxnSpPr>
        <p:spPr>
          <a:xfrm rot="16200000" flipV="1">
            <a:off x="6912507" y="4225633"/>
            <a:ext cx="51482" cy="63300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5" name="Straight Connector 124"/>
          <p:cNvCxnSpPr>
            <a:stCxn id="32" idx="1"/>
            <a:endCxn id="30" idx="5"/>
          </p:cNvCxnSpPr>
          <p:nvPr/>
        </p:nvCxnSpPr>
        <p:spPr>
          <a:xfrm rot="16200000" flipV="1">
            <a:off x="6915127" y="4246264"/>
            <a:ext cx="296187" cy="91508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7" name="Straight Connector 136"/>
          <p:cNvCxnSpPr>
            <a:stCxn id="38" idx="2"/>
            <a:endCxn id="31" idx="4"/>
          </p:cNvCxnSpPr>
          <p:nvPr/>
        </p:nvCxnSpPr>
        <p:spPr>
          <a:xfrm rot="10800000">
            <a:off x="6719282" y="5156894"/>
            <a:ext cx="1638024" cy="33982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0" name="Straight Connector 139"/>
          <p:cNvCxnSpPr>
            <a:stCxn id="38" idx="0"/>
            <a:endCxn id="32" idx="5"/>
          </p:cNvCxnSpPr>
          <p:nvPr/>
        </p:nvCxnSpPr>
        <p:spPr>
          <a:xfrm rot="16200000" flipV="1">
            <a:off x="7749978" y="4778915"/>
            <a:ext cx="510569" cy="81381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61" name="Group 60"/>
          <p:cNvGrpSpPr/>
          <p:nvPr/>
        </p:nvGrpSpPr>
        <p:grpSpPr>
          <a:xfrm>
            <a:off x="5386462" y="4065548"/>
            <a:ext cx="2173096" cy="1532265"/>
            <a:chOff x="5386462" y="4065548"/>
            <a:chExt cx="2173096" cy="1532265"/>
          </a:xfrm>
        </p:grpSpPr>
        <p:cxnSp>
          <p:nvCxnSpPr>
            <p:cNvPr id="59" name="Straight Connector 58"/>
            <p:cNvCxnSpPr>
              <a:stCxn id="32" idx="4"/>
              <a:endCxn id="39" idx="5"/>
            </p:cNvCxnSpPr>
            <p:nvPr/>
          </p:nvCxnSpPr>
          <p:spPr>
            <a:xfrm rot="5400000">
              <a:off x="6147516" y="4185771"/>
              <a:ext cx="650988" cy="2173096"/>
            </a:xfrm>
            <a:prstGeom prst="line">
              <a:avLst/>
            </a:prstGeom>
            <a:ln w="15875">
              <a:solidFill>
                <a:srgbClr val="0052F6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60" name="Group 59"/>
            <p:cNvGrpSpPr/>
            <p:nvPr/>
          </p:nvGrpSpPr>
          <p:grpSpPr>
            <a:xfrm>
              <a:off x="5386462" y="4065548"/>
              <a:ext cx="2173096" cy="1492946"/>
              <a:chOff x="5386462" y="4065548"/>
              <a:chExt cx="2173096" cy="1492946"/>
            </a:xfrm>
          </p:grpSpPr>
          <p:cxnSp>
            <p:nvCxnSpPr>
              <p:cNvPr id="47" name="Straight Connector 46"/>
              <p:cNvCxnSpPr>
                <a:stCxn id="30" idx="2"/>
                <a:endCxn id="39" idx="7"/>
              </p:cNvCxnSpPr>
              <p:nvPr/>
            </p:nvCxnSpPr>
            <p:spPr>
              <a:xfrm rot="10800000" flipV="1">
                <a:off x="5386462" y="4516394"/>
                <a:ext cx="1125556" cy="1002780"/>
              </a:xfrm>
              <a:prstGeom prst="line">
                <a:avLst/>
              </a:prstGeom>
              <a:ln w="15875">
                <a:solidFill>
                  <a:srgbClr val="0052F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>
                <a:stCxn id="34" idx="3"/>
                <a:endCxn id="39" idx="6"/>
              </p:cNvCxnSpPr>
              <p:nvPr/>
            </p:nvCxnSpPr>
            <p:spPr>
              <a:xfrm rot="5400000">
                <a:off x="5641033" y="3827047"/>
                <a:ext cx="1492945" cy="1969948"/>
              </a:xfrm>
              <a:prstGeom prst="line">
                <a:avLst/>
              </a:prstGeom>
              <a:ln w="15875">
                <a:solidFill>
                  <a:srgbClr val="0052F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/>
              <p:cNvCxnSpPr>
                <a:stCxn id="40" idx="2"/>
                <a:endCxn id="39" idx="6"/>
              </p:cNvCxnSpPr>
              <p:nvPr/>
            </p:nvCxnSpPr>
            <p:spPr>
              <a:xfrm rot="10800000" flipV="1">
                <a:off x="5402531" y="4623482"/>
                <a:ext cx="1797354" cy="935012"/>
              </a:xfrm>
              <a:prstGeom prst="line">
                <a:avLst/>
              </a:prstGeom>
              <a:ln w="15875">
                <a:solidFill>
                  <a:srgbClr val="0052F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Straight Connector 129"/>
              <p:cNvCxnSpPr>
                <a:stCxn id="31" idx="1"/>
                <a:endCxn id="30" idx="3"/>
              </p:cNvCxnSpPr>
              <p:nvPr/>
            </p:nvCxnSpPr>
            <p:spPr>
              <a:xfrm rot="16200000" flipV="1">
                <a:off x="6351159" y="4732641"/>
                <a:ext cx="506256" cy="152400"/>
              </a:xfrm>
              <a:prstGeom prst="line">
                <a:avLst/>
              </a:prstGeom>
              <a:ln w="15875">
                <a:solidFill>
                  <a:srgbClr val="0052F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Straight Connector 133"/>
              <p:cNvCxnSpPr>
                <a:stCxn id="32" idx="4"/>
                <a:endCxn id="31" idx="6"/>
              </p:cNvCxnSpPr>
              <p:nvPr/>
            </p:nvCxnSpPr>
            <p:spPr>
              <a:xfrm rot="5400000">
                <a:off x="7089620" y="4631351"/>
                <a:ext cx="154464" cy="785412"/>
              </a:xfrm>
              <a:prstGeom prst="line">
                <a:avLst/>
              </a:prstGeom>
              <a:ln w="15875">
                <a:solidFill>
                  <a:srgbClr val="0052F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" name="Straight Connector 143"/>
              <p:cNvCxnSpPr>
                <a:stCxn id="40" idx="3"/>
                <a:endCxn id="31" idx="6"/>
              </p:cNvCxnSpPr>
              <p:nvPr/>
            </p:nvCxnSpPr>
            <p:spPr>
              <a:xfrm rot="5400000">
                <a:off x="6775806" y="4661141"/>
                <a:ext cx="438488" cy="441808"/>
              </a:xfrm>
              <a:prstGeom prst="line">
                <a:avLst/>
              </a:prstGeom>
              <a:ln w="15875">
                <a:solidFill>
                  <a:srgbClr val="0052F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150" name="Straight Connector 149"/>
          <p:cNvCxnSpPr>
            <a:stCxn id="32" idx="7"/>
            <a:endCxn id="34" idx="5"/>
          </p:cNvCxnSpPr>
          <p:nvPr/>
        </p:nvCxnSpPr>
        <p:spPr>
          <a:xfrm rot="16200000" flipV="1">
            <a:off x="7131036" y="4384583"/>
            <a:ext cx="786351" cy="14828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1" name="Straight Connector 150"/>
          <p:cNvCxnSpPr>
            <a:stCxn id="40" idx="7"/>
            <a:endCxn id="34" idx="4"/>
          </p:cNvCxnSpPr>
          <p:nvPr/>
        </p:nvCxnSpPr>
        <p:spPr>
          <a:xfrm rot="5400000" flipH="1" flipV="1">
            <a:off x="7101246" y="4274134"/>
            <a:ext cx="502327" cy="11773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6" name="Straight Connector 155"/>
          <p:cNvCxnSpPr>
            <a:stCxn id="32" idx="1"/>
            <a:endCxn id="40" idx="6"/>
          </p:cNvCxnSpPr>
          <p:nvPr/>
        </p:nvCxnSpPr>
        <p:spPr>
          <a:xfrm rot="16200000" flipV="1">
            <a:off x="7300979" y="4632116"/>
            <a:ext cx="228418" cy="21115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3" name="Straight Connector 162"/>
          <p:cNvCxnSpPr>
            <a:stCxn id="34" idx="1"/>
            <a:endCxn id="35" idx="7"/>
          </p:cNvCxnSpPr>
          <p:nvPr/>
        </p:nvCxnSpPr>
        <p:spPr>
          <a:xfrm rot="16200000" flipH="1" flipV="1">
            <a:off x="6367108" y="3624102"/>
            <a:ext cx="642564" cy="136817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5851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20/06/2013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WG 2013</a:t>
            </a:r>
            <a:endParaRPr lang="en-US" dirty="0"/>
          </a:p>
        </p:txBody>
      </p:sp>
      <p:sp>
        <p:nvSpPr>
          <p:cNvPr id="43" name="Rectangle 42"/>
          <p:cNvSpPr/>
          <p:nvPr/>
        </p:nvSpPr>
        <p:spPr>
          <a:xfrm>
            <a:off x="0" y="59875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CA" sz="3200" dirty="0" smtClean="0">
                <a:latin typeface="Times New Roman" pitchFamily="18" charset="0"/>
                <a:cs typeface="Times New Roman" pitchFamily="18" charset="0"/>
              </a:rPr>
              <a:t>All Geometric-Thickness-2-Drawings of </a:t>
            </a:r>
            <a:r>
              <a:rPr lang="en-CA" sz="3200" i="1" dirty="0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CA" sz="3200" baseline="-25000" dirty="0" smtClean="0">
                <a:latin typeface="Times New Roman" pitchFamily="18" charset="0"/>
                <a:cs typeface="Times New Roman" pitchFamily="18" charset="0"/>
              </a:rPr>
              <a:t>9</a:t>
            </a:r>
            <a:r>
              <a:rPr lang="en-CA" sz="3200" i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CA" sz="3200" dirty="0" smtClean="0">
                <a:latin typeface="Times New Roman" pitchFamily="18" charset="0"/>
                <a:cs typeface="Times New Roman" pitchFamily="18" charset="0"/>
              </a:rPr>
              <a:t>one edge </a:t>
            </a:r>
            <a:endParaRPr lang="en-CA" sz="3200" baseline="-25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4" name="Straight Connector 43"/>
          <p:cNvCxnSpPr/>
          <p:nvPr/>
        </p:nvCxnSpPr>
        <p:spPr>
          <a:xfrm flipV="1">
            <a:off x="106881" y="724397"/>
            <a:ext cx="8942119" cy="6"/>
          </a:xfrm>
          <a:prstGeom prst="line">
            <a:avLst/>
          </a:prstGeom>
          <a:ln w="9525">
            <a:solidFill>
              <a:srgbClr val="FFA7A7"/>
            </a:solidFill>
          </a:ln>
          <a:effectLst>
            <a:outerShdw blurRad="40000" dist="20000" dir="5400000" rotWithShape="0">
              <a:srgbClr val="FFA7A7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B4E44-136C-4695-A266-781E4DCD36AC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172993" y="1260390"/>
            <a:ext cx="6351375" cy="30891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For  each distinct point configuration 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of  9 points,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025609" y="1804087"/>
            <a:ext cx="7970110" cy="55605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Wingdings" pitchFamily="2" charset="2"/>
              <a:buChar char="Ø"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construct 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9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on 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P,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and </a:t>
            </a:r>
            <a:endParaRPr lang="en-US" baseline="-25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endParaRPr lang="en-US" baseline="-25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for each edge e </a:t>
            </a:r>
            <a:r>
              <a:rPr lang="en-US" b="1" baseline="30000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in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9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, check whether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9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–e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baseline="30000" dirty="0" smtClean="0"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is a thickness two representation.</a:t>
            </a:r>
            <a:endParaRPr lang="en-US" baseline="-25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endParaRPr lang="en-US" baseline="-25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endParaRPr lang="en-US" baseline="-25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endParaRPr lang="en-US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2113005" y="4361934"/>
            <a:ext cx="109728" cy="111211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Oval 19"/>
          <p:cNvSpPr/>
          <p:nvPr/>
        </p:nvSpPr>
        <p:spPr>
          <a:xfrm>
            <a:off x="2265405" y="4946829"/>
            <a:ext cx="109728" cy="111211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Oval 20"/>
          <p:cNvSpPr/>
          <p:nvPr/>
        </p:nvSpPr>
        <p:spPr>
          <a:xfrm>
            <a:off x="3105681" y="4514334"/>
            <a:ext cx="109728" cy="111211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Oval 21"/>
          <p:cNvSpPr/>
          <p:nvPr/>
        </p:nvSpPr>
        <p:spPr>
          <a:xfrm>
            <a:off x="2438399" y="2883224"/>
            <a:ext cx="109728" cy="111211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Oval 22"/>
          <p:cNvSpPr/>
          <p:nvPr/>
        </p:nvSpPr>
        <p:spPr>
          <a:xfrm>
            <a:off x="2957397" y="3871770"/>
            <a:ext cx="109728" cy="111211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Oval 23"/>
          <p:cNvSpPr/>
          <p:nvPr/>
        </p:nvSpPr>
        <p:spPr>
          <a:xfrm>
            <a:off x="1511628" y="4514334"/>
            <a:ext cx="109728" cy="111211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Oval 24"/>
          <p:cNvSpPr/>
          <p:nvPr/>
        </p:nvSpPr>
        <p:spPr>
          <a:xfrm>
            <a:off x="3958293" y="5342254"/>
            <a:ext cx="109728" cy="111211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Oval 25"/>
          <p:cNvSpPr/>
          <p:nvPr/>
        </p:nvSpPr>
        <p:spPr>
          <a:xfrm>
            <a:off x="893790" y="5404034"/>
            <a:ext cx="109728" cy="111211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Oval 26"/>
          <p:cNvSpPr/>
          <p:nvPr/>
        </p:nvSpPr>
        <p:spPr>
          <a:xfrm>
            <a:off x="2640231" y="4506093"/>
            <a:ext cx="109728" cy="111211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Oval 29"/>
          <p:cNvSpPr/>
          <p:nvPr/>
        </p:nvSpPr>
        <p:spPr>
          <a:xfrm>
            <a:off x="6512018" y="4460788"/>
            <a:ext cx="109728" cy="111211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Oval 30"/>
          <p:cNvSpPr/>
          <p:nvPr/>
        </p:nvSpPr>
        <p:spPr>
          <a:xfrm>
            <a:off x="6664418" y="5045683"/>
            <a:ext cx="109728" cy="111211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Oval 31"/>
          <p:cNvSpPr/>
          <p:nvPr/>
        </p:nvSpPr>
        <p:spPr>
          <a:xfrm>
            <a:off x="7504694" y="4835614"/>
            <a:ext cx="109728" cy="111211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Oval 32"/>
          <p:cNvSpPr/>
          <p:nvPr/>
        </p:nvSpPr>
        <p:spPr>
          <a:xfrm>
            <a:off x="6837412" y="2982078"/>
            <a:ext cx="109728" cy="111211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Oval 33"/>
          <p:cNvSpPr/>
          <p:nvPr/>
        </p:nvSpPr>
        <p:spPr>
          <a:xfrm>
            <a:off x="7356410" y="3970624"/>
            <a:ext cx="109728" cy="111211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Oval 34"/>
          <p:cNvSpPr/>
          <p:nvPr/>
        </p:nvSpPr>
        <p:spPr>
          <a:xfrm>
            <a:off x="5910641" y="4613188"/>
            <a:ext cx="109728" cy="111211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Oval 37"/>
          <p:cNvSpPr/>
          <p:nvPr/>
        </p:nvSpPr>
        <p:spPr>
          <a:xfrm>
            <a:off x="8357306" y="5441108"/>
            <a:ext cx="109728" cy="111211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Oval 38"/>
          <p:cNvSpPr/>
          <p:nvPr/>
        </p:nvSpPr>
        <p:spPr>
          <a:xfrm>
            <a:off x="5292803" y="5502888"/>
            <a:ext cx="109728" cy="111211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Oval 39"/>
          <p:cNvSpPr/>
          <p:nvPr/>
        </p:nvSpPr>
        <p:spPr>
          <a:xfrm>
            <a:off x="7199885" y="4567876"/>
            <a:ext cx="109728" cy="111211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1" name="Straight Connector 40"/>
          <p:cNvCxnSpPr>
            <a:stCxn id="33" idx="2"/>
            <a:endCxn id="39" idx="0"/>
          </p:cNvCxnSpPr>
          <p:nvPr/>
        </p:nvCxnSpPr>
        <p:spPr>
          <a:xfrm rot="10800000" flipV="1">
            <a:off x="5347668" y="3037684"/>
            <a:ext cx="1489745" cy="246520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Straight Connector 41"/>
          <p:cNvCxnSpPr>
            <a:stCxn id="35" idx="3"/>
            <a:endCxn id="39" idx="7"/>
          </p:cNvCxnSpPr>
          <p:nvPr/>
        </p:nvCxnSpPr>
        <p:spPr>
          <a:xfrm rot="5400000">
            <a:off x="5251056" y="4843519"/>
            <a:ext cx="811061" cy="54024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6" name="Straight Connector 55"/>
          <p:cNvCxnSpPr>
            <a:stCxn id="31" idx="3"/>
            <a:endCxn id="39" idx="6"/>
          </p:cNvCxnSpPr>
          <p:nvPr/>
        </p:nvCxnSpPr>
        <p:spPr>
          <a:xfrm rot="5400000">
            <a:off x="5832566" y="4710573"/>
            <a:ext cx="417886" cy="127795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3" name="Straight Connector 62"/>
          <p:cNvCxnSpPr>
            <a:stCxn id="38" idx="2"/>
            <a:endCxn id="39" idx="5"/>
          </p:cNvCxnSpPr>
          <p:nvPr/>
        </p:nvCxnSpPr>
        <p:spPr>
          <a:xfrm rot="10800000" flipV="1">
            <a:off x="5386462" y="5496713"/>
            <a:ext cx="2970844" cy="10109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0" name="Straight Connector 69"/>
          <p:cNvCxnSpPr>
            <a:stCxn id="33" idx="5"/>
            <a:endCxn id="38" idx="0"/>
          </p:cNvCxnSpPr>
          <p:nvPr/>
        </p:nvCxnSpPr>
        <p:spPr>
          <a:xfrm rot="16200000" flipH="1">
            <a:off x="6489568" y="3518505"/>
            <a:ext cx="2364105" cy="148109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3" name="Straight Connector 72"/>
          <p:cNvCxnSpPr>
            <a:stCxn id="33" idx="4"/>
            <a:endCxn id="34" idx="1"/>
          </p:cNvCxnSpPr>
          <p:nvPr/>
        </p:nvCxnSpPr>
        <p:spPr>
          <a:xfrm rot="16200000" flipH="1">
            <a:off x="6685567" y="3299997"/>
            <a:ext cx="893621" cy="48020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6" name="Straight Connector 75"/>
          <p:cNvCxnSpPr>
            <a:stCxn id="34" idx="5"/>
            <a:endCxn id="38" idx="0"/>
          </p:cNvCxnSpPr>
          <p:nvPr/>
        </p:nvCxnSpPr>
        <p:spPr>
          <a:xfrm rot="16200000" flipH="1">
            <a:off x="7243340" y="4272277"/>
            <a:ext cx="1375559" cy="96210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1" name="Straight Connector 80"/>
          <p:cNvCxnSpPr>
            <a:stCxn id="33" idx="4"/>
            <a:endCxn id="32" idx="0"/>
          </p:cNvCxnSpPr>
          <p:nvPr/>
        </p:nvCxnSpPr>
        <p:spPr>
          <a:xfrm rot="16200000" flipH="1">
            <a:off x="6354755" y="3630810"/>
            <a:ext cx="1742325" cy="66728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4" name="Straight Connector 83"/>
          <p:cNvCxnSpPr>
            <a:stCxn id="33" idx="4"/>
            <a:endCxn id="40" idx="0"/>
          </p:cNvCxnSpPr>
          <p:nvPr/>
        </p:nvCxnSpPr>
        <p:spPr>
          <a:xfrm rot="16200000" flipH="1">
            <a:off x="6336219" y="3649345"/>
            <a:ext cx="1474587" cy="36247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7" name="Straight Connector 86"/>
          <p:cNvCxnSpPr>
            <a:stCxn id="33" idx="4"/>
            <a:endCxn id="30" idx="0"/>
          </p:cNvCxnSpPr>
          <p:nvPr/>
        </p:nvCxnSpPr>
        <p:spPr>
          <a:xfrm rot="5400000">
            <a:off x="6045830" y="3614341"/>
            <a:ext cx="1367499" cy="32539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0" name="Straight Connector 89"/>
          <p:cNvCxnSpPr>
            <a:stCxn id="33" idx="3"/>
            <a:endCxn id="35" idx="7"/>
          </p:cNvCxnSpPr>
          <p:nvPr/>
        </p:nvCxnSpPr>
        <p:spPr>
          <a:xfrm rot="5400000">
            <a:off x="5652656" y="3428648"/>
            <a:ext cx="1552471" cy="84918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5" name="Straight Connector 94"/>
          <p:cNvCxnSpPr>
            <a:stCxn id="33" idx="4"/>
            <a:endCxn id="31" idx="0"/>
          </p:cNvCxnSpPr>
          <p:nvPr/>
        </p:nvCxnSpPr>
        <p:spPr>
          <a:xfrm rot="5400000">
            <a:off x="5829582" y="3982989"/>
            <a:ext cx="1952394" cy="172994"/>
          </a:xfrm>
          <a:prstGeom prst="line">
            <a:avLst/>
          </a:prstGeom>
          <a:ln w="34925">
            <a:solidFill>
              <a:srgbClr val="1DFC0C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8" name="Straight Connector 97"/>
          <p:cNvCxnSpPr>
            <a:stCxn id="35" idx="5"/>
            <a:endCxn id="31" idx="2"/>
          </p:cNvCxnSpPr>
          <p:nvPr/>
        </p:nvCxnSpPr>
        <p:spPr>
          <a:xfrm rot="16200000" flipH="1">
            <a:off x="6137771" y="4574642"/>
            <a:ext cx="393176" cy="66011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>
            <a:stCxn id="35" idx="6"/>
            <a:endCxn id="40" idx="1"/>
          </p:cNvCxnSpPr>
          <p:nvPr/>
        </p:nvCxnSpPr>
        <p:spPr>
          <a:xfrm flipV="1">
            <a:off x="6020369" y="4584162"/>
            <a:ext cx="1195585" cy="8463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>
            <a:stCxn id="35" idx="6"/>
            <a:endCxn id="30" idx="1"/>
          </p:cNvCxnSpPr>
          <p:nvPr/>
        </p:nvCxnSpPr>
        <p:spPr>
          <a:xfrm flipV="1">
            <a:off x="6020369" y="4477074"/>
            <a:ext cx="507718" cy="19172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>
            <a:stCxn id="35" idx="6"/>
            <a:endCxn id="38" idx="1"/>
          </p:cNvCxnSpPr>
          <p:nvPr/>
        </p:nvCxnSpPr>
        <p:spPr>
          <a:xfrm>
            <a:off x="6020369" y="4668794"/>
            <a:ext cx="2353006" cy="788600"/>
          </a:xfrm>
          <a:prstGeom prst="line">
            <a:avLst/>
          </a:prstGeom>
          <a:ln w="15875">
            <a:solidFill>
              <a:srgbClr val="FF0000"/>
            </a:solidFill>
            <a:prstDash val="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5" name="Straight Connector 114"/>
          <p:cNvCxnSpPr>
            <a:stCxn id="30" idx="4"/>
            <a:endCxn id="38" idx="0"/>
          </p:cNvCxnSpPr>
          <p:nvPr/>
        </p:nvCxnSpPr>
        <p:spPr>
          <a:xfrm rot="16200000" flipH="1">
            <a:off x="7054972" y="4083909"/>
            <a:ext cx="869109" cy="18452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8" name="Straight Connector 117"/>
          <p:cNvCxnSpPr>
            <a:stCxn id="34" idx="2"/>
            <a:endCxn id="30" idx="7"/>
          </p:cNvCxnSpPr>
          <p:nvPr/>
        </p:nvCxnSpPr>
        <p:spPr>
          <a:xfrm rot="10800000" flipV="1">
            <a:off x="6605678" y="4026230"/>
            <a:ext cx="750733" cy="45084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2" name="Straight Connector 121"/>
          <p:cNvCxnSpPr>
            <a:stCxn id="40" idx="0"/>
            <a:endCxn id="30" idx="6"/>
          </p:cNvCxnSpPr>
          <p:nvPr/>
        </p:nvCxnSpPr>
        <p:spPr>
          <a:xfrm rot="16200000" flipV="1">
            <a:off x="6912507" y="4225633"/>
            <a:ext cx="51482" cy="63300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5" name="Straight Connector 124"/>
          <p:cNvCxnSpPr>
            <a:stCxn id="32" idx="1"/>
            <a:endCxn id="30" idx="5"/>
          </p:cNvCxnSpPr>
          <p:nvPr/>
        </p:nvCxnSpPr>
        <p:spPr>
          <a:xfrm rot="16200000" flipV="1">
            <a:off x="6915127" y="4246264"/>
            <a:ext cx="296187" cy="91508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7" name="Straight Connector 136"/>
          <p:cNvCxnSpPr>
            <a:stCxn id="38" idx="2"/>
            <a:endCxn id="31" idx="4"/>
          </p:cNvCxnSpPr>
          <p:nvPr/>
        </p:nvCxnSpPr>
        <p:spPr>
          <a:xfrm rot="10800000">
            <a:off x="6719282" y="5156894"/>
            <a:ext cx="1638024" cy="33982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0" name="Straight Connector 139"/>
          <p:cNvCxnSpPr>
            <a:stCxn id="38" idx="0"/>
            <a:endCxn id="32" idx="5"/>
          </p:cNvCxnSpPr>
          <p:nvPr/>
        </p:nvCxnSpPr>
        <p:spPr>
          <a:xfrm rot="16200000" flipV="1">
            <a:off x="7749978" y="4778915"/>
            <a:ext cx="510569" cy="81381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2" name="Group 60"/>
          <p:cNvGrpSpPr/>
          <p:nvPr/>
        </p:nvGrpSpPr>
        <p:grpSpPr>
          <a:xfrm>
            <a:off x="5386462" y="4065548"/>
            <a:ext cx="2173096" cy="1532265"/>
            <a:chOff x="5386462" y="4065548"/>
            <a:chExt cx="2173096" cy="1532265"/>
          </a:xfrm>
        </p:grpSpPr>
        <p:cxnSp>
          <p:nvCxnSpPr>
            <p:cNvPr id="59" name="Straight Connector 58"/>
            <p:cNvCxnSpPr>
              <a:stCxn id="32" idx="4"/>
              <a:endCxn id="39" idx="5"/>
            </p:cNvCxnSpPr>
            <p:nvPr/>
          </p:nvCxnSpPr>
          <p:spPr>
            <a:xfrm rot="5400000">
              <a:off x="6147516" y="4185771"/>
              <a:ext cx="650988" cy="2173096"/>
            </a:xfrm>
            <a:prstGeom prst="line">
              <a:avLst/>
            </a:prstGeom>
            <a:ln w="15875">
              <a:solidFill>
                <a:srgbClr val="0052F6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4" name="Group 59"/>
            <p:cNvGrpSpPr/>
            <p:nvPr/>
          </p:nvGrpSpPr>
          <p:grpSpPr>
            <a:xfrm>
              <a:off x="5386462" y="4065548"/>
              <a:ext cx="2173096" cy="1492946"/>
              <a:chOff x="5386462" y="4065548"/>
              <a:chExt cx="2173096" cy="1492946"/>
            </a:xfrm>
          </p:grpSpPr>
          <p:cxnSp>
            <p:nvCxnSpPr>
              <p:cNvPr id="47" name="Straight Connector 46"/>
              <p:cNvCxnSpPr>
                <a:stCxn id="30" idx="2"/>
                <a:endCxn id="39" idx="7"/>
              </p:cNvCxnSpPr>
              <p:nvPr/>
            </p:nvCxnSpPr>
            <p:spPr>
              <a:xfrm rot="10800000" flipV="1">
                <a:off x="5386462" y="4516394"/>
                <a:ext cx="1125556" cy="1002780"/>
              </a:xfrm>
              <a:prstGeom prst="line">
                <a:avLst/>
              </a:prstGeom>
              <a:ln w="15875">
                <a:solidFill>
                  <a:srgbClr val="0052F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>
                <a:stCxn id="34" idx="3"/>
                <a:endCxn id="39" idx="6"/>
              </p:cNvCxnSpPr>
              <p:nvPr/>
            </p:nvCxnSpPr>
            <p:spPr>
              <a:xfrm rot="5400000">
                <a:off x="5641033" y="3827047"/>
                <a:ext cx="1492945" cy="1969948"/>
              </a:xfrm>
              <a:prstGeom prst="line">
                <a:avLst/>
              </a:prstGeom>
              <a:ln w="15875">
                <a:solidFill>
                  <a:srgbClr val="0052F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/>
              <p:cNvCxnSpPr>
                <a:stCxn id="40" idx="2"/>
                <a:endCxn id="39" idx="6"/>
              </p:cNvCxnSpPr>
              <p:nvPr/>
            </p:nvCxnSpPr>
            <p:spPr>
              <a:xfrm rot="10800000" flipV="1">
                <a:off x="5402531" y="4623482"/>
                <a:ext cx="1797354" cy="935012"/>
              </a:xfrm>
              <a:prstGeom prst="line">
                <a:avLst/>
              </a:prstGeom>
              <a:ln w="15875">
                <a:solidFill>
                  <a:srgbClr val="0052F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Straight Connector 129"/>
              <p:cNvCxnSpPr>
                <a:stCxn id="31" idx="1"/>
                <a:endCxn id="30" idx="3"/>
              </p:cNvCxnSpPr>
              <p:nvPr/>
            </p:nvCxnSpPr>
            <p:spPr>
              <a:xfrm rot="16200000" flipV="1">
                <a:off x="6351159" y="4732641"/>
                <a:ext cx="506256" cy="152400"/>
              </a:xfrm>
              <a:prstGeom prst="line">
                <a:avLst/>
              </a:prstGeom>
              <a:ln w="15875">
                <a:solidFill>
                  <a:srgbClr val="0052F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Straight Connector 133"/>
              <p:cNvCxnSpPr>
                <a:stCxn id="32" idx="4"/>
                <a:endCxn id="31" idx="6"/>
              </p:cNvCxnSpPr>
              <p:nvPr/>
            </p:nvCxnSpPr>
            <p:spPr>
              <a:xfrm rot="5400000">
                <a:off x="7089620" y="4631351"/>
                <a:ext cx="154464" cy="785412"/>
              </a:xfrm>
              <a:prstGeom prst="line">
                <a:avLst/>
              </a:prstGeom>
              <a:ln w="15875">
                <a:solidFill>
                  <a:srgbClr val="0052F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" name="Straight Connector 143"/>
              <p:cNvCxnSpPr>
                <a:stCxn id="40" idx="3"/>
                <a:endCxn id="31" idx="6"/>
              </p:cNvCxnSpPr>
              <p:nvPr/>
            </p:nvCxnSpPr>
            <p:spPr>
              <a:xfrm rot="5400000">
                <a:off x="6775806" y="4661141"/>
                <a:ext cx="438488" cy="441808"/>
              </a:xfrm>
              <a:prstGeom prst="line">
                <a:avLst/>
              </a:prstGeom>
              <a:ln w="15875">
                <a:solidFill>
                  <a:srgbClr val="0052F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150" name="Straight Connector 149"/>
          <p:cNvCxnSpPr>
            <a:stCxn id="32" idx="7"/>
            <a:endCxn id="34" idx="5"/>
          </p:cNvCxnSpPr>
          <p:nvPr/>
        </p:nvCxnSpPr>
        <p:spPr>
          <a:xfrm rot="16200000" flipV="1">
            <a:off x="7131036" y="4384583"/>
            <a:ext cx="786351" cy="14828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1" name="Straight Connector 150"/>
          <p:cNvCxnSpPr>
            <a:stCxn id="40" idx="7"/>
            <a:endCxn id="34" idx="4"/>
          </p:cNvCxnSpPr>
          <p:nvPr/>
        </p:nvCxnSpPr>
        <p:spPr>
          <a:xfrm rot="5400000" flipH="1" flipV="1">
            <a:off x="7101246" y="4274134"/>
            <a:ext cx="502327" cy="11773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6" name="Straight Connector 155"/>
          <p:cNvCxnSpPr>
            <a:stCxn id="32" idx="1"/>
            <a:endCxn id="40" idx="6"/>
          </p:cNvCxnSpPr>
          <p:nvPr/>
        </p:nvCxnSpPr>
        <p:spPr>
          <a:xfrm rot="16200000" flipV="1">
            <a:off x="7300979" y="4632116"/>
            <a:ext cx="228418" cy="21115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3" name="Straight Connector 162"/>
          <p:cNvCxnSpPr>
            <a:stCxn id="34" idx="1"/>
            <a:endCxn id="35" idx="7"/>
          </p:cNvCxnSpPr>
          <p:nvPr/>
        </p:nvCxnSpPr>
        <p:spPr>
          <a:xfrm rot="16200000" flipH="1" flipV="1">
            <a:off x="6367108" y="3624102"/>
            <a:ext cx="642564" cy="136817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5851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20/06/2013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WG 2013</a:t>
            </a:r>
            <a:endParaRPr lang="en-US" dirty="0"/>
          </a:p>
        </p:txBody>
      </p:sp>
      <p:sp>
        <p:nvSpPr>
          <p:cNvPr id="43" name="Rectangle 42"/>
          <p:cNvSpPr/>
          <p:nvPr/>
        </p:nvSpPr>
        <p:spPr>
          <a:xfrm>
            <a:off x="0" y="59875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CA" sz="3200" dirty="0" smtClean="0">
                <a:latin typeface="Times New Roman" pitchFamily="18" charset="0"/>
                <a:cs typeface="Times New Roman" pitchFamily="18" charset="0"/>
              </a:rPr>
              <a:t>All Geometric-Thickness-2-Drawings of </a:t>
            </a:r>
            <a:r>
              <a:rPr lang="en-CA" sz="3200" i="1" dirty="0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CA" sz="3200" baseline="-25000" dirty="0" smtClean="0">
                <a:latin typeface="Times New Roman" pitchFamily="18" charset="0"/>
                <a:cs typeface="Times New Roman" pitchFamily="18" charset="0"/>
              </a:rPr>
              <a:t>9</a:t>
            </a:r>
            <a:r>
              <a:rPr lang="en-CA" sz="3200" i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CA" sz="3200" dirty="0" smtClean="0">
                <a:latin typeface="Times New Roman" pitchFamily="18" charset="0"/>
                <a:cs typeface="Times New Roman" pitchFamily="18" charset="0"/>
              </a:rPr>
              <a:t>one edge </a:t>
            </a:r>
            <a:endParaRPr lang="en-CA" sz="3200" baseline="-25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4" name="Straight Connector 43"/>
          <p:cNvCxnSpPr/>
          <p:nvPr/>
        </p:nvCxnSpPr>
        <p:spPr>
          <a:xfrm flipV="1">
            <a:off x="106881" y="724397"/>
            <a:ext cx="8942119" cy="6"/>
          </a:xfrm>
          <a:prstGeom prst="line">
            <a:avLst/>
          </a:prstGeom>
          <a:ln w="9525">
            <a:solidFill>
              <a:srgbClr val="FFA7A7"/>
            </a:solidFill>
          </a:ln>
          <a:effectLst>
            <a:outerShdw blurRad="40000" dist="20000" dir="5400000" rotWithShape="0">
              <a:srgbClr val="FFA7A7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1152" y="2681417"/>
            <a:ext cx="4240625" cy="3318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94713" y="1791730"/>
            <a:ext cx="3349287" cy="4722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58544" y="747748"/>
            <a:ext cx="4233090" cy="3091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B4E44-136C-4695-A266-781E4DCD36AC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5851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80387" y="1890455"/>
            <a:ext cx="5726376" cy="42755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20/06/2013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WG 2013</a:t>
            </a:r>
            <a:endParaRPr lang="en-US" dirty="0"/>
          </a:p>
        </p:txBody>
      </p:sp>
      <p:sp>
        <p:nvSpPr>
          <p:cNvPr id="43" name="Rectangle 42"/>
          <p:cNvSpPr/>
          <p:nvPr/>
        </p:nvSpPr>
        <p:spPr>
          <a:xfrm>
            <a:off x="0" y="59875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CA" sz="3200" dirty="0" smtClean="0">
                <a:latin typeface="Times New Roman" pitchFamily="18" charset="0"/>
                <a:cs typeface="Times New Roman" pitchFamily="18" charset="0"/>
              </a:rPr>
              <a:t>Smallest </a:t>
            </a:r>
            <a:r>
              <a:rPr lang="en-CA" sz="3200" i="1" dirty="0" smtClean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CA" sz="3200" dirty="0" smtClean="0">
                <a:latin typeface="Times New Roman" pitchFamily="18" charset="0"/>
                <a:cs typeface="Times New Roman" pitchFamily="18" charset="0"/>
              </a:rPr>
              <a:t> with </a:t>
            </a:r>
            <a:r>
              <a:rPr lang="el-GR" sz="3200" i="1" dirty="0" smtClean="0">
                <a:latin typeface="Times New Roman" pitchFamily="18" charset="0"/>
                <a:cs typeface="Times New Roman" pitchFamily="18" charset="0"/>
              </a:rPr>
              <a:t>θ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) &gt; </a:t>
            </a:r>
            <a:r>
              <a:rPr lang="el-GR" sz="3200" i="1" dirty="0" smtClean="0">
                <a:latin typeface="Times New Roman" pitchFamily="18" charset="0"/>
                <a:cs typeface="Times New Roman" pitchFamily="18" charset="0"/>
              </a:rPr>
              <a:t>θ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) </a:t>
            </a:r>
            <a:endParaRPr lang="en-CA" sz="3200" baseline="-25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4" name="Straight Connector 43"/>
          <p:cNvCxnSpPr/>
          <p:nvPr/>
        </p:nvCxnSpPr>
        <p:spPr>
          <a:xfrm flipV="1">
            <a:off x="106881" y="724397"/>
            <a:ext cx="8942119" cy="6"/>
          </a:xfrm>
          <a:prstGeom prst="line">
            <a:avLst/>
          </a:prstGeom>
          <a:ln w="9525">
            <a:solidFill>
              <a:srgbClr val="FFA7A7"/>
            </a:solidFill>
          </a:ln>
          <a:effectLst>
            <a:outerShdw blurRad="40000" dist="20000" dir="5400000" rotWithShape="0">
              <a:srgbClr val="FFA7A7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007240"/>
            <a:ext cx="4233090" cy="3091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B4E44-136C-4695-A266-781E4DCD36AC}" type="slidenum">
              <a:rPr lang="en-US" smtClean="0"/>
              <a:pPr/>
              <a:t>17</a:t>
            </a:fld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4967416" y="172995"/>
            <a:ext cx="172995" cy="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rot="10800000" flipV="1">
            <a:off x="2681416" y="1767015"/>
            <a:ext cx="1050328" cy="568411"/>
          </a:xfrm>
          <a:prstGeom prst="straightConnector1">
            <a:avLst/>
          </a:prstGeom>
          <a:ln w="19050">
            <a:solidFill>
              <a:srgbClr val="1DFC0C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rot="5400000">
            <a:off x="2872947" y="2551670"/>
            <a:ext cx="1742302" cy="370703"/>
          </a:xfrm>
          <a:prstGeom prst="straightConnector1">
            <a:avLst/>
          </a:prstGeom>
          <a:ln w="19050">
            <a:solidFill>
              <a:srgbClr val="1DFC0C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3051371" y="1353750"/>
            <a:ext cx="20826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dirty="0" smtClean="0">
                <a:latin typeface="Times New Roman" pitchFamily="18" charset="0"/>
                <a:cs typeface="Times New Roman" pitchFamily="18" charset="0"/>
              </a:rPr>
              <a:t>unsaturated  vertices</a:t>
            </a:r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1782701" y="4072237"/>
            <a:ext cx="9797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i="1" dirty="0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CA" baseline="-25000" dirty="0" smtClean="0">
                <a:latin typeface="Times New Roman" pitchFamily="18" charset="0"/>
                <a:cs typeface="Times New Roman" pitchFamily="18" charset="0"/>
              </a:rPr>
              <a:t>9</a:t>
            </a:r>
            <a:r>
              <a:rPr lang="en-CA" i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CA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CA" i="1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CA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CA" i="1" dirty="0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CA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5687436" y="5987534"/>
            <a:ext cx="19992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i="1" dirty="0" smtClean="0">
                <a:latin typeface="Times New Roman" pitchFamily="18" charset="0"/>
                <a:cs typeface="Times New Roman" pitchFamily="18" charset="0"/>
              </a:rPr>
              <a:t>H, </a:t>
            </a:r>
            <a:r>
              <a:rPr lang="en-CA" dirty="0" smtClean="0">
                <a:latin typeface="Times New Roman" pitchFamily="18" charset="0"/>
                <a:cs typeface="Times New Roman" pitchFamily="18" charset="0"/>
              </a:rPr>
              <a:t>where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i="1" dirty="0" smtClean="0">
                <a:latin typeface="Times New Roman" pitchFamily="18" charset="0"/>
                <a:cs typeface="Times New Roman" pitchFamily="18" charset="0"/>
              </a:rPr>
              <a:t>θ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 = 2</a:t>
            </a:r>
            <a:r>
              <a:rPr lang="en-CA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5851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20/06/2013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WG 2013</a:t>
            </a:r>
            <a:endParaRPr lang="en-US" dirty="0"/>
          </a:p>
        </p:txBody>
      </p:sp>
      <p:sp>
        <p:nvSpPr>
          <p:cNvPr id="43" name="Rectangle 42"/>
          <p:cNvSpPr/>
          <p:nvPr/>
        </p:nvSpPr>
        <p:spPr>
          <a:xfrm>
            <a:off x="0" y="59875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3200" i="1" dirty="0" smtClean="0">
                <a:latin typeface="Times New Roman" pitchFamily="18" charset="0"/>
                <a:cs typeface="Times New Roman" pitchFamily="18" charset="0"/>
              </a:rPr>
              <a:t>θ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) = 3&gt; </a:t>
            </a:r>
            <a:r>
              <a:rPr lang="el-GR" sz="3200" i="1" dirty="0" smtClean="0">
                <a:latin typeface="Times New Roman" pitchFamily="18" charset="0"/>
                <a:cs typeface="Times New Roman" pitchFamily="18" charset="0"/>
              </a:rPr>
              <a:t>θ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) = 2</a:t>
            </a:r>
            <a:endParaRPr lang="en-CA" sz="3200" baseline="-25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4" name="Straight Connector 43"/>
          <p:cNvCxnSpPr/>
          <p:nvPr/>
        </p:nvCxnSpPr>
        <p:spPr>
          <a:xfrm flipV="1">
            <a:off x="106881" y="724397"/>
            <a:ext cx="8942119" cy="6"/>
          </a:xfrm>
          <a:prstGeom prst="line">
            <a:avLst/>
          </a:prstGeom>
          <a:ln w="9525">
            <a:solidFill>
              <a:srgbClr val="FFA7A7"/>
            </a:solidFill>
          </a:ln>
          <a:effectLst>
            <a:outerShdw blurRad="40000" dist="20000" dir="5400000" rotWithShape="0">
              <a:srgbClr val="FFA7A7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1152" y="2681417"/>
            <a:ext cx="4240625" cy="3318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94713" y="1791730"/>
            <a:ext cx="3349287" cy="4722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58544" y="747748"/>
            <a:ext cx="4233090" cy="3091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B4E44-136C-4695-A266-781E4DCD36AC}" type="slidenum">
              <a:rPr lang="en-US" smtClean="0"/>
              <a:pPr/>
              <a:t>18</a:t>
            </a:fld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4759687" y="172995"/>
            <a:ext cx="172995" cy="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3686629" y="3940823"/>
            <a:ext cx="3048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CA" dirty="0" smtClean="0">
                <a:latin typeface="Times New Roman" pitchFamily="18" charset="0"/>
                <a:cs typeface="Times New Roman" pitchFamily="18" charset="0"/>
              </a:rPr>
              <a:t>No suitable position for </a:t>
            </a:r>
            <a:r>
              <a:rPr lang="en-CA" i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CA" dirty="0" smtClean="0">
                <a:latin typeface="Times New Roman" pitchFamily="18" charset="0"/>
                <a:cs typeface="Times New Roman" pitchFamily="18" charset="0"/>
              </a:rPr>
              <a:t> in the thickness-2-representations of  </a:t>
            </a:r>
            <a:r>
              <a:rPr lang="en-CA" i="1" dirty="0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CA" baseline="-25000" dirty="0" smtClean="0">
                <a:latin typeface="Times New Roman" pitchFamily="18" charset="0"/>
                <a:cs typeface="Times New Roman" pitchFamily="18" charset="0"/>
              </a:rPr>
              <a:t>9</a:t>
            </a:r>
            <a:r>
              <a:rPr lang="en-CA" i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CA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CA" i="1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CA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CA" i="1" dirty="0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CA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444915" y="3874528"/>
            <a:ext cx="29848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2000" i="1" dirty="0" smtClean="0">
                <a:latin typeface="Times New Roman" pitchFamily="18" charset="0"/>
                <a:cs typeface="Times New Roman" pitchFamily="18" charset="0"/>
              </a:rPr>
              <a:t>v</a:t>
            </a:r>
            <a:endParaRPr lang="en-US" i="1" dirty="0"/>
          </a:p>
        </p:txBody>
      </p:sp>
      <p:cxnSp>
        <p:nvCxnSpPr>
          <p:cNvPr id="15" name="Straight Arrow Connector 14"/>
          <p:cNvCxnSpPr>
            <a:stCxn id="12" idx="3"/>
          </p:cNvCxnSpPr>
          <p:nvPr/>
        </p:nvCxnSpPr>
        <p:spPr>
          <a:xfrm>
            <a:off x="1791730" y="4034481"/>
            <a:ext cx="1631092" cy="1278924"/>
          </a:xfrm>
          <a:prstGeom prst="straightConnector1">
            <a:avLst/>
          </a:prstGeom>
          <a:ln w="25400">
            <a:solidFill>
              <a:srgbClr val="1DFC0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12" idx="3"/>
          </p:cNvCxnSpPr>
          <p:nvPr/>
        </p:nvCxnSpPr>
        <p:spPr>
          <a:xfrm>
            <a:off x="1791730" y="4034481"/>
            <a:ext cx="729048" cy="142103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5856282" y="2058086"/>
            <a:ext cx="29848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2000" i="1" dirty="0" smtClean="0">
                <a:latin typeface="Times New Roman" pitchFamily="18" charset="0"/>
                <a:cs typeface="Times New Roman" pitchFamily="18" charset="0"/>
              </a:rPr>
              <a:t>v</a:t>
            </a:r>
            <a:endParaRPr lang="en-US" i="1" dirty="0"/>
          </a:p>
        </p:txBody>
      </p:sp>
      <p:cxnSp>
        <p:nvCxnSpPr>
          <p:cNvPr id="26" name="Straight Arrow Connector 25"/>
          <p:cNvCxnSpPr>
            <a:stCxn id="24" idx="1"/>
          </p:cNvCxnSpPr>
          <p:nvPr/>
        </p:nvCxnSpPr>
        <p:spPr>
          <a:xfrm rot="10800000">
            <a:off x="5523471" y="2248931"/>
            <a:ext cx="284199" cy="105027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rot="16200000" flipH="1">
            <a:off x="5659393" y="2607277"/>
            <a:ext cx="926760" cy="481914"/>
          </a:xfrm>
          <a:prstGeom prst="straightConnector1">
            <a:avLst/>
          </a:prstGeom>
          <a:ln w="25400">
            <a:solidFill>
              <a:srgbClr val="0047D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24" idx="2"/>
          </p:cNvCxnSpPr>
          <p:nvPr/>
        </p:nvCxnSpPr>
        <p:spPr>
          <a:xfrm rot="5400000">
            <a:off x="5705726" y="2425016"/>
            <a:ext cx="173002" cy="117383"/>
          </a:xfrm>
          <a:prstGeom prst="straightConnector1">
            <a:avLst/>
          </a:prstGeom>
          <a:ln w="25400">
            <a:solidFill>
              <a:srgbClr val="0047D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24" idx="0"/>
          </p:cNvCxnSpPr>
          <p:nvPr/>
        </p:nvCxnSpPr>
        <p:spPr>
          <a:xfrm rot="16200000" flipV="1">
            <a:off x="4809870" y="1269659"/>
            <a:ext cx="1445732" cy="636365"/>
          </a:xfrm>
          <a:prstGeom prst="straightConnector1">
            <a:avLst/>
          </a:prstGeom>
          <a:ln w="25400">
            <a:solidFill>
              <a:srgbClr val="0047D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24" idx="3"/>
          </p:cNvCxnSpPr>
          <p:nvPr/>
        </p:nvCxnSpPr>
        <p:spPr>
          <a:xfrm>
            <a:off x="5894167" y="2353957"/>
            <a:ext cx="1112113" cy="1353073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1705232" y="3991232"/>
            <a:ext cx="86498" cy="8649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5807669" y="2310708"/>
            <a:ext cx="86498" cy="8649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5851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20/06/2013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WG 2013</a:t>
            </a:r>
            <a:endParaRPr lang="en-US" dirty="0"/>
          </a:p>
        </p:txBody>
      </p:sp>
      <p:sp>
        <p:nvSpPr>
          <p:cNvPr id="43" name="Rectangle 42"/>
          <p:cNvSpPr/>
          <p:nvPr/>
        </p:nvSpPr>
        <p:spPr>
          <a:xfrm>
            <a:off x="0" y="59875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CA" sz="3200" dirty="0" smtClean="0">
                <a:latin typeface="Times New Roman" pitchFamily="18" charset="0"/>
                <a:cs typeface="Times New Roman" pitchFamily="18" charset="0"/>
              </a:rPr>
              <a:t>Schematic Representation of </a:t>
            </a:r>
            <a:r>
              <a:rPr lang="en-CA" sz="3200" i="1" dirty="0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CA" sz="3200" baseline="-25000" dirty="0" smtClean="0">
                <a:latin typeface="Times New Roman" pitchFamily="18" charset="0"/>
                <a:cs typeface="Times New Roman" pitchFamily="18" charset="0"/>
              </a:rPr>
              <a:t>9</a:t>
            </a:r>
            <a:r>
              <a:rPr lang="en-CA" sz="3200" i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CA" sz="3200" dirty="0" smtClean="0">
                <a:latin typeface="Times New Roman" pitchFamily="18" charset="0"/>
                <a:cs typeface="Times New Roman" pitchFamily="18" charset="0"/>
              </a:rPr>
              <a:t>one edge </a:t>
            </a:r>
            <a:endParaRPr lang="en-CA" sz="3200" baseline="-25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4" name="Straight Connector 43"/>
          <p:cNvCxnSpPr/>
          <p:nvPr/>
        </p:nvCxnSpPr>
        <p:spPr>
          <a:xfrm flipV="1">
            <a:off x="106881" y="724397"/>
            <a:ext cx="8942119" cy="6"/>
          </a:xfrm>
          <a:prstGeom prst="line">
            <a:avLst/>
          </a:prstGeom>
          <a:ln w="9525">
            <a:solidFill>
              <a:srgbClr val="FFA7A7"/>
            </a:solidFill>
          </a:ln>
          <a:effectLst>
            <a:outerShdw blurRad="40000" dist="20000" dir="5400000" rotWithShape="0">
              <a:srgbClr val="FFA7A7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1152" y="2681417"/>
            <a:ext cx="4240625" cy="3318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94713" y="1791730"/>
            <a:ext cx="3349287" cy="4722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58544" y="747748"/>
            <a:ext cx="4233090" cy="3091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B4E44-136C-4695-A266-781E4DCD36AC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2286000" y="2792627"/>
            <a:ext cx="407773" cy="2706130"/>
          </a:xfrm>
          <a:custGeom>
            <a:avLst/>
            <a:gdLst>
              <a:gd name="connsiteX0" fmla="*/ 0 w 407773"/>
              <a:gd name="connsiteY0" fmla="*/ 37070 h 2706130"/>
              <a:gd name="connsiteX1" fmla="*/ 284205 w 407773"/>
              <a:gd name="connsiteY1" fmla="*/ 2706130 h 2706130"/>
              <a:gd name="connsiteX2" fmla="*/ 407773 w 407773"/>
              <a:gd name="connsiteY2" fmla="*/ 2150076 h 2706130"/>
              <a:gd name="connsiteX3" fmla="*/ 37070 w 407773"/>
              <a:gd name="connsiteY3" fmla="*/ 0 h 2706130"/>
              <a:gd name="connsiteX4" fmla="*/ 37070 w 407773"/>
              <a:gd name="connsiteY4" fmla="*/ 0 h 27061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7773" h="2706130">
                <a:moveTo>
                  <a:pt x="0" y="37070"/>
                </a:moveTo>
                <a:lnTo>
                  <a:pt x="284205" y="2706130"/>
                </a:lnTo>
                <a:lnTo>
                  <a:pt x="407773" y="2150076"/>
                </a:lnTo>
                <a:lnTo>
                  <a:pt x="37070" y="0"/>
                </a:lnTo>
                <a:lnTo>
                  <a:pt x="37070" y="0"/>
                </a:lnTo>
              </a:path>
            </a:pathLst>
          </a:custGeom>
          <a:solidFill>
            <a:schemeClr val="accent1">
              <a:alpha val="37000"/>
            </a:schemeClr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Freeform 10"/>
          <p:cNvSpPr/>
          <p:nvPr/>
        </p:nvSpPr>
        <p:spPr>
          <a:xfrm>
            <a:off x="5202195" y="803189"/>
            <a:ext cx="407773" cy="2706130"/>
          </a:xfrm>
          <a:custGeom>
            <a:avLst/>
            <a:gdLst>
              <a:gd name="connsiteX0" fmla="*/ 0 w 407773"/>
              <a:gd name="connsiteY0" fmla="*/ 37070 h 2706130"/>
              <a:gd name="connsiteX1" fmla="*/ 284205 w 407773"/>
              <a:gd name="connsiteY1" fmla="*/ 2706130 h 2706130"/>
              <a:gd name="connsiteX2" fmla="*/ 407773 w 407773"/>
              <a:gd name="connsiteY2" fmla="*/ 2150076 h 2706130"/>
              <a:gd name="connsiteX3" fmla="*/ 37070 w 407773"/>
              <a:gd name="connsiteY3" fmla="*/ 0 h 2706130"/>
              <a:gd name="connsiteX4" fmla="*/ 37070 w 407773"/>
              <a:gd name="connsiteY4" fmla="*/ 0 h 27061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7773" h="2706130">
                <a:moveTo>
                  <a:pt x="0" y="37070"/>
                </a:moveTo>
                <a:lnTo>
                  <a:pt x="284205" y="2706130"/>
                </a:lnTo>
                <a:lnTo>
                  <a:pt x="407773" y="2150076"/>
                </a:lnTo>
                <a:lnTo>
                  <a:pt x="37070" y="0"/>
                </a:lnTo>
                <a:lnTo>
                  <a:pt x="37070" y="0"/>
                </a:lnTo>
              </a:path>
            </a:pathLst>
          </a:custGeom>
          <a:solidFill>
            <a:schemeClr val="accent1">
              <a:alpha val="37000"/>
            </a:schemeClr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Freeform 13"/>
          <p:cNvSpPr/>
          <p:nvPr/>
        </p:nvSpPr>
        <p:spPr>
          <a:xfrm>
            <a:off x="7475838" y="1841157"/>
            <a:ext cx="852616" cy="4312508"/>
          </a:xfrm>
          <a:custGeom>
            <a:avLst/>
            <a:gdLst>
              <a:gd name="connsiteX0" fmla="*/ 0 w 852616"/>
              <a:gd name="connsiteY0" fmla="*/ 4312508 h 4312508"/>
              <a:gd name="connsiteX1" fmla="*/ 568411 w 852616"/>
              <a:gd name="connsiteY1" fmla="*/ 3521675 h 4312508"/>
              <a:gd name="connsiteX2" fmla="*/ 852616 w 852616"/>
              <a:gd name="connsiteY2" fmla="*/ 0 h 4312508"/>
              <a:gd name="connsiteX3" fmla="*/ 0 w 852616"/>
              <a:gd name="connsiteY3" fmla="*/ 4312508 h 43125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52616" h="4312508">
                <a:moveTo>
                  <a:pt x="0" y="4312508"/>
                </a:moveTo>
                <a:lnTo>
                  <a:pt x="568411" y="3521675"/>
                </a:lnTo>
                <a:lnTo>
                  <a:pt x="852616" y="0"/>
                </a:lnTo>
                <a:lnTo>
                  <a:pt x="0" y="4312508"/>
                </a:lnTo>
                <a:close/>
              </a:path>
            </a:pathLst>
          </a:custGeom>
          <a:solidFill>
            <a:schemeClr val="accent1">
              <a:alpha val="37000"/>
            </a:schemeClr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Isosceles Triangle 15"/>
          <p:cNvSpPr/>
          <p:nvPr/>
        </p:nvSpPr>
        <p:spPr>
          <a:xfrm>
            <a:off x="642551" y="951470"/>
            <a:ext cx="1198606" cy="988541"/>
          </a:xfrm>
          <a:prstGeom prst="triangle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Oval 16"/>
          <p:cNvSpPr/>
          <p:nvPr/>
        </p:nvSpPr>
        <p:spPr>
          <a:xfrm>
            <a:off x="1124463" y="1248032"/>
            <a:ext cx="210065" cy="222422"/>
          </a:xfrm>
          <a:prstGeom prst="ellipse">
            <a:avLst/>
          </a:prstGeom>
          <a:solidFill>
            <a:schemeClr val="bg1"/>
          </a:solidFill>
          <a:ln w="25400">
            <a:solidFill>
              <a:srgbClr val="0047D6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Oval 17"/>
          <p:cNvSpPr>
            <a:spLocks noChangeAspect="1"/>
          </p:cNvSpPr>
          <p:nvPr/>
        </p:nvSpPr>
        <p:spPr>
          <a:xfrm>
            <a:off x="1190343" y="1313886"/>
            <a:ext cx="89977" cy="89977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Oval 18"/>
          <p:cNvSpPr/>
          <p:nvPr/>
        </p:nvSpPr>
        <p:spPr>
          <a:xfrm>
            <a:off x="1128579" y="1585787"/>
            <a:ext cx="210065" cy="222422"/>
          </a:xfrm>
          <a:prstGeom prst="ellipse">
            <a:avLst/>
          </a:prstGeom>
          <a:solidFill>
            <a:schemeClr val="bg1"/>
          </a:solidFill>
          <a:ln w="25400">
            <a:solidFill>
              <a:srgbClr val="FF0000"/>
            </a:solidFill>
            <a:prstDash val="dash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Oval 19"/>
          <p:cNvSpPr>
            <a:spLocks noChangeAspect="1"/>
          </p:cNvSpPr>
          <p:nvPr/>
        </p:nvSpPr>
        <p:spPr>
          <a:xfrm>
            <a:off x="1182102" y="1639284"/>
            <a:ext cx="89977" cy="89977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58510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20/06/2013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WG 2013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47650" y="59875"/>
            <a:ext cx="855345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CA" sz="4000" dirty="0" smtClean="0">
                <a:latin typeface="Times New Roman" pitchFamily="18" charset="0"/>
                <a:cs typeface="Times New Roman" pitchFamily="18" charset="0"/>
              </a:rPr>
              <a:t>Thickness &amp; Geometric Thickness</a:t>
            </a:r>
            <a:endParaRPr lang="en-CA" sz="4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 flipV="1">
            <a:off x="106881" y="771897"/>
            <a:ext cx="8942119" cy="6"/>
          </a:xfrm>
          <a:prstGeom prst="line">
            <a:avLst/>
          </a:prstGeom>
          <a:ln w="9525">
            <a:solidFill>
              <a:srgbClr val="FFA7A7"/>
            </a:solidFill>
          </a:ln>
          <a:effectLst>
            <a:outerShdw blurRad="40000" dist="20000" dir="5400000" rotWithShape="0">
              <a:srgbClr val="FFA7A7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308759" y="857395"/>
            <a:ext cx="648446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1600" dirty="0" smtClean="0">
                <a:solidFill>
                  <a:srgbClr val="0052F6"/>
                </a:solidFill>
                <a:latin typeface="Times New Roman" pitchFamily="18" charset="0"/>
                <a:cs typeface="Times New Roman" pitchFamily="18" charset="0"/>
              </a:rPr>
              <a:t>Thickness </a:t>
            </a:r>
            <a:r>
              <a:rPr lang="el-GR" sz="1600" i="1" dirty="0" smtClean="0">
                <a:solidFill>
                  <a:srgbClr val="0052F6"/>
                </a:solidFill>
                <a:latin typeface="Times New Roman" pitchFamily="18" charset="0"/>
                <a:cs typeface="Times New Roman" pitchFamily="18" charset="0"/>
              </a:rPr>
              <a:t>θ</a:t>
            </a:r>
            <a:r>
              <a:rPr lang="en-US" sz="1600" dirty="0" smtClean="0">
                <a:solidFill>
                  <a:srgbClr val="0052F6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1600" i="1" dirty="0" smtClean="0">
                <a:solidFill>
                  <a:srgbClr val="0052F6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1600" dirty="0" smtClean="0">
                <a:solidFill>
                  <a:srgbClr val="0052F6"/>
                </a:solidFill>
                <a:latin typeface="Times New Roman" pitchFamily="18" charset="0"/>
                <a:cs typeface="Times New Roman" pitchFamily="18" charset="0"/>
              </a:rPr>
              <a:t>): </a:t>
            </a:r>
          </a:p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The smallest number </a:t>
            </a:r>
            <a:r>
              <a:rPr lang="en-US" sz="1600" i="1" dirty="0" smtClean="0">
                <a:latin typeface="Times New Roman" pitchFamily="18" charset="0"/>
                <a:cs typeface="Times New Roman" pitchFamily="18" charset="0"/>
              </a:rPr>
              <a:t>k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such that </a:t>
            </a:r>
            <a:r>
              <a:rPr lang="en-US" sz="1600" i="1" dirty="0" smtClean="0">
                <a:latin typeface="Times New Roman" pitchFamily="18" charset="0"/>
                <a:cs typeface="Times New Roman" pitchFamily="18" charset="0"/>
              </a:rPr>
              <a:t>G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can be decomposed into </a:t>
            </a:r>
            <a:r>
              <a:rPr lang="en-US" sz="1600" i="1" dirty="0" smtClean="0">
                <a:latin typeface="Times New Roman" pitchFamily="18" charset="0"/>
                <a:cs typeface="Times New Roman" pitchFamily="18" charset="0"/>
              </a:rPr>
              <a:t>k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planar graphs. </a:t>
            </a:r>
            <a:endParaRPr lang="en-CA" sz="16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349322" y="3246873"/>
            <a:ext cx="6785832" cy="1323439"/>
            <a:chOff x="285000" y="4253738"/>
            <a:chExt cx="6785832" cy="1323439"/>
          </a:xfrm>
        </p:grpSpPr>
        <p:sp>
          <p:nvSpPr>
            <p:cNvPr id="18" name="Rectangle 17"/>
            <p:cNvSpPr/>
            <p:nvPr/>
          </p:nvSpPr>
          <p:spPr>
            <a:xfrm>
              <a:off x="285000" y="4253738"/>
              <a:ext cx="6785832" cy="132343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CA" sz="1600" dirty="0" smtClean="0">
                  <a:solidFill>
                    <a:srgbClr val="0052F6"/>
                  </a:solidFill>
                  <a:latin typeface="Times New Roman" pitchFamily="18" charset="0"/>
                  <a:cs typeface="Times New Roman" pitchFamily="18" charset="0"/>
                </a:rPr>
                <a:t>Geometric Thickness </a:t>
              </a:r>
              <a:r>
                <a:rPr lang="el-GR" sz="1600" i="1" dirty="0" smtClean="0">
                  <a:solidFill>
                    <a:srgbClr val="0052F6"/>
                  </a:solidFill>
                  <a:latin typeface="Times New Roman" pitchFamily="18" charset="0"/>
                  <a:cs typeface="Times New Roman" pitchFamily="18" charset="0"/>
                </a:rPr>
                <a:t>θ</a:t>
              </a:r>
              <a:r>
                <a:rPr lang="en-US" sz="1600" dirty="0" smtClean="0">
                  <a:solidFill>
                    <a:srgbClr val="0052F6"/>
                  </a:solidFill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lang="en-US" sz="1600" i="1" dirty="0" smtClean="0">
                  <a:solidFill>
                    <a:srgbClr val="0052F6"/>
                  </a:solidFill>
                  <a:latin typeface="Times New Roman" pitchFamily="18" charset="0"/>
                  <a:cs typeface="Times New Roman" pitchFamily="18" charset="0"/>
                </a:rPr>
                <a:t>G</a:t>
              </a:r>
              <a:r>
                <a:rPr lang="en-US" sz="1600" dirty="0" smtClean="0">
                  <a:solidFill>
                    <a:srgbClr val="0052F6"/>
                  </a:solidFill>
                  <a:latin typeface="Times New Roman" pitchFamily="18" charset="0"/>
                  <a:cs typeface="Times New Roman" pitchFamily="18" charset="0"/>
                </a:rPr>
                <a:t>): </a:t>
              </a:r>
            </a:p>
            <a:p>
              <a:r>
                <a:rPr lang="en-US" sz="1600" dirty="0" smtClean="0">
                  <a:latin typeface="Times New Roman" pitchFamily="18" charset="0"/>
                  <a:cs typeface="Times New Roman" pitchFamily="18" charset="0"/>
                </a:rPr>
                <a:t>The smallest number </a:t>
              </a:r>
              <a:r>
                <a:rPr lang="en-US" sz="1600" i="1" dirty="0" smtClean="0">
                  <a:latin typeface="Times New Roman" pitchFamily="18" charset="0"/>
                  <a:cs typeface="Times New Roman" pitchFamily="18" charset="0"/>
                </a:rPr>
                <a:t>k </a:t>
              </a:r>
              <a:r>
                <a:rPr lang="en-US" sz="1600" dirty="0" smtClean="0">
                  <a:latin typeface="Times New Roman" pitchFamily="18" charset="0"/>
                  <a:cs typeface="Times New Roman" pitchFamily="18" charset="0"/>
                </a:rPr>
                <a:t>such that 	</a:t>
              </a:r>
            </a:p>
            <a:p>
              <a:pPr lvl="1">
                <a:buFont typeface="Wingdings" pitchFamily="2" charset="2"/>
                <a:buChar char="Ø"/>
              </a:pPr>
              <a:r>
                <a:rPr lang="en-US" sz="1600" i="1" dirty="0" smtClean="0">
                  <a:latin typeface="Times New Roman" pitchFamily="18" charset="0"/>
                  <a:cs typeface="Times New Roman" pitchFamily="18" charset="0"/>
                </a:rPr>
                <a:t>  G </a:t>
              </a:r>
              <a:r>
                <a:rPr lang="en-US" sz="1600" dirty="0" smtClean="0">
                  <a:latin typeface="Times New Roman" pitchFamily="18" charset="0"/>
                  <a:cs typeface="Times New Roman" pitchFamily="18" charset="0"/>
                </a:rPr>
                <a:t>can be decomposed into </a:t>
              </a:r>
              <a:r>
                <a:rPr lang="en-US" sz="1600" i="1" dirty="0" smtClean="0">
                  <a:latin typeface="Times New Roman" pitchFamily="18" charset="0"/>
                  <a:cs typeface="Times New Roman" pitchFamily="18" charset="0"/>
                </a:rPr>
                <a:t>k </a:t>
              </a:r>
              <a:r>
                <a:rPr lang="en-US" sz="1600" dirty="0" smtClean="0">
                  <a:latin typeface="Times New Roman" pitchFamily="18" charset="0"/>
                  <a:cs typeface="Times New Roman" pitchFamily="18" charset="0"/>
                </a:rPr>
                <a:t>planar straight-line drawings (layers), and </a:t>
              </a:r>
            </a:p>
            <a:p>
              <a:pPr lvl="1">
                <a:buFont typeface="Wingdings" pitchFamily="2" charset="2"/>
                <a:buChar char="Ø"/>
              </a:pPr>
              <a:r>
                <a:rPr lang="en-US" sz="1600" dirty="0" smtClean="0">
                  <a:latin typeface="Times New Roman" pitchFamily="18" charset="0"/>
                  <a:cs typeface="Times New Roman" pitchFamily="18" charset="0"/>
                </a:rPr>
                <a:t>  the position of the vertices in each layer is the same. </a:t>
              </a:r>
            </a:p>
            <a:p>
              <a:r>
                <a:rPr lang="en-US" sz="16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endParaRPr lang="en-CA" sz="1600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0" name="Straight Connector 19"/>
            <p:cNvCxnSpPr/>
            <p:nvPr/>
          </p:nvCxnSpPr>
          <p:spPr>
            <a:xfrm>
              <a:off x="2181455" y="4324220"/>
              <a:ext cx="118753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33870" y="1441594"/>
            <a:ext cx="516255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5" name="Rectangle 34"/>
          <p:cNvSpPr/>
          <p:nvPr/>
        </p:nvSpPr>
        <p:spPr>
          <a:xfrm>
            <a:off x="6258598" y="3177916"/>
            <a:ext cx="3087252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 smtClean="0">
                <a:hlinkClick r:id="rId3"/>
              </a:rPr>
              <a:t>http://www.sis.uta.fi/cs/reports/dsarja/D-2009-3.pdf</a:t>
            </a:r>
            <a:endParaRPr lang="en-US" sz="900" dirty="0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6288" y="4527156"/>
            <a:ext cx="7434649" cy="1514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8" name="Right Arrow 37"/>
          <p:cNvSpPr/>
          <p:nvPr/>
        </p:nvSpPr>
        <p:spPr>
          <a:xfrm>
            <a:off x="2085657" y="5332288"/>
            <a:ext cx="246580" cy="184934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Rectangle 38"/>
          <p:cNvSpPr/>
          <p:nvPr/>
        </p:nvSpPr>
        <p:spPr>
          <a:xfrm>
            <a:off x="1469204" y="1448655"/>
            <a:ext cx="5856270" cy="1746607"/>
          </a:xfrm>
          <a:prstGeom prst="rect">
            <a:avLst/>
          </a:prstGeom>
          <a:noFill/>
          <a:ln w="127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Rectangle 39"/>
          <p:cNvSpPr/>
          <p:nvPr/>
        </p:nvSpPr>
        <p:spPr>
          <a:xfrm>
            <a:off x="2455526" y="4458983"/>
            <a:ext cx="5476127" cy="1746607"/>
          </a:xfrm>
          <a:prstGeom prst="rect">
            <a:avLst/>
          </a:prstGeom>
          <a:noFill/>
          <a:ln w="127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Rectangle 40"/>
          <p:cNvSpPr/>
          <p:nvPr/>
        </p:nvSpPr>
        <p:spPr>
          <a:xfrm>
            <a:off x="6066888" y="6198358"/>
            <a:ext cx="4572000" cy="2308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900" dirty="0" smtClean="0">
                <a:hlinkClick r:id="rId5"/>
              </a:rPr>
              <a:t>http://mathworld.wolfram.com/GraphThickness.html</a:t>
            </a:r>
            <a:endParaRPr lang="en-US" sz="900" dirty="0"/>
          </a:p>
        </p:txBody>
      </p:sp>
      <p:sp>
        <p:nvSpPr>
          <p:cNvPr id="42" name="Rectangle 41"/>
          <p:cNvSpPr/>
          <p:nvPr/>
        </p:nvSpPr>
        <p:spPr>
          <a:xfrm>
            <a:off x="308225" y="4407613"/>
            <a:ext cx="195209" cy="181852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Rectangle 42"/>
          <p:cNvSpPr/>
          <p:nvPr/>
        </p:nvSpPr>
        <p:spPr>
          <a:xfrm>
            <a:off x="140201" y="2021710"/>
            <a:ext cx="11015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θ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 = 3 </a:t>
            </a:r>
            <a:endParaRPr lang="en-US" dirty="0"/>
          </a:p>
        </p:txBody>
      </p:sp>
      <p:sp>
        <p:nvSpPr>
          <p:cNvPr id="44" name="Rectangle 43"/>
          <p:cNvSpPr/>
          <p:nvPr/>
        </p:nvSpPr>
        <p:spPr>
          <a:xfrm>
            <a:off x="160749" y="4590250"/>
            <a:ext cx="11015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θ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 = 3 </a:t>
            </a:r>
            <a:endParaRPr lang="en-US" dirty="0"/>
          </a:p>
        </p:txBody>
      </p:sp>
      <p:cxnSp>
        <p:nvCxnSpPr>
          <p:cNvPr id="45" name="Straight Connector 44"/>
          <p:cNvCxnSpPr/>
          <p:nvPr/>
        </p:nvCxnSpPr>
        <p:spPr>
          <a:xfrm>
            <a:off x="270458" y="4652993"/>
            <a:ext cx="118753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B4E44-136C-4695-A266-781E4DCD36AC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15893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20/06/2013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WG 2013</a:t>
            </a:r>
            <a:endParaRPr lang="en-US" dirty="0"/>
          </a:p>
        </p:txBody>
      </p:sp>
      <p:sp>
        <p:nvSpPr>
          <p:cNvPr id="43" name="Rectangle 42"/>
          <p:cNvSpPr/>
          <p:nvPr/>
        </p:nvSpPr>
        <p:spPr>
          <a:xfrm>
            <a:off x="0" y="59875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CA" sz="3200" dirty="0" smtClean="0">
                <a:latin typeface="Times New Roman" pitchFamily="18" charset="0"/>
                <a:cs typeface="Times New Roman" pitchFamily="18" charset="0"/>
              </a:rPr>
              <a:t>Schematic Representation of </a:t>
            </a:r>
            <a:r>
              <a:rPr lang="en-CA" sz="3200" i="1" dirty="0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CA" sz="3200" baseline="-25000" dirty="0" smtClean="0">
                <a:latin typeface="Times New Roman" pitchFamily="18" charset="0"/>
                <a:cs typeface="Times New Roman" pitchFamily="18" charset="0"/>
              </a:rPr>
              <a:t>9</a:t>
            </a:r>
            <a:r>
              <a:rPr lang="en-CA" sz="3200" i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CA" sz="3200" dirty="0" smtClean="0">
                <a:latin typeface="Times New Roman" pitchFamily="18" charset="0"/>
                <a:cs typeface="Times New Roman" pitchFamily="18" charset="0"/>
              </a:rPr>
              <a:t>one edge </a:t>
            </a:r>
            <a:endParaRPr lang="en-CA" sz="3200" baseline="-25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4" name="Straight Connector 43"/>
          <p:cNvCxnSpPr/>
          <p:nvPr/>
        </p:nvCxnSpPr>
        <p:spPr>
          <a:xfrm flipV="1">
            <a:off x="106881" y="724397"/>
            <a:ext cx="8942119" cy="6"/>
          </a:xfrm>
          <a:prstGeom prst="line">
            <a:avLst/>
          </a:prstGeom>
          <a:ln w="9525">
            <a:solidFill>
              <a:srgbClr val="FFA7A7"/>
            </a:solidFill>
          </a:ln>
          <a:effectLst>
            <a:outerShdw blurRad="40000" dist="20000" dir="5400000" rotWithShape="0">
              <a:srgbClr val="FFA7A7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1152" y="2681417"/>
            <a:ext cx="4240625" cy="3318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94713" y="1791730"/>
            <a:ext cx="3349287" cy="4722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58544" y="747748"/>
            <a:ext cx="4233090" cy="3091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B4E44-136C-4695-A266-781E4DCD36AC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13" name="Isosceles Triangle 12"/>
          <p:cNvSpPr/>
          <p:nvPr/>
        </p:nvSpPr>
        <p:spPr>
          <a:xfrm>
            <a:off x="642551" y="951470"/>
            <a:ext cx="1198606" cy="988541"/>
          </a:xfrm>
          <a:prstGeom prst="triangle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Oval 14"/>
          <p:cNvSpPr/>
          <p:nvPr/>
        </p:nvSpPr>
        <p:spPr>
          <a:xfrm>
            <a:off x="1124463" y="1248032"/>
            <a:ext cx="210065" cy="222422"/>
          </a:xfrm>
          <a:prstGeom prst="ellipse">
            <a:avLst/>
          </a:prstGeom>
          <a:solidFill>
            <a:schemeClr val="bg1"/>
          </a:solidFill>
          <a:ln w="25400">
            <a:solidFill>
              <a:srgbClr val="0047D6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Oval 15"/>
          <p:cNvSpPr>
            <a:spLocks noChangeAspect="1"/>
          </p:cNvSpPr>
          <p:nvPr/>
        </p:nvSpPr>
        <p:spPr>
          <a:xfrm>
            <a:off x="1190343" y="1313886"/>
            <a:ext cx="89977" cy="89977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Oval 16"/>
          <p:cNvSpPr/>
          <p:nvPr/>
        </p:nvSpPr>
        <p:spPr>
          <a:xfrm>
            <a:off x="1128579" y="1585787"/>
            <a:ext cx="210065" cy="222422"/>
          </a:xfrm>
          <a:prstGeom prst="ellipse">
            <a:avLst/>
          </a:prstGeom>
          <a:solidFill>
            <a:schemeClr val="bg1"/>
          </a:solidFill>
          <a:ln w="25400">
            <a:solidFill>
              <a:srgbClr val="FF0000"/>
            </a:solidFill>
            <a:prstDash val="dash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Oval 17"/>
          <p:cNvSpPr>
            <a:spLocks noChangeAspect="1"/>
          </p:cNvSpPr>
          <p:nvPr/>
        </p:nvSpPr>
        <p:spPr>
          <a:xfrm>
            <a:off x="1182102" y="1639284"/>
            <a:ext cx="89977" cy="89977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Freeform 18"/>
          <p:cNvSpPr/>
          <p:nvPr/>
        </p:nvSpPr>
        <p:spPr>
          <a:xfrm>
            <a:off x="2557849" y="4744994"/>
            <a:ext cx="1569308" cy="1000898"/>
          </a:xfrm>
          <a:custGeom>
            <a:avLst/>
            <a:gdLst>
              <a:gd name="connsiteX0" fmla="*/ 1569308 w 1569308"/>
              <a:gd name="connsiteY0" fmla="*/ 1000898 h 1000898"/>
              <a:gd name="connsiteX1" fmla="*/ 123567 w 1569308"/>
              <a:gd name="connsiteY1" fmla="*/ 247135 h 1000898"/>
              <a:gd name="connsiteX2" fmla="*/ 0 w 1569308"/>
              <a:gd name="connsiteY2" fmla="*/ 0 h 1000898"/>
              <a:gd name="connsiteX3" fmla="*/ 1569308 w 1569308"/>
              <a:gd name="connsiteY3" fmla="*/ 1000898 h 1000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69308" h="1000898">
                <a:moveTo>
                  <a:pt x="1569308" y="1000898"/>
                </a:moveTo>
                <a:lnTo>
                  <a:pt x="123567" y="247135"/>
                </a:lnTo>
                <a:lnTo>
                  <a:pt x="0" y="0"/>
                </a:lnTo>
                <a:lnTo>
                  <a:pt x="1569308" y="1000898"/>
                </a:lnTo>
                <a:close/>
              </a:path>
            </a:pathLst>
          </a:custGeom>
          <a:solidFill>
            <a:srgbClr val="FF0000">
              <a:alpha val="3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Freeform 19"/>
          <p:cNvSpPr/>
          <p:nvPr/>
        </p:nvSpPr>
        <p:spPr>
          <a:xfrm>
            <a:off x="5449330" y="2755557"/>
            <a:ext cx="1581665" cy="1000897"/>
          </a:xfrm>
          <a:custGeom>
            <a:avLst/>
            <a:gdLst>
              <a:gd name="connsiteX0" fmla="*/ 160638 w 1581665"/>
              <a:gd name="connsiteY0" fmla="*/ 210064 h 1000897"/>
              <a:gd name="connsiteX1" fmla="*/ 0 w 1581665"/>
              <a:gd name="connsiteY1" fmla="*/ 0 h 1000897"/>
              <a:gd name="connsiteX2" fmla="*/ 1581665 w 1581665"/>
              <a:gd name="connsiteY2" fmla="*/ 976183 h 1000897"/>
              <a:gd name="connsiteX3" fmla="*/ 1581665 w 1581665"/>
              <a:gd name="connsiteY3" fmla="*/ 1000897 h 1000897"/>
              <a:gd name="connsiteX4" fmla="*/ 160638 w 1581665"/>
              <a:gd name="connsiteY4" fmla="*/ 210064 h 1000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1665" h="1000897">
                <a:moveTo>
                  <a:pt x="160638" y="210064"/>
                </a:moveTo>
                <a:lnTo>
                  <a:pt x="0" y="0"/>
                </a:lnTo>
                <a:lnTo>
                  <a:pt x="1581665" y="976183"/>
                </a:lnTo>
                <a:lnTo>
                  <a:pt x="1581665" y="1000897"/>
                </a:lnTo>
                <a:lnTo>
                  <a:pt x="160638" y="210064"/>
                </a:lnTo>
                <a:close/>
              </a:path>
            </a:pathLst>
          </a:custGeom>
          <a:solidFill>
            <a:srgbClr val="FF0000">
              <a:alpha val="3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Freeform 20"/>
          <p:cNvSpPr/>
          <p:nvPr/>
        </p:nvSpPr>
        <p:spPr>
          <a:xfrm>
            <a:off x="7624119" y="5350476"/>
            <a:ext cx="1383957" cy="963827"/>
          </a:xfrm>
          <a:custGeom>
            <a:avLst/>
            <a:gdLst>
              <a:gd name="connsiteX0" fmla="*/ 1383957 w 1383957"/>
              <a:gd name="connsiteY0" fmla="*/ 963827 h 963827"/>
              <a:gd name="connsiteX1" fmla="*/ 444843 w 1383957"/>
              <a:gd name="connsiteY1" fmla="*/ 0 h 963827"/>
              <a:gd name="connsiteX2" fmla="*/ 0 w 1383957"/>
              <a:gd name="connsiteY2" fmla="*/ 296562 h 963827"/>
              <a:gd name="connsiteX3" fmla="*/ 1383957 w 1383957"/>
              <a:gd name="connsiteY3" fmla="*/ 963827 h 9638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83957" h="963827">
                <a:moveTo>
                  <a:pt x="1383957" y="963827"/>
                </a:moveTo>
                <a:lnTo>
                  <a:pt x="444843" y="0"/>
                </a:lnTo>
                <a:lnTo>
                  <a:pt x="0" y="296562"/>
                </a:lnTo>
                <a:lnTo>
                  <a:pt x="1383957" y="963827"/>
                </a:lnTo>
                <a:close/>
              </a:path>
            </a:pathLst>
          </a:custGeom>
          <a:solidFill>
            <a:srgbClr val="FF0000">
              <a:alpha val="3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Freeform 21"/>
          <p:cNvSpPr/>
          <p:nvPr/>
        </p:nvSpPr>
        <p:spPr>
          <a:xfrm>
            <a:off x="2286000" y="2792627"/>
            <a:ext cx="407773" cy="2706130"/>
          </a:xfrm>
          <a:custGeom>
            <a:avLst/>
            <a:gdLst>
              <a:gd name="connsiteX0" fmla="*/ 0 w 407773"/>
              <a:gd name="connsiteY0" fmla="*/ 37070 h 2706130"/>
              <a:gd name="connsiteX1" fmla="*/ 284205 w 407773"/>
              <a:gd name="connsiteY1" fmla="*/ 2706130 h 2706130"/>
              <a:gd name="connsiteX2" fmla="*/ 407773 w 407773"/>
              <a:gd name="connsiteY2" fmla="*/ 2150076 h 2706130"/>
              <a:gd name="connsiteX3" fmla="*/ 37070 w 407773"/>
              <a:gd name="connsiteY3" fmla="*/ 0 h 2706130"/>
              <a:gd name="connsiteX4" fmla="*/ 37070 w 407773"/>
              <a:gd name="connsiteY4" fmla="*/ 0 h 27061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7773" h="2706130">
                <a:moveTo>
                  <a:pt x="0" y="37070"/>
                </a:moveTo>
                <a:lnTo>
                  <a:pt x="284205" y="2706130"/>
                </a:lnTo>
                <a:lnTo>
                  <a:pt x="407773" y="2150076"/>
                </a:lnTo>
                <a:lnTo>
                  <a:pt x="37070" y="0"/>
                </a:lnTo>
                <a:lnTo>
                  <a:pt x="37070" y="0"/>
                </a:lnTo>
              </a:path>
            </a:pathLst>
          </a:custGeom>
          <a:solidFill>
            <a:schemeClr val="accent1">
              <a:alpha val="37000"/>
            </a:schemeClr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Freeform 22"/>
          <p:cNvSpPr/>
          <p:nvPr/>
        </p:nvSpPr>
        <p:spPr>
          <a:xfrm>
            <a:off x="5202195" y="803189"/>
            <a:ext cx="407773" cy="2706130"/>
          </a:xfrm>
          <a:custGeom>
            <a:avLst/>
            <a:gdLst>
              <a:gd name="connsiteX0" fmla="*/ 0 w 407773"/>
              <a:gd name="connsiteY0" fmla="*/ 37070 h 2706130"/>
              <a:gd name="connsiteX1" fmla="*/ 284205 w 407773"/>
              <a:gd name="connsiteY1" fmla="*/ 2706130 h 2706130"/>
              <a:gd name="connsiteX2" fmla="*/ 407773 w 407773"/>
              <a:gd name="connsiteY2" fmla="*/ 2150076 h 2706130"/>
              <a:gd name="connsiteX3" fmla="*/ 37070 w 407773"/>
              <a:gd name="connsiteY3" fmla="*/ 0 h 2706130"/>
              <a:gd name="connsiteX4" fmla="*/ 37070 w 407773"/>
              <a:gd name="connsiteY4" fmla="*/ 0 h 27061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7773" h="2706130">
                <a:moveTo>
                  <a:pt x="0" y="37070"/>
                </a:moveTo>
                <a:lnTo>
                  <a:pt x="284205" y="2706130"/>
                </a:lnTo>
                <a:lnTo>
                  <a:pt x="407773" y="2150076"/>
                </a:lnTo>
                <a:lnTo>
                  <a:pt x="37070" y="0"/>
                </a:lnTo>
                <a:lnTo>
                  <a:pt x="37070" y="0"/>
                </a:lnTo>
              </a:path>
            </a:pathLst>
          </a:custGeom>
          <a:solidFill>
            <a:schemeClr val="accent1">
              <a:alpha val="37000"/>
            </a:schemeClr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Freeform 23"/>
          <p:cNvSpPr/>
          <p:nvPr/>
        </p:nvSpPr>
        <p:spPr>
          <a:xfrm>
            <a:off x="7475838" y="1841157"/>
            <a:ext cx="852616" cy="4312508"/>
          </a:xfrm>
          <a:custGeom>
            <a:avLst/>
            <a:gdLst>
              <a:gd name="connsiteX0" fmla="*/ 0 w 852616"/>
              <a:gd name="connsiteY0" fmla="*/ 4312508 h 4312508"/>
              <a:gd name="connsiteX1" fmla="*/ 568411 w 852616"/>
              <a:gd name="connsiteY1" fmla="*/ 3521675 h 4312508"/>
              <a:gd name="connsiteX2" fmla="*/ 852616 w 852616"/>
              <a:gd name="connsiteY2" fmla="*/ 0 h 4312508"/>
              <a:gd name="connsiteX3" fmla="*/ 0 w 852616"/>
              <a:gd name="connsiteY3" fmla="*/ 4312508 h 43125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52616" h="4312508">
                <a:moveTo>
                  <a:pt x="0" y="4312508"/>
                </a:moveTo>
                <a:lnTo>
                  <a:pt x="568411" y="3521675"/>
                </a:lnTo>
                <a:lnTo>
                  <a:pt x="852616" y="0"/>
                </a:lnTo>
                <a:lnTo>
                  <a:pt x="0" y="4312508"/>
                </a:lnTo>
                <a:close/>
              </a:path>
            </a:pathLst>
          </a:custGeom>
          <a:solidFill>
            <a:schemeClr val="accent1">
              <a:alpha val="37000"/>
            </a:schemeClr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5851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20/06/2013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WG 2013</a:t>
            </a:r>
            <a:endParaRPr lang="en-US" dirty="0"/>
          </a:p>
        </p:txBody>
      </p:sp>
      <p:sp>
        <p:nvSpPr>
          <p:cNvPr id="43" name="Rectangle 42"/>
          <p:cNvSpPr/>
          <p:nvPr/>
        </p:nvSpPr>
        <p:spPr>
          <a:xfrm>
            <a:off x="0" y="59875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CA" sz="3200" dirty="0" smtClean="0">
                <a:latin typeface="Times New Roman" pitchFamily="18" charset="0"/>
                <a:cs typeface="Times New Roman" pitchFamily="18" charset="0"/>
              </a:rPr>
              <a:t>Schematic Representations: Paths and Cycles</a:t>
            </a:r>
            <a:endParaRPr lang="en-CA" sz="3200" baseline="-25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4" name="Straight Connector 43"/>
          <p:cNvCxnSpPr/>
          <p:nvPr/>
        </p:nvCxnSpPr>
        <p:spPr>
          <a:xfrm flipV="1">
            <a:off x="106881" y="724397"/>
            <a:ext cx="8942119" cy="6"/>
          </a:xfrm>
          <a:prstGeom prst="line">
            <a:avLst/>
          </a:prstGeom>
          <a:ln w="9525">
            <a:solidFill>
              <a:srgbClr val="FFA7A7"/>
            </a:solidFill>
          </a:ln>
          <a:effectLst>
            <a:outerShdw blurRad="40000" dist="20000" dir="5400000" rotWithShape="0">
              <a:srgbClr val="FFA7A7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B4E44-136C-4695-A266-781E4DCD36AC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25" name="Isosceles Triangle 24"/>
          <p:cNvSpPr/>
          <p:nvPr/>
        </p:nvSpPr>
        <p:spPr>
          <a:xfrm>
            <a:off x="518983" y="1631091"/>
            <a:ext cx="1198606" cy="988541"/>
          </a:xfrm>
          <a:prstGeom prst="triangle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Oval 25"/>
          <p:cNvSpPr/>
          <p:nvPr/>
        </p:nvSpPr>
        <p:spPr>
          <a:xfrm>
            <a:off x="1000895" y="1927653"/>
            <a:ext cx="210065" cy="222422"/>
          </a:xfrm>
          <a:prstGeom prst="ellipse">
            <a:avLst/>
          </a:prstGeom>
          <a:solidFill>
            <a:schemeClr val="bg1"/>
          </a:solidFill>
          <a:ln w="25400">
            <a:solidFill>
              <a:srgbClr val="0047D6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Oval 26"/>
          <p:cNvSpPr>
            <a:spLocks noChangeAspect="1"/>
          </p:cNvSpPr>
          <p:nvPr/>
        </p:nvSpPr>
        <p:spPr>
          <a:xfrm>
            <a:off x="1066775" y="1993507"/>
            <a:ext cx="89977" cy="89977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Oval 27"/>
          <p:cNvSpPr/>
          <p:nvPr/>
        </p:nvSpPr>
        <p:spPr>
          <a:xfrm>
            <a:off x="1005011" y="2265408"/>
            <a:ext cx="210065" cy="222422"/>
          </a:xfrm>
          <a:prstGeom prst="ellipse">
            <a:avLst/>
          </a:prstGeom>
          <a:solidFill>
            <a:schemeClr val="bg1"/>
          </a:solidFill>
          <a:ln w="25400">
            <a:solidFill>
              <a:srgbClr val="FF0000"/>
            </a:solidFill>
            <a:prstDash val="dash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Oval 28"/>
          <p:cNvSpPr>
            <a:spLocks noChangeAspect="1"/>
          </p:cNvSpPr>
          <p:nvPr/>
        </p:nvSpPr>
        <p:spPr>
          <a:xfrm>
            <a:off x="1058534" y="2318905"/>
            <a:ext cx="89977" cy="89977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Isosceles Triangle 29"/>
          <p:cNvSpPr/>
          <p:nvPr/>
        </p:nvSpPr>
        <p:spPr>
          <a:xfrm>
            <a:off x="2211859" y="1062680"/>
            <a:ext cx="1198606" cy="988541"/>
          </a:xfrm>
          <a:prstGeom prst="triangle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Oval 30"/>
          <p:cNvSpPr/>
          <p:nvPr/>
        </p:nvSpPr>
        <p:spPr>
          <a:xfrm>
            <a:off x="2693771" y="1359242"/>
            <a:ext cx="210065" cy="222422"/>
          </a:xfrm>
          <a:prstGeom prst="ellipse">
            <a:avLst/>
          </a:prstGeom>
          <a:solidFill>
            <a:schemeClr val="bg1"/>
          </a:solidFill>
          <a:ln w="25400">
            <a:solidFill>
              <a:srgbClr val="0047D6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Oval 31"/>
          <p:cNvSpPr>
            <a:spLocks noChangeAspect="1"/>
          </p:cNvSpPr>
          <p:nvPr/>
        </p:nvSpPr>
        <p:spPr>
          <a:xfrm>
            <a:off x="2759651" y="1425096"/>
            <a:ext cx="89977" cy="89977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Oval 32"/>
          <p:cNvSpPr/>
          <p:nvPr/>
        </p:nvSpPr>
        <p:spPr>
          <a:xfrm>
            <a:off x="2697887" y="1696997"/>
            <a:ext cx="210065" cy="222422"/>
          </a:xfrm>
          <a:prstGeom prst="ellipse">
            <a:avLst/>
          </a:prstGeom>
          <a:solidFill>
            <a:schemeClr val="bg1"/>
          </a:solidFill>
          <a:ln w="25400">
            <a:solidFill>
              <a:srgbClr val="FF0000"/>
            </a:solidFill>
            <a:prstDash val="dash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Oval 33"/>
          <p:cNvSpPr>
            <a:spLocks noChangeAspect="1"/>
          </p:cNvSpPr>
          <p:nvPr/>
        </p:nvSpPr>
        <p:spPr>
          <a:xfrm>
            <a:off x="2751410" y="1750494"/>
            <a:ext cx="89977" cy="89977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Isosceles Triangle 34"/>
          <p:cNvSpPr/>
          <p:nvPr/>
        </p:nvSpPr>
        <p:spPr>
          <a:xfrm>
            <a:off x="3323967" y="1791729"/>
            <a:ext cx="1198606" cy="988541"/>
          </a:xfrm>
          <a:prstGeom prst="triangle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Oval 35"/>
          <p:cNvSpPr/>
          <p:nvPr/>
        </p:nvSpPr>
        <p:spPr>
          <a:xfrm>
            <a:off x="3805879" y="2088291"/>
            <a:ext cx="210065" cy="222422"/>
          </a:xfrm>
          <a:prstGeom prst="ellipse">
            <a:avLst/>
          </a:prstGeom>
          <a:solidFill>
            <a:schemeClr val="bg1"/>
          </a:solidFill>
          <a:ln w="25400">
            <a:solidFill>
              <a:srgbClr val="0047D6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Oval 36"/>
          <p:cNvSpPr>
            <a:spLocks noChangeAspect="1"/>
          </p:cNvSpPr>
          <p:nvPr/>
        </p:nvSpPr>
        <p:spPr>
          <a:xfrm>
            <a:off x="3871759" y="2154145"/>
            <a:ext cx="89977" cy="89977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Oval 37"/>
          <p:cNvSpPr/>
          <p:nvPr/>
        </p:nvSpPr>
        <p:spPr>
          <a:xfrm>
            <a:off x="3809995" y="2426046"/>
            <a:ext cx="210065" cy="222422"/>
          </a:xfrm>
          <a:prstGeom prst="ellipse">
            <a:avLst/>
          </a:prstGeom>
          <a:solidFill>
            <a:schemeClr val="bg1"/>
          </a:solidFill>
          <a:ln w="25400">
            <a:solidFill>
              <a:srgbClr val="FF0000"/>
            </a:solidFill>
            <a:prstDash val="dash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Oval 38"/>
          <p:cNvSpPr>
            <a:spLocks noChangeAspect="1"/>
          </p:cNvSpPr>
          <p:nvPr/>
        </p:nvSpPr>
        <p:spPr>
          <a:xfrm>
            <a:off x="3863518" y="2479543"/>
            <a:ext cx="89977" cy="89977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Isosceles Triangle 39"/>
          <p:cNvSpPr/>
          <p:nvPr/>
        </p:nvSpPr>
        <p:spPr>
          <a:xfrm>
            <a:off x="4979773" y="1173891"/>
            <a:ext cx="1198606" cy="988541"/>
          </a:xfrm>
          <a:prstGeom prst="triangle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Oval 40"/>
          <p:cNvSpPr/>
          <p:nvPr/>
        </p:nvSpPr>
        <p:spPr>
          <a:xfrm>
            <a:off x="5461685" y="1470453"/>
            <a:ext cx="210065" cy="222422"/>
          </a:xfrm>
          <a:prstGeom prst="ellipse">
            <a:avLst/>
          </a:prstGeom>
          <a:solidFill>
            <a:schemeClr val="bg1"/>
          </a:solidFill>
          <a:ln w="25400">
            <a:solidFill>
              <a:srgbClr val="0047D6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Oval 41"/>
          <p:cNvSpPr>
            <a:spLocks noChangeAspect="1"/>
          </p:cNvSpPr>
          <p:nvPr/>
        </p:nvSpPr>
        <p:spPr>
          <a:xfrm>
            <a:off x="5527565" y="1536307"/>
            <a:ext cx="89977" cy="89977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Oval 44"/>
          <p:cNvSpPr/>
          <p:nvPr/>
        </p:nvSpPr>
        <p:spPr>
          <a:xfrm>
            <a:off x="5465801" y="1808208"/>
            <a:ext cx="210065" cy="222422"/>
          </a:xfrm>
          <a:prstGeom prst="ellipse">
            <a:avLst/>
          </a:prstGeom>
          <a:solidFill>
            <a:schemeClr val="bg1"/>
          </a:solidFill>
          <a:ln w="25400">
            <a:solidFill>
              <a:srgbClr val="FF0000"/>
            </a:solidFill>
            <a:prstDash val="dash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Oval 45"/>
          <p:cNvSpPr>
            <a:spLocks noChangeAspect="1"/>
          </p:cNvSpPr>
          <p:nvPr/>
        </p:nvSpPr>
        <p:spPr>
          <a:xfrm>
            <a:off x="5519324" y="1861705"/>
            <a:ext cx="89977" cy="89977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Isosceles Triangle 46"/>
          <p:cNvSpPr/>
          <p:nvPr/>
        </p:nvSpPr>
        <p:spPr>
          <a:xfrm>
            <a:off x="3781174" y="3064463"/>
            <a:ext cx="1198606" cy="988541"/>
          </a:xfrm>
          <a:prstGeom prst="triangle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Oval 47"/>
          <p:cNvSpPr/>
          <p:nvPr/>
        </p:nvSpPr>
        <p:spPr>
          <a:xfrm>
            <a:off x="4263086" y="3361025"/>
            <a:ext cx="210065" cy="222422"/>
          </a:xfrm>
          <a:prstGeom prst="ellipse">
            <a:avLst/>
          </a:prstGeom>
          <a:solidFill>
            <a:schemeClr val="bg1"/>
          </a:solidFill>
          <a:ln w="25400">
            <a:solidFill>
              <a:srgbClr val="0047D6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Oval 48"/>
          <p:cNvSpPr>
            <a:spLocks noChangeAspect="1"/>
          </p:cNvSpPr>
          <p:nvPr/>
        </p:nvSpPr>
        <p:spPr>
          <a:xfrm>
            <a:off x="4328966" y="3426879"/>
            <a:ext cx="89977" cy="89977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0" name="Oval 49"/>
          <p:cNvSpPr/>
          <p:nvPr/>
        </p:nvSpPr>
        <p:spPr>
          <a:xfrm>
            <a:off x="4267202" y="3698780"/>
            <a:ext cx="210065" cy="222422"/>
          </a:xfrm>
          <a:prstGeom prst="ellipse">
            <a:avLst/>
          </a:prstGeom>
          <a:solidFill>
            <a:schemeClr val="bg1"/>
          </a:solidFill>
          <a:ln w="25400">
            <a:solidFill>
              <a:srgbClr val="FF0000"/>
            </a:solidFill>
            <a:prstDash val="dash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1" name="Oval 50"/>
          <p:cNvSpPr>
            <a:spLocks noChangeAspect="1"/>
          </p:cNvSpPr>
          <p:nvPr/>
        </p:nvSpPr>
        <p:spPr>
          <a:xfrm>
            <a:off x="4320725" y="3752277"/>
            <a:ext cx="89977" cy="89977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" name="Isosceles Triangle 51"/>
          <p:cNvSpPr/>
          <p:nvPr/>
        </p:nvSpPr>
        <p:spPr>
          <a:xfrm>
            <a:off x="5189844" y="2706117"/>
            <a:ext cx="1198606" cy="988541"/>
          </a:xfrm>
          <a:prstGeom prst="triangle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" name="Oval 52"/>
          <p:cNvSpPr/>
          <p:nvPr/>
        </p:nvSpPr>
        <p:spPr>
          <a:xfrm>
            <a:off x="5671756" y="3002679"/>
            <a:ext cx="210065" cy="222422"/>
          </a:xfrm>
          <a:prstGeom prst="ellipse">
            <a:avLst/>
          </a:prstGeom>
          <a:solidFill>
            <a:schemeClr val="bg1"/>
          </a:solidFill>
          <a:ln w="25400">
            <a:solidFill>
              <a:srgbClr val="0047D6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" name="Oval 53"/>
          <p:cNvSpPr>
            <a:spLocks noChangeAspect="1"/>
          </p:cNvSpPr>
          <p:nvPr/>
        </p:nvSpPr>
        <p:spPr>
          <a:xfrm>
            <a:off x="5737636" y="3068533"/>
            <a:ext cx="89977" cy="89977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5" name="Oval 54"/>
          <p:cNvSpPr/>
          <p:nvPr/>
        </p:nvSpPr>
        <p:spPr>
          <a:xfrm>
            <a:off x="5675872" y="3340434"/>
            <a:ext cx="210065" cy="222422"/>
          </a:xfrm>
          <a:prstGeom prst="ellipse">
            <a:avLst/>
          </a:prstGeom>
          <a:solidFill>
            <a:schemeClr val="bg1"/>
          </a:solidFill>
          <a:ln w="25400">
            <a:solidFill>
              <a:srgbClr val="FF0000"/>
            </a:solidFill>
            <a:prstDash val="dash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6" name="Oval 55"/>
          <p:cNvSpPr>
            <a:spLocks noChangeAspect="1"/>
          </p:cNvSpPr>
          <p:nvPr/>
        </p:nvSpPr>
        <p:spPr>
          <a:xfrm>
            <a:off x="5729395" y="3393931"/>
            <a:ext cx="89977" cy="89977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Isosceles Triangle 56"/>
          <p:cNvSpPr/>
          <p:nvPr/>
        </p:nvSpPr>
        <p:spPr>
          <a:xfrm>
            <a:off x="6956860" y="2767901"/>
            <a:ext cx="1198606" cy="988541"/>
          </a:xfrm>
          <a:prstGeom prst="triangle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8" name="Oval 57"/>
          <p:cNvSpPr/>
          <p:nvPr/>
        </p:nvSpPr>
        <p:spPr>
          <a:xfrm>
            <a:off x="7438772" y="3064463"/>
            <a:ext cx="210065" cy="222422"/>
          </a:xfrm>
          <a:prstGeom prst="ellipse">
            <a:avLst/>
          </a:prstGeom>
          <a:solidFill>
            <a:schemeClr val="bg1"/>
          </a:solidFill>
          <a:ln w="25400">
            <a:solidFill>
              <a:srgbClr val="0047D6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9" name="Oval 58"/>
          <p:cNvSpPr>
            <a:spLocks noChangeAspect="1"/>
          </p:cNvSpPr>
          <p:nvPr/>
        </p:nvSpPr>
        <p:spPr>
          <a:xfrm>
            <a:off x="7504652" y="3130317"/>
            <a:ext cx="89977" cy="89977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0" name="Oval 59"/>
          <p:cNvSpPr/>
          <p:nvPr/>
        </p:nvSpPr>
        <p:spPr>
          <a:xfrm>
            <a:off x="7442888" y="3402218"/>
            <a:ext cx="210065" cy="222422"/>
          </a:xfrm>
          <a:prstGeom prst="ellipse">
            <a:avLst/>
          </a:prstGeom>
          <a:solidFill>
            <a:schemeClr val="bg1"/>
          </a:solidFill>
          <a:ln w="25400">
            <a:solidFill>
              <a:srgbClr val="FF0000"/>
            </a:solidFill>
            <a:prstDash val="dash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1" name="Oval 60"/>
          <p:cNvSpPr>
            <a:spLocks noChangeAspect="1"/>
          </p:cNvSpPr>
          <p:nvPr/>
        </p:nvSpPr>
        <p:spPr>
          <a:xfrm>
            <a:off x="7496411" y="3455715"/>
            <a:ext cx="89977" cy="89977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3" name="Straight Connector 62"/>
          <p:cNvCxnSpPr>
            <a:stCxn id="27" idx="6"/>
            <a:endCxn id="32" idx="2"/>
          </p:cNvCxnSpPr>
          <p:nvPr/>
        </p:nvCxnSpPr>
        <p:spPr>
          <a:xfrm flipV="1">
            <a:off x="1156752" y="1470085"/>
            <a:ext cx="1602899" cy="568411"/>
          </a:xfrm>
          <a:prstGeom prst="line">
            <a:avLst/>
          </a:prstGeom>
          <a:solidFill>
            <a:schemeClr val="bg1"/>
          </a:solidFill>
          <a:ln w="25400">
            <a:solidFill>
              <a:srgbClr val="FF0000"/>
            </a:solidFill>
            <a:prstDash val="dash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cxnSp>
      <p:cxnSp>
        <p:nvCxnSpPr>
          <p:cNvPr id="65" name="Straight Connector 64"/>
          <p:cNvCxnSpPr>
            <a:stCxn id="32" idx="7"/>
            <a:endCxn id="37" idx="1"/>
          </p:cNvCxnSpPr>
          <p:nvPr/>
        </p:nvCxnSpPr>
        <p:spPr>
          <a:xfrm rot="16200000" flipH="1">
            <a:off x="2996168" y="1278555"/>
            <a:ext cx="729049" cy="1048485"/>
          </a:xfrm>
          <a:prstGeom prst="line">
            <a:avLst/>
          </a:prstGeom>
          <a:solidFill>
            <a:schemeClr val="bg1"/>
          </a:solidFill>
          <a:ln w="25400">
            <a:solidFill>
              <a:srgbClr val="FF0000"/>
            </a:solidFill>
            <a:prstDash val="dash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cxnSp>
      <p:cxnSp>
        <p:nvCxnSpPr>
          <p:cNvPr id="68" name="Straight Connector 67"/>
          <p:cNvCxnSpPr>
            <a:stCxn id="37" idx="5"/>
            <a:endCxn id="42" idx="3"/>
          </p:cNvCxnSpPr>
          <p:nvPr/>
        </p:nvCxnSpPr>
        <p:spPr>
          <a:xfrm rot="5400000" flipH="1" flipV="1">
            <a:off x="4435731" y="1125934"/>
            <a:ext cx="617838" cy="1592183"/>
          </a:xfrm>
          <a:prstGeom prst="line">
            <a:avLst/>
          </a:prstGeom>
          <a:solidFill>
            <a:schemeClr val="bg1"/>
          </a:solidFill>
          <a:ln w="25400">
            <a:solidFill>
              <a:srgbClr val="FF0000"/>
            </a:solidFill>
            <a:prstDash val="dash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cxnSp>
      <p:cxnSp>
        <p:nvCxnSpPr>
          <p:cNvPr id="70" name="Straight Connector 69"/>
          <p:cNvCxnSpPr>
            <a:stCxn id="46" idx="4"/>
            <a:endCxn id="51" idx="7"/>
          </p:cNvCxnSpPr>
          <p:nvPr/>
        </p:nvCxnSpPr>
        <p:spPr>
          <a:xfrm rot="5400000">
            <a:off x="4074033" y="2275174"/>
            <a:ext cx="1813772" cy="1166788"/>
          </a:xfrm>
          <a:prstGeom prst="line">
            <a:avLst/>
          </a:prstGeom>
          <a:solidFill>
            <a:schemeClr val="bg1"/>
          </a:solidFill>
          <a:ln w="25400">
            <a:solidFill>
              <a:srgbClr val="0047D6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cxnSp>
      <p:cxnSp>
        <p:nvCxnSpPr>
          <p:cNvPr id="71" name="Straight Connector 70"/>
          <p:cNvCxnSpPr>
            <a:stCxn id="56" idx="2"/>
            <a:endCxn id="51" idx="5"/>
          </p:cNvCxnSpPr>
          <p:nvPr/>
        </p:nvCxnSpPr>
        <p:spPr>
          <a:xfrm rot="10800000" flipV="1">
            <a:off x="4397525" y="3438919"/>
            <a:ext cx="1331870" cy="390157"/>
          </a:xfrm>
          <a:prstGeom prst="line">
            <a:avLst/>
          </a:prstGeom>
          <a:solidFill>
            <a:schemeClr val="bg1"/>
          </a:solidFill>
          <a:ln w="25400">
            <a:solidFill>
              <a:srgbClr val="0047D6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cxnSp>
      <p:cxnSp>
        <p:nvCxnSpPr>
          <p:cNvPr id="74" name="Straight Connector 73"/>
          <p:cNvCxnSpPr>
            <a:stCxn id="61" idx="1"/>
            <a:endCxn id="56" idx="6"/>
          </p:cNvCxnSpPr>
          <p:nvPr/>
        </p:nvCxnSpPr>
        <p:spPr>
          <a:xfrm rot="16200000" flipV="1">
            <a:off x="6649494" y="2608798"/>
            <a:ext cx="29972" cy="1690216"/>
          </a:xfrm>
          <a:prstGeom prst="line">
            <a:avLst/>
          </a:prstGeom>
          <a:solidFill>
            <a:schemeClr val="bg1"/>
          </a:solidFill>
          <a:ln w="25400">
            <a:solidFill>
              <a:srgbClr val="0047D6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cxnSp>
      <p:cxnSp>
        <p:nvCxnSpPr>
          <p:cNvPr id="77" name="Straight Connector 76"/>
          <p:cNvCxnSpPr/>
          <p:nvPr/>
        </p:nvCxnSpPr>
        <p:spPr>
          <a:xfrm flipV="1">
            <a:off x="1354460" y="5251622"/>
            <a:ext cx="845043" cy="209697"/>
          </a:xfrm>
          <a:prstGeom prst="line">
            <a:avLst/>
          </a:prstGeom>
          <a:solidFill>
            <a:schemeClr val="bg1"/>
          </a:solidFill>
          <a:ln w="25400">
            <a:solidFill>
              <a:srgbClr val="FF0000"/>
            </a:solidFill>
            <a:prstDash val="dash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cxnSp>
      <p:cxnSp>
        <p:nvCxnSpPr>
          <p:cNvPr id="79" name="Straight Connector 78"/>
          <p:cNvCxnSpPr/>
          <p:nvPr/>
        </p:nvCxnSpPr>
        <p:spPr>
          <a:xfrm>
            <a:off x="2113005" y="5288692"/>
            <a:ext cx="852617" cy="345989"/>
          </a:xfrm>
          <a:prstGeom prst="line">
            <a:avLst/>
          </a:prstGeom>
          <a:solidFill>
            <a:schemeClr val="bg1"/>
          </a:solidFill>
          <a:ln w="25400">
            <a:solidFill>
              <a:srgbClr val="FF0000"/>
            </a:solidFill>
            <a:prstDash val="dash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cxnSp>
      <p:cxnSp>
        <p:nvCxnSpPr>
          <p:cNvPr id="82" name="Straight Connector 81"/>
          <p:cNvCxnSpPr/>
          <p:nvPr/>
        </p:nvCxnSpPr>
        <p:spPr>
          <a:xfrm flipV="1">
            <a:off x="2990335" y="5177481"/>
            <a:ext cx="1000898" cy="457200"/>
          </a:xfrm>
          <a:prstGeom prst="line">
            <a:avLst/>
          </a:prstGeom>
          <a:solidFill>
            <a:schemeClr val="bg1"/>
          </a:solidFill>
          <a:ln w="25400">
            <a:solidFill>
              <a:srgbClr val="FF0000"/>
            </a:solidFill>
            <a:prstDash val="dash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cxnSp>
      <p:cxnSp>
        <p:nvCxnSpPr>
          <p:cNvPr id="84" name="Straight Connector 83"/>
          <p:cNvCxnSpPr/>
          <p:nvPr/>
        </p:nvCxnSpPr>
        <p:spPr>
          <a:xfrm rot="5400000">
            <a:off x="3521675" y="5548184"/>
            <a:ext cx="803190" cy="135924"/>
          </a:xfrm>
          <a:prstGeom prst="line">
            <a:avLst/>
          </a:prstGeom>
          <a:solidFill>
            <a:schemeClr val="bg1"/>
          </a:solidFill>
          <a:ln w="25400">
            <a:solidFill>
              <a:srgbClr val="0047D6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cxnSp>
      <p:cxnSp>
        <p:nvCxnSpPr>
          <p:cNvPr id="87" name="Straight Connector 86"/>
          <p:cNvCxnSpPr/>
          <p:nvPr/>
        </p:nvCxnSpPr>
        <p:spPr>
          <a:xfrm rot="10800000" flipV="1">
            <a:off x="3880023" y="5449329"/>
            <a:ext cx="642551" cy="543697"/>
          </a:xfrm>
          <a:prstGeom prst="line">
            <a:avLst/>
          </a:prstGeom>
          <a:solidFill>
            <a:schemeClr val="bg1"/>
          </a:solidFill>
          <a:ln w="25400">
            <a:solidFill>
              <a:srgbClr val="0047D6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cxnSp>
      <p:cxnSp>
        <p:nvCxnSpPr>
          <p:cNvPr id="91" name="Straight Connector 90"/>
          <p:cNvCxnSpPr/>
          <p:nvPr/>
        </p:nvCxnSpPr>
        <p:spPr>
          <a:xfrm rot="10800000">
            <a:off x="4510218" y="5474043"/>
            <a:ext cx="852614" cy="296563"/>
          </a:xfrm>
          <a:prstGeom prst="line">
            <a:avLst/>
          </a:prstGeom>
          <a:solidFill>
            <a:schemeClr val="bg1"/>
          </a:solidFill>
          <a:ln w="25400">
            <a:solidFill>
              <a:srgbClr val="0047D6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cxnSp>
      <p:sp>
        <p:nvSpPr>
          <p:cNvPr id="101" name="Isosceles Triangle 100"/>
          <p:cNvSpPr/>
          <p:nvPr/>
        </p:nvSpPr>
        <p:spPr>
          <a:xfrm>
            <a:off x="1277367" y="5388678"/>
            <a:ext cx="153564" cy="125643"/>
          </a:xfrm>
          <a:prstGeom prst="triangl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2" name="Isosceles Triangle 101"/>
          <p:cNvSpPr/>
          <p:nvPr/>
        </p:nvSpPr>
        <p:spPr>
          <a:xfrm>
            <a:off x="2073105" y="5207194"/>
            <a:ext cx="153564" cy="125643"/>
          </a:xfrm>
          <a:prstGeom prst="triangl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3" name="Isosceles Triangle 102"/>
          <p:cNvSpPr/>
          <p:nvPr/>
        </p:nvSpPr>
        <p:spPr>
          <a:xfrm>
            <a:off x="2882802" y="5556201"/>
            <a:ext cx="153564" cy="125643"/>
          </a:xfrm>
          <a:prstGeom prst="triangl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4" name="Isosceles Triangle 103"/>
          <p:cNvSpPr/>
          <p:nvPr/>
        </p:nvSpPr>
        <p:spPr>
          <a:xfrm>
            <a:off x="3901905" y="5123432"/>
            <a:ext cx="153564" cy="125643"/>
          </a:xfrm>
          <a:prstGeom prst="triangle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5" name="Isosceles Triangle 104"/>
          <p:cNvSpPr/>
          <p:nvPr/>
        </p:nvSpPr>
        <p:spPr>
          <a:xfrm>
            <a:off x="3790222" y="5898229"/>
            <a:ext cx="153564" cy="125643"/>
          </a:xfrm>
          <a:prstGeom prst="triangl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6" name="Isosceles Triangle 105"/>
          <p:cNvSpPr/>
          <p:nvPr/>
        </p:nvSpPr>
        <p:spPr>
          <a:xfrm>
            <a:off x="4418436" y="5367737"/>
            <a:ext cx="153564" cy="125643"/>
          </a:xfrm>
          <a:prstGeom prst="triangl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7" name="Isosceles Triangle 106"/>
          <p:cNvSpPr/>
          <p:nvPr/>
        </p:nvSpPr>
        <p:spPr>
          <a:xfrm>
            <a:off x="5263034" y="5695804"/>
            <a:ext cx="153564" cy="125643"/>
          </a:xfrm>
          <a:prstGeom prst="triangl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8" name="Down Arrow 107"/>
          <p:cNvSpPr/>
          <p:nvPr/>
        </p:nvSpPr>
        <p:spPr>
          <a:xfrm>
            <a:off x="3657600" y="4370294"/>
            <a:ext cx="295835" cy="47064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5851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" name="Group 61"/>
          <p:cNvGrpSpPr/>
          <p:nvPr/>
        </p:nvGrpSpPr>
        <p:grpSpPr>
          <a:xfrm rot="16200000">
            <a:off x="1552955" y="2999049"/>
            <a:ext cx="1198606" cy="988541"/>
            <a:chOff x="2211859" y="1062680"/>
            <a:chExt cx="1198606" cy="988541"/>
          </a:xfrm>
        </p:grpSpPr>
        <p:sp>
          <p:nvSpPr>
            <p:cNvPr id="30" name="Isosceles Triangle 29"/>
            <p:cNvSpPr/>
            <p:nvPr/>
          </p:nvSpPr>
          <p:spPr>
            <a:xfrm>
              <a:off x="2211859" y="1062680"/>
              <a:ext cx="1198606" cy="988541"/>
            </a:xfrm>
            <a:prstGeom prst="triangl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Oval 30"/>
            <p:cNvSpPr/>
            <p:nvPr/>
          </p:nvSpPr>
          <p:spPr>
            <a:xfrm>
              <a:off x="2693771" y="1359242"/>
              <a:ext cx="210065" cy="222422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rgbClr val="0047D6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Oval 31"/>
            <p:cNvSpPr>
              <a:spLocks noChangeAspect="1"/>
            </p:cNvSpPr>
            <p:nvPr/>
          </p:nvSpPr>
          <p:spPr>
            <a:xfrm>
              <a:off x="2759651" y="1425096"/>
              <a:ext cx="89977" cy="89977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" name="Oval 32"/>
            <p:cNvSpPr/>
            <p:nvPr/>
          </p:nvSpPr>
          <p:spPr>
            <a:xfrm>
              <a:off x="2697887" y="1696997"/>
              <a:ext cx="210065" cy="222422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rgbClr val="FF0000"/>
              </a:solidFill>
              <a:prstDash val="dash"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Oval 33"/>
            <p:cNvSpPr>
              <a:spLocks noChangeAspect="1"/>
            </p:cNvSpPr>
            <p:nvPr/>
          </p:nvSpPr>
          <p:spPr>
            <a:xfrm>
              <a:off x="2751410" y="1750494"/>
              <a:ext cx="89977" cy="89977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20/06/2013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WG 2013</a:t>
            </a:r>
            <a:endParaRPr lang="en-US" dirty="0"/>
          </a:p>
        </p:txBody>
      </p:sp>
      <p:sp>
        <p:nvSpPr>
          <p:cNvPr id="43" name="Rectangle 42"/>
          <p:cNvSpPr/>
          <p:nvPr/>
        </p:nvSpPr>
        <p:spPr>
          <a:xfrm>
            <a:off x="0" y="59875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CA" sz="3200" dirty="0" smtClean="0">
                <a:latin typeface="Times New Roman" pitchFamily="18" charset="0"/>
                <a:cs typeface="Times New Roman" pitchFamily="18" charset="0"/>
              </a:rPr>
              <a:t>Schematic Representations: Paths and Cycles</a:t>
            </a:r>
            <a:endParaRPr lang="en-CA" sz="3200" baseline="-25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4" name="Straight Connector 43"/>
          <p:cNvCxnSpPr/>
          <p:nvPr/>
        </p:nvCxnSpPr>
        <p:spPr>
          <a:xfrm flipV="1">
            <a:off x="106881" y="724397"/>
            <a:ext cx="8942119" cy="6"/>
          </a:xfrm>
          <a:prstGeom prst="line">
            <a:avLst/>
          </a:prstGeom>
          <a:ln w="9525">
            <a:solidFill>
              <a:srgbClr val="FFA7A7"/>
            </a:solidFill>
          </a:ln>
          <a:effectLst>
            <a:outerShdw blurRad="40000" dist="20000" dir="5400000" rotWithShape="0">
              <a:srgbClr val="FFA7A7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B4E44-136C-4695-A266-781E4DCD36AC}" type="slidenum">
              <a:rPr lang="en-US" smtClean="0"/>
              <a:pPr/>
              <a:t>22</a:t>
            </a:fld>
            <a:endParaRPr lang="en-US" dirty="0"/>
          </a:p>
        </p:txBody>
      </p:sp>
      <p:grpSp>
        <p:nvGrpSpPr>
          <p:cNvPr id="64" name="Group 63"/>
          <p:cNvGrpSpPr/>
          <p:nvPr/>
        </p:nvGrpSpPr>
        <p:grpSpPr>
          <a:xfrm rot="5400000">
            <a:off x="935843" y="3029578"/>
            <a:ext cx="1198606" cy="988541"/>
            <a:chOff x="518983" y="1631091"/>
            <a:chExt cx="1198606" cy="988541"/>
          </a:xfrm>
        </p:grpSpPr>
        <p:sp>
          <p:nvSpPr>
            <p:cNvPr id="25" name="Isosceles Triangle 24"/>
            <p:cNvSpPr/>
            <p:nvPr/>
          </p:nvSpPr>
          <p:spPr>
            <a:xfrm>
              <a:off x="518983" y="1631091"/>
              <a:ext cx="1198606" cy="988541"/>
            </a:xfrm>
            <a:prstGeom prst="triangle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" name="Oval 25"/>
            <p:cNvSpPr/>
            <p:nvPr/>
          </p:nvSpPr>
          <p:spPr>
            <a:xfrm>
              <a:off x="1000895" y="1927653"/>
              <a:ext cx="210065" cy="222422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rgbClr val="0047D6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" name="Oval 26"/>
            <p:cNvSpPr>
              <a:spLocks noChangeAspect="1"/>
            </p:cNvSpPr>
            <p:nvPr/>
          </p:nvSpPr>
          <p:spPr>
            <a:xfrm>
              <a:off x="1066775" y="1993507"/>
              <a:ext cx="89977" cy="89977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Oval 27"/>
            <p:cNvSpPr/>
            <p:nvPr/>
          </p:nvSpPr>
          <p:spPr>
            <a:xfrm>
              <a:off x="1005011" y="2265408"/>
              <a:ext cx="210065" cy="222422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rgbClr val="FF0000"/>
              </a:solidFill>
              <a:prstDash val="dash"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Oval 28"/>
            <p:cNvSpPr>
              <a:spLocks noChangeAspect="1"/>
            </p:cNvSpPr>
            <p:nvPr/>
          </p:nvSpPr>
          <p:spPr>
            <a:xfrm>
              <a:off x="1058534" y="2318905"/>
              <a:ext cx="89977" cy="89977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cxnSp>
        <p:nvCxnSpPr>
          <p:cNvPr id="63" name="Straight Connector 62"/>
          <p:cNvCxnSpPr/>
          <p:nvPr/>
        </p:nvCxnSpPr>
        <p:spPr>
          <a:xfrm flipV="1">
            <a:off x="1694165" y="3510402"/>
            <a:ext cx="375593" cy="25289"/>
          </a:xfrm>
          <a:prstGeom prst="line">
            <a:avLst/>
          </a:prstGeom>
          <a:solidFill>
            <a:schemeClr val="bg1"/>
          </a:solidFill>
          <a:ln w="25400">
            <a:solidFill>
              <a:srgbClr val="FF0000"/>
            </a:solidFill>
            <a:prstDash val="dash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cxnSp>
      <p:sp>
        <p:nvSpPr>
          <p:cNvPr id="72" name="Freeform 71"/>
          <p:cNvSpPr/>
          <p:nvPr/>
        </p:nvSpPr>
        <p:spPr>
          <a:xfrm>
            <a:off x="1680884" y="2904558"/>
            <a:ext cx="981635" cy="1210235"/>
          </a:xfrm>
          <a:custGeom>
            <a:avLst/>
            <a:gdLst>
              <a:gd name="connsiteX0" fmla="*/ 968188 w 981635"/>
              <a:gd name="connsiteY0" fmla="*/ 0 h 1210235"/>
              <a:gd name="connsiteX1" fmla="*/ 981635 w 981635"/>
              <a:gd name="connsiteY1" fmla="*/ 1210235 h 1210235"/>
              <a:gd name="connsiteX2" fmla="*/ 0 w 981635"/>
              <a:gd name="connsiteY2" fmla="*/ 618564 h 1210235"/>
              <a:gd name="connsiteX3" fmla="*/ 968188 w 981635"/>
              <a:gd name="connsiteY3" fmla="*/ 0 h 1210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81635" h="1210235">
                <a:moveTo>
                  <a:pt x="968188" y="0"/>
                </a:moveTo>
                <a:lnTo>
                  <a:pt x="981635" y="1210235"/>
                </a:lnTo>
                <a:lnTo>
                  <a:pt x="0" y="618564"/>
                </a:lnTo>
                <a:lnTo>
                  <a:pt x="968188" y="0"/>
                </a:lnTo>
                <a:close/>
              </a:path>
            </a:pathLst>
          </a:custGeom>
          <a:noFill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dk1"/>
              </a:solidFill>
            </a:endParaRPr>
          </a:p>
        </p:txBody>
      </p:sp>
      <p:grpSp>
        <p:nvGrpSpPr>
          <p:cNvPr id="73" name="Group 72"/>
          <p:cNvGrpSpPr/>
          <p:nvPr/>
        </p:nvGrpSpPr>
        <p:grpSpPr>
          <a:xfrm rot="16200000">
            <a:off x="1835343" y="1156809"/>
            <a:ext cx="1198606" cy="988541"/>
            <a:chOff x="2211859" y="1062680"/>
            <a:chExt cx="1198606" cy="988541"/>
          </a:xfrm>
        </p:grpSpPr>
        <p:sp>
          <p:nvSpPr>
            <p:cNvPr id="75" name="Isosceles Triangle 74"/>
            <p:cNvSpPr/>
            <p:nvPr/>
          </p:nvSpPr>
          <p:spPr>
            <a:xfrm>
              <a:off x="2211859" y="1062680"/>
              <a:ext cx="1198606" cy="988541"/>
            </a:xfrm>
            <a:prstGeom prst="triangl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6" name="Oval 75"/>
            <p:cNvSpPr/>
            <p:nvPr/>
          </p:nvSpPr>
          <p:spPr>
            <a:xfrm>
              <a:off x="2693771" y="1359242"/>
              <a:ext cx="210065" cy="222422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rgbClr val="0047D6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8" name="Oval 77"/>
            <p:cNvSpPr>
              <a:spLocks noChangeAspect="1"/>
            </p:cNvSpPr>
            <p:nvPr/>
          </p:nvSpPr>
          <p:spPr>
            <a:xfrm>
              <a:off x="2759651" y="1425096"/>
              <a:ext cx="89977" cy="89977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0" name="Oval 79"/>
            <p:cNvSpPr/>
            <p:nvPr/>
          </p:nvSpPr>
          <p:spPr>
            <a:xfrm>
              <a:off x="2697887" y="1696997"/>
              <a:ext cx="210065" cy="222422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rgbClr val="FF0000"/>
              </a:solidFill>
              <a:prstDash val="dash"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1" name="Oval 80"/>
            <p:cNvSpPr>
              <a:spLocks noChangeAspect="1"/>
            </p:cNvSpPr>
            <p:nvPr/>
          </p:nvSpPr>
          <p:spPr>
            <a:xfrm>
              <a:off x="2751410" y="1750494"/>
              <a:ext cx="89977" cy="89977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83" name="Group 82"/>
          <p:cNvGrpSpPr/>
          <p:nvPr/>
        </p:nvGrpSpPr>
        <p:grpSpPr>
          <a:xfrm rot="5400000">
            <a:off x="626561" y="1200785"/>
            <a:ext cx="1198606" cy="988541"/>
            <a:chOff x="518983" y="1631091"/>
            <a:chExt cx="1198606" cy="988541"/>
          </a:xfrm>
        </p:grpSpPr>
        <p:sp>
          <p:nvSpPr>
            <p:cNvPr id="85" name="Isosceles Triangle 84"/>
            <p:cNvSpPr/>
            <p:nvPr/>
          </p:nvSpPr>
          <p:spPr>
            <a:xfrm>
              <a:off x="518983" y="1631091"/>
              <a:ext cx="1198606" cy="988541"/>
            </a:xfrm>
            <a:prstGeom prst="triangle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6" name="Oval 85"/>
            <p:cNvSpPr/>
            <p:nvPr/>
          </p:nvSpPr>
          <p:spPr>
            <a:xfrm>
              <a:off x="1000895" y="1927653"/>
              <a:ext cx="210065" cy="222422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rgbClr val="0047D6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8" name="Oval 87"/>
            <p:cNvSpPr>
              <a:spLocks noChangeAspect="1"/>
            </p:cNvSpPr>
            <p:nvPr/>
          </p:nvSpPr>
          <p:spPr>
            <a:xfrm>
              <a:off x="1066775" y="1993507"/>
              <a:ext cx="89977" cy="89977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9" name="Oval 88"/>
            <p:cNvSpPr/>
            <p:nvPr/>
          </p:nvSpPr>
          <p:spPr>
            <a:xfrm>
              <a:off x="1005011" y="2265408"/>
              <a:ext cx="210065" cy="222422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rgbClr val="FF0000"/>
              </a:solidFill>
              <a:prstDash val="dash"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0" name="Oval 89"/>
            <p:cNvSpPr>
              <a:spLocks noChangeAspect="1"/>
            </p:cNvSpPr>
            <p:nvPr/>
          </p:nvSpPr>
          <p:spPr>
            <a:xfrm>
              <a:off x="1058534" y="2318905"/>
              <a:ext cx="89977" cy="89977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93" name="Freeform 92"/>
          <p:cNvSpPr/>
          <p:nvPr/>
        </p:nvSpPr>
        <p:spPr>
          <a:xfrm>
            <a:off x="1963272" y="1062318"/>
            <a:ext cx="981635" cy="1210235"/>
          </a:xfrm>
          <a:custGeom>
            <a:avLst/>
            <a:gdLst>
              <a:gd name="connsiteX0" fmla="*/ 968188 w 981635"/>
              <a:gd name="connsiteY0" fmla="*/ 0 h 1210235"/>
              <a:gd name="connsiteX1" fmla="*/ 981635 w 981635"/>
              <a:gd name="connsiteY1" fmla="*/ 1210235 h 1210235"/>
              <a:gd name="connsiteX2" fmla="*/ 0 w 981635"/>
              <a:gd name="connsiteY2" fmla="*/ 618564 h 1210235"/>
              <a:gd name="connsiteX3" fmla="*/ 968188 w 981635"/>
              <a:gd name="connsiteY3" fmla="*/ 0 h 1210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81635" h="1210235">
                <a:moveTo>
                  <a:pt x="968188" y="0"/>
                </a:moveTo>
                <a:lnTo>
                  <a:pt x="981635" y="1210235"/>
                </a:lnTo>
                <a:lnTo>
                  <a:pt x="0" y="618564"/>
                </a:lnTo>
                <a:lnTo>
                  <a:pt x="968188" y="0"/>
                </a:lnTo>
                <a:close/>
              </a:path>
            </a:pathLst>
          </a:custGeom>
          <a:noFill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dk1"/>
              </a:solidFill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 rot="5400000" flipH="1" flipV="1">
            <a:off x="1786216" y="4329955"/>
            <a:ext cx="8964" cy="1174372"/>
          </a:xfrm>
          <a:prstGeom prst="line">
            <a:avLst/>
          </a:prstGeom>
          <a:solidFill>
            <a:schemeClr val="bg1"/>
          </a:solidFill>
          <a:ln w="25400">
            <a:solidFill>
              <a:srgbClr val="FF0000"/>
            </a:solidFill>
            <a:prstDash val="dash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cxnSp>
      <p:cxnSp>
        <p:nvCxnSpPr>
          <p:cNvPr id="110" name="Straight Connector 109"/>
          <p:cNvCxnSpPr/>
          <p:nvPr/>
        </p:nvCxnSpPr>
        <p:spPr>
          <a:xfrm flipV="1">
            <a:off x="1264024" y="4973171"/>
            <a:ext cx="1053348" cy="8964"/>
          </a:xfrm>
          <a:prstGeom prst="line">
            <a:avLst/>
          </a:prstGeom>
          <a:solidFill>
            <a:schemeClr val="bg1"/>
          </a:solidFill>
          <a:ln w="25400">
            <a:solidFill>
              <a:srgbClr val="0047D6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cxnSp>
      <p:sp>
        <p:nvSpPr>
          <p:cNvPr id="112" name="Down Arrow 111"/>
          <p:cNvSpPr/>
          <p:nvPr/>
        </p:nvSpPr>
        <p:spPr>
          <a:xfrm>
            <a:off x="1707777" y="2218764"/>
            <a:ext cx="295835" cy="47064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3" name="Down Arrow 112"/>
          <p:cNvSpPr/>
          <p:nvPr/>
        </p:nvSpPr>
        <p:spPr>
          <a:xfrm>
            <a:off x="1694330" y="4168587"/>
            <a:ext cx="295835" cy="47064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56" name="Group 55"/>
          <p:cNvGrpSpPr/>
          <p:nvPr/>
        </p:nvGrpSpPr>
        <p:grpSpPr>
          <a:xfrm>
            <a:off x="4268170" y="2357409"/>
            <a:ext cx="1056865" cy="855516"/>
            <a:chOff x="4268170" y="1589652"/>
            <a:chExt cx="1621644" cy="1229135"/>
          </a:xfrm>
        </p:grpSpPr>
        <p:grpSp>
          <p:nvGrpSpPr>
            <p:cNvPr id="40" name="Group 39"/>
            <p:cNvGrpSpPr/>
            <p:nvPr/>
          </p:nvGrpSpPr>
          <p:grpSpPr>
            <a:xfrm rot="16200000">
              <a:off x="4780250" y="1694684"/>
              <a:ext cx="1198606" cy="988541"/>
              <a:chOff x="2211859" y="1062680"/>
              <a:chExt cx="1198606" cy="988541"/>
            </a:xfrm>
          </p:grpSpPr>
          <p:sp>
            <p:nvSpPr>
              <p:cNvPr id="41" name="Isosceles Triangle 40"/>
              <p:cNvSpPr/>
              <p:nvPr/>
            </p:nvSpPr>
            <p:spPr>
              <a:xfrm>
                <a:off x="2211859" y="1062680"/>
                <a:ext cx="1198606" cy="988541"/>
              </a:xfrm>
              <a:prstGeom prst="triangl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2" name="Oval 41"/>
              <p:cNvSpPr/>
              <p:nvPr/>
            </p:nvSpPr>
            <p:spPr>
              <a:xfrm>
                <a:off x="2693771" y="1359242"/>
                <a:ext cx="210065" cy="222422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rgbClr val="0047D6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>
                <a:off x="2759651" y="1425096"/>
                <a:ext cx="89977" cy="89977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6" name="Oval 45"/>
              <p:cNvSpPr/>
              <p:nvPr/>
            </p:nvSpPr>
            <p:spPr>
              <a:xfrm>
                <a:off x="2868511" y="1687886"/>
                <a:ext cx="210065" cy="222422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rgbClr val="FF0000"/>
                </a:solidFill>
                <a:prstDash val="dash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>
                <a:off x="2922034" y="1741383"/>
                <a:ext cx="89977" cy="89977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48" name="Group 47"/>
            <p:cNvGrpSpPr/>
            <p:nvPr/>
          </p:nvGrpSpPr>
          <p:grpSpPr>
            <a:xfrm rot="5400000">
              <a:off x="4163138" y="1725213"/>
              <a:ext cx="1198606" cy="988541"/>
              <a:chOff x="518983" y="1631091"/>
              <a:chExt cx="1198606" cy="988541"/>
            </a:xfrm>
          </p:grpSpPr>
          <p:sp>
            <p:nvSpPr>
              <p:cNvPr id="49" name="Isosceles Triangle 48"/>
              <p:cNvSpPr/>
              <p:nvPr/>
            </p:nvSpPr>
            <p:spPr>
              <a:xfrm>
                <a:off x="518983" y="1631091"/>
                <a:ext cx="1198606" cy="988541"/>
              </a:xfrm>
              <a:prstGeom prst="triangle">
                <a:avLst/>
              </a:prstGeom>
              <a:solidFill>
                <a:schemeClr val="bg1">
                  <a:lumMod val="95000"/>
                </a:schemeClr>
              </a:solidFill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0" name="Oval 49"/>
              <p:cNvSpPr/>
              <p:nvPr/>
            </p:nvSpPr>
            <p:spPr>
              <a:xfrm>
                <a:off x="1000895" y="1927653"/>
                <a:ext cx="210065" cy="222422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rgbClr val="0047D6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>
                <a:off x="1066775" y="1993507"/>
                <a:ext cx="89977" cy="89977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2" name="Oval 51"/>
              <p:cNvSpPr/>
              <p:nvPr/>
            </p:nvSpPr>
            <p:spPr>
              <a:xfrm>
                <a:off x="1005011" y="2265408"/>
                <a:ext cx="210065" cy="222422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rgbClr val="FF0000"/>
                </a:solidFill>
                <a:prstDash val="dash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>
                <a:off x="1058534" y="2318905"/>
                <a:ext cx="89977" cy="89977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cxnSp>
          <p:nvCxnSpPr>
            <p:cNvPr id="54" name="Straight Connector 53"/>
            <p:cNvCxnSpPr/>
            <p:nvPr/>
          </p:nvCxnSpPr>
          <p:spPr>
            <a:xfrm flipV="1">
              <a:off x="4921460" y="2206037"/>
              <a:ext cx="375593" cy="25289"/>
            </a:xfrm>
            <a:prstGeom prst="line">
              <a:avLst/>
            </a:prstGeom>
            <a:solidFill>
              <a:schemeClr val="bg1"/>
            </a:solidFill>
            <a:ln w="25400">
              <a:solidFill>
                <a:srgbClr val="FF0000"/>
              </a:solidFill>
              <a:prstDash val="dash"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</p:cxnSp>
        <p:sp>
          <p:nvSpPr>
            <p:cNvPr id="55" name="Freeform 54"/>
            <p:cNvSpPr/>
            <p:nvPr/>
          </p:nvSpPr>
          <p:spPr>
            <a:xfrm>
              <a:off x="4908179" y="1600193"/>
              <a:ext cx="981635" cy="1210235"/>
            </a:xfrm>
            <a:custGeom>
              <a:avLst/>
              <a:gdLst>
                <a:gd name="connsiteX0" fmla="*/ 968188 w 981635"/>
                <a:gd name="connsiteY0" fmla="*/ 0 h 1210235"/>
                <a:gd name="connsiteX1" fmla="*/ 981635 w 981635"/>
                <a:gd name="connsiteY1" fmla="*/ 1210235 h 1210235"/>
                <a:gd name="connsiteX2" fmla="*/ 0 w 981635"/>
                <a:gd name="connsiteY2" fmla="*/ 618564 h 1210235"/>
                <a:gd name="connsiteX3" fmla="*/ 968188 w 981635"/>
                <a:gd name="connsiteY3" fmla="*/ 0 h 1210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81635" h="1210235">
                  <a:moveTo>
                    <a:pt x="968188" y="0"/>
                  </a:moveTo>
                  <a:lnTo>
                    <a:pt x="981635" y="1210235"/>
                  </a:lnTo>
                  <a:lnTo>
                    <a:pt x="0" y="618564"/>
                  </a:lnTo>
                  <a:lnTo>
                    <a:pt x="968188" y="0"/>
                  </a:lnTo>
                  <a:close/>
                </a:path>
              </a:pathLst>
            </a:custGeom>
            <a:noFill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dk1"/>
                </a:solidFill>
              </a:endParaRPr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5317041" y="1537139"/>
            <a:ext cx="1056865" cy="855516"/>
            <a:chOff x="4268170" y="1589652"/>
            <a:chExt cx="1621644" cy="1229135"/>
          </a:xfrm>
        </p:grpSpPr>
        <p:grpSp>
          <p:nvGrpSpPr>
            <p:cNvPr id="58" name="Group 57"/>
            <p:cNvGrpSpPr/>
            <p:nvPr/>
          </p:nvGrpSpPr>
          <p:grpSpPr>
            <a:xfrm rot="16200000">
              <a:off x="4780250" y="1694684"/>
              <a:ext cx="1198606" cy="988541"/>
              <a:chOff x="2211859" y="1062680"/>
              <a:chExt cx="1198606" cy="988541"/>
            </a:xfrm>
          </p:grpSpPr>
          <p:sp>
            <p:nvSpPr>
              <p:cNvPr id="70" name="Isosceles Triangle 69"/>
              <p:cNvSpPr/>
              <p:nvPr/>
            </p:nvSpPr>
            <p:spPr>
              <a:xfrm>
                <a:off x="2211859" y="1062680"/>
                <a:ext cx="1198606" cy="988541"/>
              </a:xfrm>
              <a:prstGeom prst="triangl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1" name="Oval 70"/>
              <p:cNvSpPr/>
              <p:nvPr/>
            </p:nvSpPr>
            <p:spPr>
              <a:xfrm>
                <a:off x="2693771" y="1359242"/>
                <a:ext cx="210065" cy="222422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rgbClr val="0047D6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4" name="Oval 73"/>
              <p:cNvSpPr>
                <a:spLocks noChangeAspect="1"/>
              </p:cNvSpPr>
              <p:nvPr/>
            </p:nvSpPr>
            <p:spPr>
              <a:xfrm>
                <a:off x="2759651" y="1425096"/>
                <a:ext cx="89977" cy="89977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7" name="Oval 76"/>
              <p:cNvSpPr/>
              <p:nvPr/>
            </p:nvSpPr>
            <p:spPr>
              <a:xfrm>
                <a:off x="2697887" y="1696997"/>
                <a:ext cx="210065" cy="222422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rgbClr val="FF0000"/>
                </a:solidFill>
                <a:prstDash val="dash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9" name="Oval 78"/>
              <p:cNvSpPr>
                <a:spLocks noChangeAspect="1"/>
              </p:cNvSpPr>
              <p:nvPr/>
            </p:nvSpPr>
            <p:spPr>
              <a:xfrm>
                <a:off x="2751410" y="1750494"/>
                <a:ext cx="89977" cy="89977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59" name="Group 58"/>
            <p:cNvGrpSpPr/>
            <p:nvPr/>
          </p:nvGrpSpPr>
          <p:grpSpPr>
            <a:xfrm rot="5400000">
              <a:off x="4163138" y="1725213"/>
              <a:ext cx="1198606" cy="988541"/>
              <a:chOff x="518983" y="1631091"/>
              <a:chExt cx="1198606" cy="988541"/>
            </a:xfrm>
          </p:grpSpPr>
          <p:sp>
            <p:nvSpPr>
              <p:cNvPr id="65" name="Isosceles Triangle 64"/>
              <p:cNvSpPr/>
              <p:nvPr/>
            </p:nvSpPr>
            <p:spPr>
              <a:xfrm>
                <a:off x="518983" y="1631091"/>
                <a:ext cx="1198606" cy="988541"/>
              </a:xfrm>
              <a:prstGeom prst="triangle">
                <a:avLst/>
              </a:prstGeom>
              <a:solidFill>
                <a:schemeClr val="bg1">
                  <a:lumMod val="95000"/>
                </a:schemeClr>
              </a:solidFill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6" name="Oval 65"/>
              <p:cNvSpPr/>
              <p:nvPr/>
            </p:nvSpPr>
            <p:spPr>
              <a:xfrm>
                <a:off x="1000895" y="1927653"/>
                <a:ext cx="210065" cy="222422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rgbClr val="0047D6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7" name="Oval 66"/>
              <p:cNvSpPr>
                <a:spLocks noChangeAspect="1"/>
              </p:cNvSpPr>
              <p:nvPr/>
            </p:nvSpPr>
            <p:spPr>
              <a:xfrm>
                <a:off x="1066775" y="1993507"/>
                <a:ext cx="89977" cy="89977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8" name="Oval 67"/>
              <p:cNvSpPr/>
              <p:nvPr/>
            </p:nvSpPr>
            <p:spPr>
              <a:xfrm>
                <a:off x="945292" y="2374742"/>
                <a:ext cx="210065" cy="222422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rgbClr val="FF0000"/>
                </a:solidFill>
                <a:prstDash val="dash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9" name="Oval 68"/>
              <p:cNvSpPr>
                <a:spLocks noChangeAspect="1"/>
              </p:cNvSpPr>
              <p:nvPr/>
            </p:nvSpPr>
            <p:spPr>
              <a:xfrm>
                <a:off x="998815" y="2428240"/>
                <a:ext cx="89977" cy="89977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cxnSp>
          <p:nvCxnSpPr>
            <p:cNvPr id="60" name="Straight Connector 59"/>
            <p:cNvCxnSpPr/>
            <p:nvPr/>
          </p:nvCxnSpPr>
          <p:spPr>
            <a:xfrm flipV="1">
              <a:off x="4921460" y="2206037"/>
              <a:ext cx="375593" cy="25289"/>
            </a:xfrm>
            <a:prstGeom prst="line">
              <a:avLst/>
            </a:prstGeom>
            <a:solidFill>
              <a:schemeClr val="bg1"/>
            </a:solidFill>
            <a:ln w="25400">
              <a:solidFill>
                <a:srgbClr val="FF0000"/>
              </a:solidFill>
              <a:prstDash val="dash"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</p:cxnSp>
        <p:sp>
          <p:nvSpPr>
            <p:cNvPr id="61" name="Freeform 60"/>
            <p:cNvSpPr/>
            <p:nvPr/>
          </p:nvSpPr>
          <p:spPr>
            <a:xfrm>
              <a:off x="4908179" y="1600193"/>
              <a:ext cx="981635" cy="1210235"/>
            </a:xfrm>
            <a:custGeom>
              <a:avLst/>
              <a:gdLst>
                <a:gd name="connsiteX0" fmla="*/ 968188 w 981635"/>
                <a:gd name="connsiteY0" fmla="*/ 0 h 1210235"/>
                <a:gd name="connsiteX1" fmla="*/ 981635 w 981635"/>
                <a:gd name="connsiteY1" fmla="*/ 1210235 h 1210235"/>
                <a:gd name="connsiteX2" fmla="*/ 0 w 981635"/>
                <a:gd name="connsiteY2" fmla="*/ 618564 h 1210235"/>
                <a:gd name="connsiteX3" fmla="*/ 968188 w 981635"/>
                <a:gd name="connsiteY3" fmla="*/ 0 h 1210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81635" h="1210235">
                  <a:moveTo>
                    <a:pt x="968188" y="0"/>
                  </a:moveTo>
                  <a:lnTo>
                    <a:pt x="981635" y="1210235"/>
                  </a:lnTo>
                  <a:lnTo>
                    <a:pt x="0" y="618564"/>
                  </a:lnTo>
                  <a:lnTo>
                    <a:pt x="968188" y="0"/>
                  </a:lnTo>
                  <a:close/>
                </a:path>
              </a:pathLst>
            </a:custGeom>
            <a:noFill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dk1"/>
                </a:solidFill>
              </a:endParaRPr>
            </a:p>
          </p:txBody>
        </p:sp>
      </p:grpSp>
      <p:grpSp>
        <p:nvGrpSpPr>
          <p:cNvPr id="82" name="Group 81"/>
          <p:cNvGrpSpPr/>
          <p:nvPr/>
        </p:nvGrpSpPr>
        <p:grpSpPr>
          <a:xfrm>
            <a:off x="5290147" y="3191127"/>
            <a:ext cx="1056865" cy="855516"/>
            <a:chOff x="4268170" y="1589652"/>
            <a:chExt cx="1621644" cy="1229135"/>
          </a:xfrm>
        </p:grpSpPr>
        <p:grpSp>
          <p:nvGrpSpPr>
            <p:cNvPr id="84" name="Group 83"/>
            <p:cNvGrpSpPr/>
            <p:nvPr/>
          </p:nvGrpSpPr>
          <p:grpSpPr>
            <a:xfrm rot="16200000">
              <a:off x="4780250" y="1694684"/>
              <a:ext cx="1198606" cy="988541"/>
              <a:chOff x="2211859" y="1062680"/>
              <a:chExt cx="1198606" cy="988541"/>
            </a:xfrm>
          </p:grpSpPr>
          <p:sp>
            <p:nvSpPr>
              <p:cNvPr id="102" name="Isosceles Triangle 101"/>
              <p:cNvSpPr/>
              <p:nvPr/>
            </p:nvSpPr>
            <p:spPr>
              <a:xfrm>
                <a:off x="2211859" y="1062680"/>
                <a:ext cx="1198606" cy="988541"/>
              </a:xfrm>
              <a:prstGeom prst="triangl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3" name="Oval 102"/>
              <p:cNvSpPr/>
              <p:nvPr/>
            </p:nvSpPr>
            <p:spPr>
              <a:xfrm>
                <a:off x="2693771" y="1359242"/>
                <a:ext cx="210065" cy="222422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rgbClr val="0047D6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4" name="Oval 103"/>
              <p:cNvSpPr>
                <a:spLocks noChangeAspect="1"/>
              </p:cNvSpPr>
              <p:nvPr/>
            </p:nvSpPr>
            <p:spPr>
              <a:xfrm>
                <a:off x="2759651" y="1425096"/>
                <a:ext cx="89977" cy="89977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5" name="Oval 104"/>
              <p:cNvSpPr/>
              <p:nvPr/>
            </p:nvSpPr>
            <p:spPr>
              <a:xfrm>
                <a:off x="2697887" y="1696997"/>
                <a:ext cx="210065" cy="222422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rgbClr val="FF0000"/>
                </a:solidFill>
                <a:prstDash val="dash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6" name="Oval 105"/>
              <p:cNvSpPr>
                <a:spLocks noChangeAspect="1"/>
              </p:cNvSpPr>
              <p:nvPr/>
            </p:nvSpPr>
            <p:spPr>
              <a:xfrm>
                <a:off x="2751410" y="1750494"/>
                <a:ext cx="89977" cy="89977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87" name="Group 86"/>
            <p:cNvGrpSpPr/>
            <p:nvPr/>
          </p:nvGrpSpPr>
          <p:grpSpPr>
            <a:xfrm rot="5400000">
              <a:off x="4163138" y="1725213"/>
              <a:ext cx="1198606" cy="988541"/>
              <a:chOff x="518983" y="1631091"/>
              <a:chExt cx="1198606" cy="988541"/>
            </a:xfrm>
          </p:grpSpPr>
          <p:sp>
            <p:nvSpPr>
              <p:cNvPr id="97" name="Isosceles Triangle 96"/>
              <p:cNvSpPr/>
              <p:nvPr/>
            </p:nvSpPr>
            <p:spPr>
              <a:xfrm>
                <a:off x="518983" y="1631091"/>
                <a:ext cx="1198606" cy="988541"/>
              </a:xfrm>
              <a:prstGeom prst="triangle">
                <a:avLst/>
              </a:prstGeom>
              <a:solidFill>
                <a:schemeClr val="bg1">
                  <a:lumMod val="95000"/>
                </a:schemeClr>
              </a:solidFill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8" name="Oval 97"/>
              <p:cNvSpPr/>
              <p:nvPr/>
            </p:nvSpPr>
            <p:spPr>
              <a:xfrm>
                <a:off x="1000895" y="1927653"/>
                <a:ext cx="210065" cy="222422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rgbClr val="0047D6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9" name="Oval 98"/>
              <p:cNvSpPr>
                <a:spLocks noChangeAspect="1"/>
              </p:cNvSpPr>
              <p:nvPr/>
            </p:nvSpPr>
            <p:spPr>
              <a:xfrm>
                <a:off x="1066775" y="1993507"/>
                <a:ext cx="89977" cy="89977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0" name="Oval 99"/>
              <p:cNvSpPr/>
              <p:nvPr/>
            </p:nvSpPr>
            <p:spPr>
              <a:xfrm>
                <a:off x="791730" y="2192518"/>
                <a:ext cx="210065" cy="222422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rgbClr val="FF0000"/>
                </a:solidFill>
                <a:prstDash val="dash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1" name="Oval 100"/>
              <p:cNvSpPr>
                <a:spLocks noChangeAspect="1"/>
              </p:cNvSpPr>
              <p:nvPr/>
            </p:nvSpPr>
            <p:spPr>
              <a:xfrm>
                <a:off x="845253" y="2246015"/>
                <a:ext cx="89977" cy="89977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cxnSp>
          <p:nvCxnSpPr>
            <p:cNvPr id="91" name="Straight Connector 90"/>
            <p:cNvCxnSpPr/>
            <p:nvPr/>
          </p:nvCxnSpPr>
          <p:spPr>
            <a:xfrm flipV="1">
              <a:off x="4921460" y="2206037"/>
              <a:ext cx="375593" cy="25289"/>
            </a:xfrm>
            <a:prstGeom prst="line">
              <a:avLst/>
            </a:prstGeom>
            <a:solidFill>
              <a:schemeClr val="bg1"/>
            </a:solidFill>
            <a:ln w="25400">
              <a:solidFill>
                <a:srgbClr val="FF0000"/>
              </a:solidFill>
              <a:prstDash val="dash"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</p:cxnSp>
        <p:sp>
          <p:nvSpPr>
            <p:cNvPr id="92" name="Freeform 91"/>
            <p:cNvSpPr/>
            <p:nvPr/>
          </p:nvSpPr>
          <p:spPr>
            <a:xfrm>
              <a:off x="4908179" y="1600193"/>
              <a:ext cx="981635" cy="1210235"/>
            </a:xfrm>
            <a:custGeom>
              <a:avLst/>
              <a:gdLst>
                <a:gd name="connsiteX0" fmla="*/ 968188 w 981635"/>
                <a:gd name="connsiteY0" fmla="*/ 0 h 1210235"/>
                <a:gd name="connsiteX1" fmla="*/ 981635 w 981635"/>
                <a:gd name="connsiteY1" fmla="*/ 1210235 h 1210235"/>
                <a:gd name="connsiteX2" fmla="*/ 0 w 981635"/>
                <a:gd name="connsiteY2" fmla="*/ 618564 h 1210235"/>
                <a:gd name="connsiteX3" fmla="*/ 968188 w 981635"/>
                <a:gd name="connsiteY3" fmla="*/ 0 h 1210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81635" h="1210235">
                  <a:moveTo>
                    <a:pt x="968188" y="0"/>
                  </a:moveTo>
                  <a:lnTo>
                    <a:pt x="981635" y="1210235"/>
                  </a:lnTo>
                  <a:lnTo>
                    <a:pt x="0" y="618564"/>
                  </a:lnTo>
                  <a:lnTo>
                    <a:pt x="968188" y="0"/>
                  </a:lnTo>
                  <a:close/>
                </a:path>
              </a:pathLst>
            </a:custGeom>
            <a:noFill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dk1"/>
                </a:solidFill>
              </a:endParaRPr>
            </a:p>
          </p:txBody>
        </p:sp>
      </p:grpSp>
      <p:grpSp>
        <p:nvGrpSpPr>
          <p:cNvPr id="107" name="Group 106"/>
          <p:cNvGrpSpPr/>
          <p:nvPr/>
        </p:nvGrpSpPr>
        <p:grpSpPr>
          <a:xfrm>
            <a:off x="7118949" y="2303621"/>
            <a:ext cx="1056865" cy="855516"/>
            <a:chOff x="4268170" y="1589652"/>
            <a:chExt cx="1621644" cy="1229135"/>
          </a:xfrm>
        </p:grpSpPr>
        <p:grpSp>
          <p:nvGrpSpPr>
            <p:cNvPr id="108" name="Group 107"/>
            <p:cNvGrpSpPr/>
            <p:nvPr/>
          </p:nvGrpSpPr>
          <p:grpSpPr>
            <a:xfrm rot="16200000">
              <a:off x="4780250" y="1694684"/>
              <a:ext cx="1198606" cy="988541"/>
              <a:chOff x="2211859" y="1062680"/>
              <a:chExt cx="1198606" cy="988541"/>
            </a:xfrm>
          </p:grpSpPr>
          <p:sp>
            <p:nvSpPr>
              <p:cNvPr id="120" name="Isosceles Triangle 119"/>
              <p:cNvSpPr/>
              <p:nvPr/>
            </p:nvSpPr>
            <p:spPr>
              <a:xfrm>
                <a:off x="2211859" y="1062680"/>
                <a:ext cx="1198606" cy="988541"/>
              </a:xfrm>
              <a:prstGeom prst="triangl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1" name="Oval 120"/>
              <p:cNvSpPr/>
              <p:nvPr/>
            </p:nvSpPr>
            <p:spPr>
              <a:xfrm>
                <a:off x="2693771" y="1359242"/>
                <a:ext cx="210065" cy="222422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rgbClr val="0047D6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2" name="Oval 121"/>
              <p:cNvSpPr>
                <a:spLocks noChangeAspect="1"/>
              </p:cNvSpPr>
              <p:nvPr/>
            </p:nvSpPr>
            <p:spPr>
              <a:xfrm>
                <a:off x="2759651" y="1425096"/>
                <a:ext cx="89977" cy="89977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3" name="Oval 122"/>
              <p:cNvSpPr/>
              <p:nvPr/>
            </p:nvSpPr>
            <p:spPr>
              <a:xfrm>
                <a:off x="2697887" y="1696997"/>
                <a:ext cx="210065" cy="222422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rgbClr val="FF0000"/>
                </a:solidFill>
                <a:prstDash val="dash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4" name="Oval 123"/>
              <p:cNvSpPr>
                <a:spLocks noChangeAspect="1"/>
              </p:cNvSpPr>
              <p:nvPr/>
            </p:nvSpPr>
            <p:spPr>
              <a:xfrm>
                <a:off x="2751410" y="1750494"/>
                <a:ext cx="89977" cy="89977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09" name="Group 108"/>
            <p:cNvGrpSpPr/>
            <p:nvPr/>
          </p:nvGrpSpPr>
          <p:grpSpPr>
            <a:xfrm rot="5400000">
              <a:off x="4163138" y="1725213"/>
              <a:ext cx="1198606" cy="988541"/>
              <a:chOff x="518983" y="1631091"/>
              <a:chExt cx="1198606" cy="988541"/>
            </a:xfrm>
          </p:grpSpPr>
          <p:sp>
            <p:nvSpPr>
              <p:cNvPr id="115" name="Isosceles Triangle 114"/>
              <p:cNvSpPr/>
              <p:nvPr/>
            </p:nvSpPr>
            <p:spPr>
              <a:xfrm>
                <a:off x="518983" y="1631091"/>
                <a:ext cx="1198606" cy="988541"/>
              </a:xfrm>
              <a:prstGeom prst="triangle">
                <a:avLst/>
              </a:prstGeom>
              <a:solidFill>
                <a:schemeClr val="bg1">
                  <a:lumMod val="95000"/>
                </a:schemeClr>
              </a:solidFill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6" name="Oval 115"/>
              <p:cNvSpPr/>
              <p:nvPr/>
            </p:nvSpPr>
            <p:spPr>
              <a:xfrm>
                <a:off x="1000895" y="1927653"/>
                <a:ext cx="210065" cy="222422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rgbClr val="0047D6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7" name="Oval 116"/>
              <p:cNvSpPr>
                <a:spLocks noChangeAspect="1"/>
              </p:cNvSpPr>
              <p:nvPr/>
            </p:nvSpPr>
            <p:spPr>
              <a:xfrm>
                <a:off x="1066775" y="1993507"/>
                <a:ext cx="89977" cy="89977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8" name="Oval 117"/>
              <p:cNvSpPr/>
              <p:nvPr/>
            </p:nvSpPr>
            <p:spPr>
              <a:xfrm>
                <a:off x="1005011" y="2265408"/>
                <a:ext cx="210065" cy="222422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rgbClr val="FF0000"/>
                </a:solidFill>
                <a:prstDash val="dash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9" name="Oval 118"/>
              <p:cNvSpPr>
                <a:spLocks noChangeAspect="1"/>
              </p:cNvSpPr>
              <p:nvPr/>
            </p:nvSpPr>
            <p:spPr>
              <a:xfrm>
                <a:off x="1058534" y="2318905"/>
                <a:ext cx="89977" cy="89977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cxnSp>
          <p:nvCxnSpPr>
            <p:cNvPr id="111" name="Straight Connector 110"/>
            <p:cNvCxnSpPr/>
            <p:nvPr/>
          </p:nvCxnSpPr>
          <p:spPr>
            <a:xfrm flipV="1">
              <a:off x="4921460" y="2206037"/>
              <a:ext cx="375593" cy="25289"/>
            </a:xfrm>
            <a:prstGeom prst="line">
              <a:avLst/>
            </a:prstGeom>
            <a:solidFill>
              <a:schemeClr val="bg1"/>
            </a:solidFill>
            <a:ln w="25400">
              <a:solidFill>
                <a:srgbClr val="FF0000"/>
              </a:solidFill>
              <a:prstDash val="dash"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</p:cxnSp>
        <p:sp>
          <p:nvSpPr>
            <p:cNvPr id="114" name="Freeform 113"/>
            <p:cNvSpPr/>
            <p:nvPr/>
          </p:nvSpPr>
          <p:spPr>
            <a:xfrm>
              <a:off x="4908179" y="1600193"/>
              <a:ext cx="981635" cy="1210235"/>
            </a:xfrm>
            <a:custGeom>
              <a:avLst/>
              <a:gdLst>
                <a:gd name="connsiteX0" fmla="*/ 968188 w 981635"/>
                <a:gd name="connsiteY0" fmla="*/ 0 h 1210235"/>
                <a:gd name="connsiteX1" fmla="*/ 981635 w 981635"/>
                <a:gd name="connsiteY1" fmla="*/ 1210235 h 1210235"/>
                <a:gd name="connsiteX2" fmla="*/ 0 w 981635"/>
                <a:gd name="connsiteY2" fmla="*/ 618564 h 1210235"/>
                <a:gd name="connsiteX3" fmla="*/ 968188 w 981635"/>
                <a:gd name="connsiteY3" fmla="*/ 0 h 1210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81635" h="1210235">
                  <a:moveTo>
                    <a:pt x="968188" y="0"/>
                  </a:moveTo>
                  <a:lnTo>
                    <a:pt x="981635" y="1210235"/>
                  </a:lnTo>
                  <a:lnTo>
                    <a:pt x="0" y="618564"/>
                  </a:lnTo>
                  <a:lnTo>
                    <a:pt x="968188" y="0"/>
                  </a:lnTo>
                  <a:close/>
                </a:path>
              </a:pathLst>
            </a:custGeom>
            <a:noFill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dk1"/>
                </a:solidFill>
              </a:endParaRPr>
            </a:p>
          </p:txBody>
        </p:sp>
      </p:grpSp>
      <p:grpSp>
        <p:nvGrpSpPr>
          <p:cNvPr id="125" name="Group 124"/>
          <p:cNvGrpSpPr/>
          <p:nvPr/>
        </p:nvGrpSpPr>
        <p:grpSpPr>
          <a:xfrm rot="2858115">
            <a:off x="6513830" y="1241304"/>
            <a:ext cx="1056865" cy="855516"/>
            <a:chOff x="4268170" y="1589652"/>
            <a:chExt cx="1621644" cy="1229135"/>
          </a:xfrm>
        </p:grpSpPr>
        <p:grpSp>
          <p:nvGrpSpPr>
            <p:cNvPr id="126" name="Group 125"/>
            <p:cNvGrpSpPr/>
            <p:nvPr/>
          </p:nvGrpSpPr>
          <p:grpSpPr>
            <a:xfrm rot="16200000">
              <a:off x="4780250" y="1694684"/>
              <a:ext cx="1198606" cy="988541"/>
              <a:chOff x="2211859" y="1062680"/>
              <a:chExt cx="1198606" cy="988541"/>
            </a:xfrm>
          </p:grpSpPr>
          <p:sp>
            <p:nvSpPr>
              <p:cNvPr id="135" name="Isosceles Triangle 134"/>
              <p:cNvSpPr/>
              <p:nvPr/>
            </p:nvSpPr>
            <p:spPr>
              <a:xfrm>
                <a:off x="2211859" y="1062680"/>
                <a:ext cx="1198606" cy="988541"/>
              </a:xfrm>
              <a:prstGeom prst="triangl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6" name="Oval 135"/>
              <p:cNvSpPr/>
              <p:nvPr/>
            </p:nvSpPr>
            <p:spPr>
              <a:xfrm>
                <a:off x="2693771" y="1359242"/>
                <a:ext cx="210065" cy="222422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rgbClr val="0047D6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7" name="Oval 136"/>
              <p:cNvSpPr>
                <a:spLocks noChangeAspect="1"/>
              </p:cNvSpPr>
              <p:nvPr/>
            </p:nvSpPr>
            <p:spPr>
              <a:xfrm>
                <a:off x="2759651" y="1425096"/>
                <a:ext cx="89977" cy="89977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8" name="Oval 137"/>
              <p:cNvSpPr/>
              <p:nvPr/>
            </p:nvSpPr>
            <p:spPr>
              <a:xfrm>
                <a:off x="2697887" y="1696997"/>
                <a:ext cx="210065" cy="222422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rgbClr val="FF0000"/>
                </a:solidFill>
                <a:prstDash val="dash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9" name="Oval 138"/>
              <p:cNvSpPr>
                <a:spLocks noChangeAspect="1"/>
              </p:cNvSpPr>
              <p:nvPr/>
            </p:nvSpPr>
            <p:spPr>
              <a:xfrm>
                <a:off x="2751410" y="1750494"/>
                <a:ext cx="89977" cy="89977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27" name="Group 126"/>
            <p:cNvGrpSpPr/>
            <p:nvPr/>
          </p:nvGrpSpPr>
          <p:grpSpPr>
            <a:xfrm rot="5400000">
              <a:off x="4163138" y="1725213"/>
              <a:ext cx="1198606" cy="988541"/>
              <a:chOff x="518983" y="1631091"/>
              <a:chExt cx="1198606" cy="988541"/>
            </a:xfrm>
          </p:grpSpPr>
          <p:sp>
            <p:nvSpPr>
              <p:cNvPr id="130" name="Isosceles Triangle 129"/>
              <p:cNvSpPr/>
              <p:nvPr/>
            </p:nvSpPr>
            <p:spPr>
              <a:xfrm>
                <a:off x="518983" y="1631091"/>
                <a:ext cx="1198606" cy="988541"/>
              </a:xfrm>
              <a:prstGeom prst="triangle">
                <a:avLst/>
              </a:prstGeom>
              <a:solidFill>
                <a:schemeClr val="bg1">
                  <a:lumMod val="95000"/>
                </a:schemeClr>
              </a:solidFill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1" name="Oval 130"/>
              <p:cNvSpPr/>
              <p:nvPr/>
            </p:nvSpPr>
            <p:spPr>
              <a:xfrm>
                <a:off x="1000895" y="1927653"/>
                <a:ext cx="210065" cy="222422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rgbClr val="0047D6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2" name="Oval 131"/>
              <p:cNvSpPr>
                <a:spLocks noChangeAspect="1"/>
              </p:cNvSpPr>
              <p:nvPr/>
            </p:nvSpPr>
            <p:spPr>
              <a:xfrm>
                <a:off x="1066775" y="1993507"/>
                <a:ext cx="89977" cy="89977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3" name="Oval 132"/>
              <p:cNvSpPr/>
              <p:nvPr/>
            </p:nvSpPr>
            <p:spPr>
              <a:xfrm>
                <a:off x="1005011" y="2265408"/>
                <a:ext cx="210065" cy="222422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rgbClr val="FF0000"/>
                </a:solidFill>
                <a:prstDash val="dash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4" name="Oval 133"/>
              <p:cNvSpPr>
                <a:spLocks noChangeAspect="1"/>
              </p:cNvSpPr>
              <p:nvPr/>
            </p:nvSpPr>
            <p:spPr>
              <a:xfrm>
                <a:off x="1058534" y="2318905"/>
                <a:ext cx="89977" cy="89977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cxnSp>
          <p:nvCxnSpPr>
            <p:cNvPr id="128" name="Straight Connector 127"/>
            <p:cNvCxnSpPr/>
            <p:nvPr/>
          </p:nvCxnSpPr>
          <p:spPr>
            <a:xfrm flipV="1">
              <a:off x="4921460" y="2206037"/>
              <a:ext cx="375593" cy="25289"/>
            </a:xfrm>
            <a:prstGeom prst="line">
              <a:avLst/>
            </a:prstGeom>
            <a:solidFill>
              <a:schemeClr val="bg1"/>
            </a:solidFill>
            <a:ln w="25400">
              <a:solidFill>
                <a:srgbClr val="FF0000"/>
              </a:solidFill>
              <a:prstDash val="dash"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</p:cxnSp>
        <p:sp>
          <p:nvSpPr>
            <p:cNvPr id="129" name="Freeform 128"/>
            <p:cNvSpPr/>
            <p:nvPr/>
          </p:nvSpPr>
          <p:spPr>
            <a:xfrm>
              <a:off x="4908179" y="1600193"/>
              <a:ext cx="981635" cy="1210235"/>
            </a:xfrm>
            <a:custGeom>
              <a:avLst/>
              <a:gdLst>
                <a:gd name="connsiteX0" fmla="*/ 968188 w 981635"/>
                <a:gd name="connsiteY0" fmla="*/ 0 h 1210235"/>
                <a:gd name="connsiteX1" fmla="*/ 981635 w 981635"/>
                <a:gd name="connsiteY1" fmla="*/ 1210235 h 1210235"/>
                <a:gd name="connsiteX2" fmla="*/ 0 w 981635"/>
                <a:gd name="connsiteY2" fmla="*/ 618564 h 1210235"/>
                <a:gd name="connsiteX3" fmla="*/ 968188 w 981635"/>
                <a:gd name="connsiteY3" fmla="*/ 0 h 1210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81635" h="1210235">
                  <a:moveTo>
                    <a:pt x="968188" y="0"/>
                  </a:moveTo>
                  <a:lnTo>
                    <a:pt x="981635" y="1210235"/>
                  </a:lnTo>
                  <a:lnTo>
                    <a:pt x="0" y="618564"/>
                  </a:lnTo>
                  <a:lnTo>
                    <a:pt x="968188" y="0"/>
                  </a:lnTo>
                  <a:close/>
                </a:path>
              </a:pathLst>
            </a:custGeom>
            <a:noFill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dk1"/>
                </a:solidFill>
              </a:endParaRPr>
            </a:p>
          </p:txBody>
        </p:sp>
      </p:grpSp>
      <p:grpSp>
        <p:nvGrpSpPr>
          <p:cNvPr id="140" name="Group 139"/>
          <p:cNvGrpSpPr/>
          <p:nvPr/>
        </p:nvGrpSpPr>
        <p:grpSpPr>
          <a:xfrm rot="5133279">
            <a:off x="6258336" y="3271810"/>
            <a:ext cx="1056865" cy="855516"/>
            <a:chOff x="4268170" y="1589652"/>
            <a:chExt cx="1621644" cy="1229135"/>
          </a:xfrm>
        </p:grpSpPr>
        <p:grpSp>
          <p:nvGrpSpPr>
            <p:cNvPr id="141" name="Group 140"/>
            <p:cNvGrpSpPr/>
            <p:nvPr/>
          </p:nvGrpSpPr>
          <p:grpSpPr>
            <a:xfrm rot="16200000">
              <a:off x="4780250" y="1694684"/>
              <a:ext cx="1198606" cy="988541"/>
              <a:chOff x="2211859" y="1062680"/>
              <a:chExt cx="1198606" cy="988541"/>
            </a:xfrm>
          </p:grpSpPr>
          <p:sp>
            <p:nvSpPr>
              <p:cNvPr id="150" name="Isosceles Triangle 149"/>
              <p:cNvSpPr/>
              <p:nvPr/>
            </p:nvSpPr>
            <p:spPr>
              <a:xfrm>
                <a:off x="2211859" y="1062680"/>
                <a:ext cx="1198606" cy="988541"/>
              </a:xfrm>
              <a:prstGeom prst="triangl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51" name="Oval 150"/>
              <p:cNvSpPr/>
              <p:nvPr/>
            </p:nvSpPr>
            <p:spPr>
              <a:xfrm>
                <a:off x="2693771" y="1359242"/>
                <a:ext cx="210065" cy="222422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rgbClr val="0047D6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52" name="Oval 151"/>
              <p:cNvSpPr>
                <a:spLocks noChangeAspect="1"/>
              </p:cNvSpPr>
              <p:nvPr/>
            </p:nvSpPr>
            <p:spPr>
              <a:xfrm>
                <a:off x="2759651" y="1425096"/>
                <a:ext cx="89977" cy="89977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53" name="Oval 152"/>
              <p:cNvSpPr/>
              <p:nvPr/>
            </p:nvSpPr>
            <p:spPr>
              <a:xfrm>
                <a:off x="2697887" y="1696997"/>
                <a:ext cx="210065" cy="222422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rgbClr val="FF0000"/>
                </a:solidFill>
                <a:prstDash val="dash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54" name="Oval 153"/>
              <p:cNvSpPr>
                <a:spLocks noChangeAspect="1"/>
              </p:cNvSpPr>
              <p:nvPr/>
            </p:nvSpPr>
            <p:spPr>
              <a:xfrm>
                <a:off x="2751410" y="1750494"/>
                <a:ext cx="89977" cy="89977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42" name="Group 141"/>
            <p:cNvGrpSpPr/>
            <p:nvPr/>
          </p:nvGrpSpPr>
          <p:grpSpPr>
            <a:xfrm rot="5400000">
              <a:off x="4163138" y="1725213"/>
              <a:ext cx="1198606" cy="988541"/>
              <a:chOff x="518983" y="1631091"/>
              <a:chExt cx="1198606" cy="988541"/>
            </a:xfrm>
          </p:grpSpPr>
          <p:sp>
            <p:nvSpPr>
              <p:cNvPr id="145" name="Isosceles Triangle 144"/>
              <p:cNvSpPr/>
              <p:nvPr/>
            </p:nvSpPr>
            <p:spPr>
              <a:xfrm>
                <a:off x="518983" y="1631091"/>
                <a:ext cx="1198606" cy="988541"/>
              </a:xfrm>
              <a:prstGeom prst="triangle">
                <a:avLst/>
              </a:prstGeom>
              <a:solidFill>
                <a:schemeClr val="bg1">
                  <a:lumMod val="95000"/>
                </a:schemeClr>
              </a:solidFill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6" name="Oval 145"/>
              <p:cNvSpPr/>
              <p:nvPr/>
            </p:nvSpPr>
            <p:spPr>
              <a:xfrm>
                <a:off x="1000895" y="1927653"/>
                <a:ext cx="210065" cy="222422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rgbClr val="0047D6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7" name="Oval 146"/>
              <p:cNvSpPr>
                <a:spLocks noChangeAspect="1"/>
              </p:cNvSpPr>
              <p:nvPr/>
            </p:nvSpPr>
            <p:spPr>
              <a:xfrm>
                <a:off x="1066775" y="1993507"/>
                <a:ext cx="89977" cy="89977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8" name="Oval 147"/>
              <p:cNvSpPr/>
              <p:nvPr/>
            </p:nvSpPr>
            <p:spPr>
              <a:xfrm>
                <a:off x="1005011" y="2265408"/>
                <a:ext cx="210065" cy="222422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rgbClr val="FF0000"/>
                </a:solidFill>
                <a:prstDash val="dash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9" name="Oval 148"/>
              <p:cNvSpPr>
                <a:spLocks noChangeAspect="1"/>
              </p:cNvSpPr>
              <p:nvPr/>
            </p:nvSpPr>
            <p:spPr>
              <a:xfrm>
                <a:off x="1058534" y="2318905"/>
                <a:ext cx="89977" cy="89977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cxnSp>
          <p:nvCxnSpPr>
            <p:cNvPr id="143" name="Straight Connector 142"/>
            <p:cNvCxnSpPr/>
            <p:nvPr/>
          </p:nvCxnSpPr>
          <p:spPr>
            <a:xfrm flipV="1">
              <a:off x="4921460" y="2206037"/>
              <a:ext cx="375593" cy="25289"/>
            </a:xfrm>
            <a:prstGeom prst="line">
              <a:avLst/>
            </a:prstGeom>
            <a:solidFill>
              <a:schemeClr val="bg1"/>
            </a:solidFill>
            <a:ln w="25400">
              <a:solidFill>
                <a:srgbClr val="FF0000"/>
              </a:solidFill>
              <a:prstDash val="dash"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</p:cxnSp>
        <p:sp>
          <p:nvSpPr>
            <p:cNvPr id="144" name="Freeform 143"/>
            <p:cNvSpPr/>
            <p:nvPr/>
          </p:nvSpPr>
          <p:spPr>
            <a:xfrm>
              <a:off x="4908179" y="1600193"/>
              <a:ext cx="981635" cy="1210235"/>
            </a:xfrm>
            <a:custGeom>
              <a:avLst/>
              <a:gdLst>
                <a:gd name="connsiteX0" fmla="*/ 968188 w 981635"/>
                <a:gd name="connsiteY0" fmla="*/ 0 h 1210235"/>
                <a:gd name="connsiteX1" fmla="*/ 981635 w 981635"/>
                <a:gd name="connsiteY1" fmla="*/ 1210235 h 1210235"/>
                <a:gd name="connsiteX2" fmla="*/ 0 w 981635"/>
                <a:gd name="connsiteY2" fmla="*/ 618564 h 1210235"/>
                <a:gd name="connsiteX3" fmla="*/ 968188 w 981635"/>
                <a:gd name="connsiteY3" fmla="*/ 0 h 1210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81635" h="1210235">
                  <a:moveTo>
                    <a:pt x="968188" y="0"/>
                  </a:moveTo>
                  <a:lnTo>
                    <a:pt x="981635" y="1210235"/>
                  </a:lnTo>
                  <a:lnTo>
                    <a:pt x="0" y="618564"/>
                  </a:lnTo>
                  <a:lnTo>
                    <a:pt x="968188" y="0"/>
                  </a:lnTo>
                  <a:close/>
                </a:path>
              </a:pathLst>
            </a:custGeom>
            <a:noFill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dk1"/>
                </a:solidFill>
              </a:endParaRPr>
            </a:p>
          </p:txBody>
        </p:sp>
      </p:grpSp>
      <p:sp>
        <p:nvSpPr>
          <p:cNvPr id="155" name="Rectangle 154"/>
          <p:cNvSpPr/>
          <p:nvPr/>
        </p:nvSpPr>
        <p:spPr>
          <a:xfrm>
            <a:off x="5271247" y="2357408"/>
            <a:ext cx="107576" cy="9412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6" name="Rectangle 155"/>
          <p:cNvSpPr/>
          <p:nvPr/>
        </p:nvSpPr>
        <p:spPr>
          <a:xfrm>
            <a:off x="6310005" y="1516160"/>
            <a:ext cx="107576" cy="9412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7" name="Rectangle 156"/>
          <p:cNvSpPr/>
          <p:nvPr/>
        </p:nvSpPr>
        <p:spPr>
          <a:xfrm>
            <a:off x="7048840" y="2276941"/>
            <a:ext cx="107576" cy="9412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8" name="Rectangle 157"/>
          <p:cNvSpPr/>
          <p:nvPr/>
        </p:nvSpPr>
        <p:spPr>
          <a:xfrm>
            <a:off x="7085416" y="3110874"/>
            <a:ext cx="107576" cy="9412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9" name="Rectangle 158"/>
          <p:cNvSpPr/>
          <p:nvPr/>
        </p:nvSpPr>
        <p:spPr>
          <a:xfrm>
            <a:off x="6295375" y="3147450"/>
            <a:ext cx="107576" cy="9412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0" name="Rectangle 159"/>
          <p:cNvSpPr/>
          <p:nvPr/>
        </p:nvSpPr>
        <p:spPr>
          <a:xfrm>
            <a:off x="5240179" y="3176710"/>
            <a:ext cx="107576" cy="9412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1" name="Rectangle 160"/>
          <p:cNvSpPr/>
          <p:nvPr/>
        </p:nvSpPr>
        <p:spPr>
          <a:xfrm>
            <a:off x="5305969" y="5410222"/>
            <a:ext cx="107576" cy="9412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2" name="Rectangle 161"/>
          <p:cNvSpPr/>
          <p:nvPr/>
        </p:nvSpPr>
        <p:spPr>
          <a:xfrm>
            <a:off x="6057477" y="5010812"/>
            <a:ext cx="107576" cy="9412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3" name="Rectangle 162"/>
          <p:cNvSpPr/>
          <p:nvPr/>
        </p:nvSpPr>
        <p:spPr>
          <a:xfrm>
            <a:off x="5489901" y="6004070"/>
            <a:ext cx="107576" cy="9412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4" name="Rectangle 163"/>
          <p:cNvSpPr/>
          <p:nvPr/>
        </p:nvSpPr>
        <p:spPr>
          <a:xfrm>
            <a:off x="6735415" y="5483792"/>
            <a:ext cx="107576" cy="9412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5" name="Rectangle 164"/>
          <p:cNvSpPr/>
          <p:nvPr/>
        </p:nvSpPr>
        <p:spPr>
          <a:xfrm>
            <a:off x="6577755" y="6082900"/>
            <a:ext cx="107576" cy="9412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66" name="Straight Connector 165"/>
          <p:cNvCxnSpPr>
            <a:stCxn id="161" idx="0"/>
            <a:endCxn id="162" idx="1"/>
          </p:cNvCxnSpPr>
          <p:nvPr/>
        </p:nvCxnSpPr>
        <p:spPr>
          <a:xfrm rot="5400000" flipH="1" flipV="1">
            <a:off x="5532445" y="4885190"/>
            <a:ext cx="352345" cy="697720"/>
          </a:xfrm>
          <a:prstGeom prst="line">
            <a:avLst/>
          </a:prstGeom>
          <a:solidFill>
            <a:schemeClr val="bg1"/>
          </a:solidFill>
          <a:ln w="25400">
            <a:solidFill>
              <a:srgbClr val="FF0000"/>
            </a:solidFill>
            <a:prstDash val="dash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cxnSp>
      <p:cxnSp>
        <p:nvCxnSpPr>
          <p:cNvPr id="167" name="Straight Connector 166"/>
          <p:cNvCxnSpPr>
            <a:stCxn id="161" idx="3"/>
            <a:endCxn id="162" idx="2"/>
          </p:cNvCxnSpPr>
          <p:nvPr/>
        </p:nvCxnSpPr>
        <p:spPr>
          <a:xfrm flipV="1">
            <a:off x="5413545" y="5104941"/>
            <a:ext cx="697720" cy="352346"/>
          </a:xfrm>
          <a:prstGeom prst="line">
            <a:avLst/>
          </a:prstGeom>
          <a:solidFill>
            <a:schemeClr val="bg1"/>
          </a:solidFill>
          <a:ln w="25400">
            <a:solidFill>
              <a:srgbClr val="0047D6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cxnSp>
      <p:cxnSp>
        <p:nvCxnSpPr>
          <p:cNvPr id="174" name="Straight Connector 173"/>
          <p:cNvCxnSpPr>
            <a:stCxn id="162" idx="3"/>
            <a:endCxn id="164" idx="0"/>
          </p:cNvCxnSpPr>
          <p:nvPr/>
        </p:nvCxnSpPr>
        <p:spPr>
          <a:xfrm>
            <a:off x="6165053" y="5057877"/>
            <a:ext cx="624150" cy="425915"/>
          </a:xfrm>
          <a:prstGeom prst="line">
            <a:avLst/>
          </a:prstGeom>
          <a:solidFill>
            <a:schemeClr val="bg1"/>
          </a:solidFill>
          <a:ln w="25400">
            <a:solidFill>
              <a:srgbClr val="FF0000"/>
            </a:solidFill>
            <a:prstDash val="dash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cxnSp>
      <p:cxnSp>
        <p:nvCxnSpPr>
          <p:cNvPr id="175" name="Straight Connector 174"/>
          <p:cNvCxnSpPr>
            <a:stCxn id="162" idx="2"/>
            <a:endCxn id="164" idx="1"/>
          </p:cNvCxnSpPr>
          <p:nvPr/>
        </p:nvCxnSpPr>
        <p:spPr>
          <a:xfrm rot="16200000" flipH="1">
            <a:off x="6210382" y="5005824"/>
            <a:ext cx="425916" cy="624150"/>
          </a:xfrm>
          <a:prstGeom prst="line">
            <a:avLst/>
          </a:prstGeom>
          <a:solidFill>
            <a:schemeClr val="bg1"/>
          </a:solidFill>
          <a:ln w="25400">
            <a:solidFill>
              <a:srgbClr val="0047D6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cxnSp>
      <p:cxnSp>
        <p:nvCxnSpPr>
          <p:cNvPr id="186" name="Straight Connector 185"/>
          <p:cNvCxnSpPr>
            <a:stCxn id="164" idx="1"/>
            <a:endCxn id="165" idx="0"/>
          </p:cNvCxnSpPr>
          <p:nvPr/>
        </p:nvCxnSpPr>
        <p:spPr>
          <a:xfrm rot="10800000" flipV="1">
            <a:off x="6631543" y="5530856"/>
            <a:ext cx="103872" cy="552043"/>
          </a:xfrm>
          <a:prstGeom prst="line">
            <a:avLst/>
          </a:prstGeom>
          <a:solidFill>
            <a:schemeClr val="bg1"/>
          </a:solidFill>
          <a:ln w="25400">
            <a:solidFill>
              <a:srgbClr val="FF0000"/>
            </a:solidFill>
            <a:prstDash val="dash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cxnSp>
      <p:cxnSp>
        <p:nvCxnSpPr>
          <p:cNvPr id="191" name="Straight Connector 190"/>
          <p:cNvCxnSpPr>
            <a:stCxn id="165" idx="3"/>
            <a:endCxn id="164" idx="3"/>
          </p:cNvCxnSpPr>
          <p:nvPr/>
        </p:nvCxnSpPr>
        <p:spPr>
          <a:xfrm flipV="1">
            <a:off x="6685331" y="5530857"/>
            <a:ext cx="157660" cy="599108"/>
          </a:xfrm>
          <a:prstGeom prst="line">
            <a:avLst/>
          </a:prstGeom>
          <a:solidFill>
            <a:schemeClr val="bg1"/>
          </a:solidFill>
          <a:ln w="25400">
            <a:solidFill>
              <a:srgbClr val="0047D6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cxnSp>
      <p:cxnSp>
        <p:nvCxnSpPr>
          <p:cNvPr id="195" name="Straight Connector 194"/>
          <p:cNvCxnSpPr>
            <a:stCxn id="223" idx="0"/>
            <a:endCxn id="163" idx="3"/>
          </p:cNvCxnSpPr>
          <p:nvPr/>
        </p:nvCxnSpPr>
        <p:spPr>
          <a:xfrm rot="16200000" flipV="1">
            <a:off x="5712361" y="5936252"/>
            <a:ext cx="215697" cy="445464"/>
          </a:xfrm>
          <a:prstGeom prst="line">
            <a:avLst/>
          </a:prstGeom>
          <a:solidFill>
            <a:schemeClr val="bg1"/>
          </a:solidFill>
          <a:ln w="25400">
            <a:solidFill>
              <a:srgbClr val="FF0000"/>
            </a:solidFill>
            <a:prstDash val="dash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cxnSp>
      <p:cxnSp>
        <p:nvCxnSpPr>
          <p:cNvPr id="196" name="Straight Connector 195"/>
          <p:cNvCxnSpPr>
            <a:stCxn id="223" idx="1"/>
            <a:endCxn id="163" idx="2"/>
          </p:cNvCxnSpPr>
          <p:nvPr/>
        </p:nvCxnSpPr>
        <p:spPr>
          <a:xfrm rot="10800000">
            <a:off x="5543689" y="6098199"/>
            <a:ext cx="445464" cy="215698"/>
          </a:xfrm>
          <a:prstGeom prst="line">
            <a:avLst/>
          </a:prstGeom>
          <a:solidFill>
            <a:schemeClr val="bg1"/>
          </a:solidFill>
          <a:ln w="25400">
            <a:solidFill>
              <a:srgbClr val="0047D6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cxnSp>
      <p:cxnSp>
        <p:nvCxnSpPr>
          <p:cNvPr id="217" name="Straight Connector 216"/>
          <p:cNvCxnSpPr>
            <a:stCxn id="163" idx="1"/>
            <a:endCxn id="161" idx="2"/>
          </p:cNvCxnSpPr>
          <p:nvPr/>
        </p:nvCxnSpPr>
        <p:spPr>
          <a:xfrm rot="10800000">
            <a:off x="5359757" y="5504351"/>
            <a:ext cx="130144" cy="546784"/>
          </a:xfrm>
          <a:prstGeom prst="line">
            <a:avLst/>
          </a:prstGeom>
          <a:solidFill>
            <a:schemeClr val="bg1"/>
          </a:solidFill>
          <a:ln w="25400">
            <a:solidFill>
              <a:srgbClr val="FF0000"/>
            </a:solidFill>
            <a:prstDash val="dash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cxnSp>
      <p:cxnSp>
        <p:nvCxnSpPr>
          <p:cNvPr id="220" name="Straight Connector 219"/>
          <p:cNvCxnSpPr>
            <a:stCxn id="163" idx="0"/>
            <a:endCxn id="161" idx="3"/>
          </p:cNvCxnSpPr>
          <p:nvPr/>
        </p:nvCxnSpPr>
        <p:spPr>
          <a:xfrm rot="16200000" flipV="1">
            <a:off x="5205226" y="5665607"/>
            <a:ext cx="546783" cy="130144"/>
          </a:xfrm>
          <a:prstGeom prst="line">
            <a:avLst/>
          </a:prstGeom>
          <a:solidFill>
            <a:schemeClr val="bg1"/>
          </a:solidFill>
          <a:ln w="25400">
            <a:solidFill>
              <a:srgbClr val="0047D6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cxnSp>
      <p:sp>
        <p:nvSpPr>
          <p:cNvPr id="223" name="Rectangle 222"/>
          <p:cNvSpPr/>
          <p:nvPr/>
        </p:nvSpPr>
        <p:spPr>
          <a:xfrm>
            <a:off x="5989153" y="6266832"/>
            <a:ext cx="107576" cy="9412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26" name="Straight Connector 225"/>
          <p:cNvCxnSpPr>
            <a:stCxn id="165" idx="1"/>
            <a:endCxn id="223" idx="3"/>
          </p:cNvCxnSpPr>
          <p:nvPr/>
        </p:nvCxnSpPr>
        <p:spPr>
          <a:xfrm rot="10800000" flipV="1">
            <a:off x="6096729" y="6129965"/>
            <a:ext cx="481026" cy="183932"/>
          </a:xfrm>
          <a:prstGeom prst="line">
            <a:avLst/>
          </a:prstGeom>
          <a:solidFill>
            <a:schemeClr val="bg1"/>
          </a:solidFill>
          <a:ln w="25400">
            <a:solidFill>
              <a:srgbClr val="FF0000"/>
            </a:solidFill>
            <a:prstDash val="dash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cxnSp>
      <p:cxnSp>
        <p:nvCxnSpPr>
          <p:cNvPr id="227" name="Straight Connector 226"/>
          <p:cNvCxnSpPr>
            <a:stCxn id="165" idx="2"/>
            <a:endCxn id="223" idx="2"/>
          </p:cNvCxnSpPr>
          <p:nvPr/>
        </p:nvCxnSpPr>
        <p:spPr>
          <a:xfrm rot="5400000">
            <a:off x="6245276" y="5974694"/>
            <a:ext cx="183932" cy="588602"/>
          </a:xfrm>
          <a:prstGeom prst="line">
            <a:avLst/>
          </a:prstGeom>
          <a:solidFill>
            <a:schemeClr val="bg1"/>
          </a:solidFill>
          <a:ln w="25400">
            <a:solidFill>
              <a:srgbClr val="0047D6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cxnSp>
      <p:sp>
        <p:nvSpPr>
          <p:cNvPr id="235" name="Down Arrow 234"/>
          <p:cNvSpPr/>
          <p:nvPr/>
        </p:nvSpPr>
        <p:spPr>
          <a:xfrm>
            <a:off x="5919488" y="4326242"/>
            <a:ext cx="295835" cy="47064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37" name="Straight Connector 236"/>
          <p:cNvCxnSpPr>
            <a:stCxn id="47" idx="6"/>
            <a:endCxn id="69" idx="4"/>
          </p:cNvCxnSpPr>
          <p:nvPr/>
        </p:nvCxnSpPr>
        <p:spPr>
          <a:xfrm rot="5400000" flipH="1" flipV="1">
            <a:off x="4907039" y="2158647"/>
            <a:ext cx="711065" cy="2411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8" name="Straight Connector 237"/>
          <p:cNvCxnSpPr>
            <a:stCxn id="79" idx="4"/>
            <a:endCxn id="134" idx="6"/>
          </p:cNvCxnSpPr>
          <p:nvPr/>
        </p:nvCxnSpPr>
        <p:spPr>
          <a:xfrm flipV="1">
            <a:off x="6226134" y="1423103"/>
            <a:ext cx="548963" cy="54144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1" name="Straight Connector 240"/>
          <p:cNvCxnSpPr>
            <a:stCxn id="119" idx="2"/>
            <a:endCxn id="139" idx="3"/>
          </p:cNvCxnSpPr>
          <p:nvPr/>
        </p:nvCxnSpPr>
        <p:spPr>
          <a:xfrm rot="16200000" flipV="1">
            <a:off x="6910374" y="2325167"/>
            <a:ext cx="741755" cy="87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4" name="Straight Connector 243"/>
          <p:cNvCxnSpPr>
            <a:stCxn id="149" idx="3"/>
            <a:endCxn id="119" idx="5"/>
          </p:cNvCxnSpPr>
          <p:nvPr/>
        </p:nvCxnSpPr>
        <p:spPr>
          <a:xfrm rot="5400000" flipH="1" flipV="1">
            <a:off x="6740536" y="2792184"/>
            <a:ext cx="562667" cy="4860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7" name="Straight Connector 246"/>
          <p:cNvCxnSpPr>
            <a:stCxn id="106" idx="5"/>
            <a:endCxn id="149" idx="6"/>
          </p:cNvCxnSpPr>
          <p:nvPr/>
        </p:nvCxnSpPr>
        <p:spPr>
          <a:xfrm flipV="1">
            <a:off x="6190652" y="3341349"/>
            <a:ext cx="536511" cy="25504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0" name="Straight Connector 249"/>
          <p:cNvCxnSpPr>
            <a:stCxn id="101" idx="1"/>
            <a:endCxn id="47" idx="3"/>
          </p:cNvCxnSpPr>
          <p:nvPr/>
        </p:nvCxnSpPr>
        <p:spPr>
          <a:xfrm flipH="1" flipV="1">
            <a:off x="5162737" y="2688200"/>
            <a:ext cx="362318" cy="7604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5851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20/06/2013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WG 2013</a:t>
            </a:r>
            <a:endParaRPr lang="en-US" dirty="0"/>
          </a:p>
        </p:txBody>
      </p:sp>
      <p:sp>
        <p:nvSpPr>
          <p:cNvPr id="43" name="Rectangle 42"/>
          <p:cNvSpPr/>
          <p:nvPr/>
        </p:nvSpPr>
        <p:spPr>
          <a:xfrm>
            <a:off x="0" y="59875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CA" sz="3200" dirty="0" smtClean="0">
                <a:latin typeface="Times New Roman" pitchFamily="18" charset="0"/>
                <a:cs typeface="Times New Roman" pitchFamily="18" charset="0"/>
              </a:rPr>
              <a:t>Geometric-Thickness-2-Graph Recognition is NP-hard</a:t>
            </a:r>
            <a:endParaRPr lang="en-CA" sz="3200" baseline="-25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4" name="Straight Connector 43"/>
          <p:cNvCxnSpPr/>
          <p:nvPr/>
        </p:nvCxnSpPr>
        <p:spPr>
          <a:xfrm flipV="1">
            <a:off x="106881" y="724397"/>
            <a:ext cx="8942119" cy="6"/>
          </a:xfrm>
          <a:prstGeom prst="line">
            <a:avLst/>
          </a:prstGeom>
          <a:ln w="9525">
            <a:solidFill>
              <a:srgbClr val="FFA7A7"/>
            </a:solidFill>
          </a:ln>
          <a:effectLst>
            <a:outerShdw blurRad="40000" dist="20000" dir="5400000" rotWithShape="0">
              <a:srgbClr val="FFA7A7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B4E44-136C-4695-A266-781E4DCD36AC}" type="slidenum">
              <a:rPr lang="en-US" smtClean="0"/>
              <a:pPr/>
              <a:t>23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3092" y="1005348"/>
            <a:ext cx="5676900" cy="429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9" name="Rectangle 168"/>
          <p:cNvSpPr/>
          <p:nvPr/>
        </p:nvSpPr>
        <p:spPr>
          <a:xfrm>
            <a:off x="972457" y="1567549"/>
            <a:ext cx="4891314" cy="1291771"/>
          </a:xfrm>
          <a:prstGeom prst="rect">
            <a:avLst/>
          </a:prstGeom>
          <a:solidFill>
            <a:srgbClr val="FF0000">
              <a:alpha val="1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0" name="Rectangle 169"/>
          <p:cNvSpPr/>
          <p:nvPr/>
        </p:nvSpPr>
        <p:spPr>
          <a:xfrm>
            <a:off x="5979883" y="1596577"/>
            <a:ext cx="754745" cy="1248229"/>
          </a:xfrm>
          <a:prstGeom prst="rect">
            <a:avLst/>
          </a:prstGeom>
          <a:solidFill>
            <a:srgbClr val="FF0000">
              <a:alpha val="1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 smtClean="0">
                <a:solidFill>
                  <a:schemeClr val="tx1"/>
                </a:solidFill>
              </a:rPr>
              <a:t>C</a:t>
            </a:r>
            <a:r>
              <a:rPr lang="en-US" baseline="-25000" dirty="0" smtClean="0">
                <a:solidFill>
                  <a:schemeClr val="tx1"/>
                </a:solidFill>
              </a:rPr>
              <a:t>2</a:t>
            </a:r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171" name="Rectangle 170"/>
          <p:cNvSpPr/>
          <p:nvPr/>
        </p:nvSpPr>
        <p:spPr>
          <a:xfrm>
            <a:off x="6879769" y="1582062"/>
            <a:ext cx="754745" cy="1248229"/>
          </a:xfrm>
          <a:prstGeom prst="rect">
            <a:avLst/>
          </a:prstGeom>
          <a:solidFill>
            <a:srgbClr val="FF0000">
              <a:alpha val="1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 smtClean="0">
                <a:solidFill>
                  <a:schemeClr val="tx1"/>
                </a:solidFill>
              </a:rPr>
              <a:t>C</a:t>
            </a:r>
            <a:r>
              <a:rPr lang="en-US" baseline="-25000" dirty="0" smtClean="0">
                <a:solidFill>
                  <a:schemeClr val="tx1"/>
                </a:solidFill>
              </a:rPr>
              <a:t>3</a:t>
            </a:r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172" name="Rectangle 171"/>
          <p:cNvSpPr/>
          <p:nvPr/>
        </p:nvSpPr>
        <p:spPr>
          <a:xfrm>
            <a:off x="7779654" y="1596576"/>
            <a:ext cx="754745" cy="1248229"/>
          </a:xfrm>
          <a:prstGeom prst="rect">
            <a:avLst/>
          </a:prstGeom>
          <a:solidFill>
            <a:srgbClr val="FF0000">
              <a:alpha val="1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 smtClean="0">
                <a:solidFill>
                  <a:schemeClr val="tx1"/>
                </a:solidFill>
              </a:rPr>
              <a:t>C</a:t>
            </a:r>
            <a:r>
              <a:rPr lang="en-US" baseline="-25000" dirty="0" smtClean="0">
                <a:solidFill>
                  <a:schemeClr val="tx1"/>
                </a:solidFill>
              </a:rPr>
              <a:t>4</a:t>
            </a:r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173" name="Rectangle 172"/>
          <p:cNvSpPr/>
          <p:nvPr/>
        </p:nvSpPr>
        <p:spPr>
          <a:xfrm>
            <a:off x="1335314" y="2162634"/>
            <a:ext cx="769257" cy="1407886"/>
          </a:xfrm>
          <a:prstGeom prst="rect">
            <a:avLst/>
          </a:prstGeom>
          <a:solidFill>
            <a:srgbClr val="1DFC0C">
              <a:alpha val="4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6" name="Rectangle 175"/>
          <p:cNvSpPr/>
          <p:nvPr/>
        </p:nvSpPr>
        <p:spPr>
          <a:xfrm>
            <a:off x="2423885" y="2162634"/>
            <a:ext cx="769257" cy="1407886"/>
          </a:xfrm>
          <a:prstGeom prst="rect">
            <a:avLst/>
          </a:prstGeom>
          <a:solidFill>
            <a:srgbClr val="1DFC0C">
              <a:alpha val="4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7" name="Rectangle 176"/>
          <p:cNvSpPr/>
          <p:nvPr/>
        </p:nvSpPr>
        <p:spPr>
          <a:xfrm>
            <a:off x="3410856" y="2133606"/>
            <a:ext cx="769257" cy="1407886"/>
          </a:xfrm>
          <a:prstGeom prst="rect">
            <a:avLst/>
          </a:prstGeom>
          <a:solidFill>
            <a:srgbClr val="1DFC0C">
              <a:alpha val="4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" name="Group 184"/>
          <p:cNvGrpSpPr/>
          <p:nvPr/>
        </p:nvGrpSpPr>
        <p:grpSpPr>
          <a:xfrm>
            <a:off x="1491937" y="4934856"/>
            <a:ext cx="2516042" cy="1697781"/>
            <a:chOff x="5512395" y="4107542"/>
            <a:chExt cx="2516042" cy="1697781"/>
          </a:xfrm>
        </p:grpSpPr>
        <p:sp>
          <p:nvSpPr>
            <p:cNvPr id="179" name="Rectangle 178"/>
            <p:cNvSpPr/>
            <p:nvPr/>
          </p:nvSpPr>
          <p:spPr>
            <a:xfrm>
              <a:off x="5718627" y="4136571"/>
              <a:ext cx="769257" cy="1407886"/>
            </a:xfrm>
            <a:prstGeom prst="rect">
              <a:avLst/>
            </a:prstGeom>
            <a:solidFill>
              <a:srgbClr val="1DFC0C">
                <a:alpha val="4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True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80" name="Rectangle 179"/>
            <p:cNvSpPr/>
            <p:nvPr/>
          </p:nvSpPr>
          <p:spPr>
            <a:xfrm>
              <a:off x="7111995" y="4107542"/>
              <a:ext cx="769257" cy="1407886"/>
            </a:xfrm>
            <a:prstGeom prst="rect">
              <a:avLst/>
            </a:prstGeom>
            <a:solidFill>
              <a:srgbClr val="1DFC0C">
                <a:alpha val="4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False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81" name="Rectangle 180"/>
            <p:cNvSpPr/>
            <p:nvPr/>
          </p:nvSpPr>
          <p:spPr>
            <a:xfrm>
              <a:off x="5512395" y="5421477"/>
              <a:ext cx="28084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i="1" dirty="0" smtClean="0"/>
                <a:t>c</a:t>
              </a:r>
              <a:endParaRPr lang="en-US" baseline="-25000" dirty="0"/>
            </a:p>
          </p:txBody>
        </p:sp>
        <p:sp>
          <p:nvSpPr>
            <p:cNvPr id="182" name="Rectangle 181"/>
            <p:cNvSpPr/>
            <p:nvPr/>
          </p:nvSpPr>
          <p:spPr>
            <a:xfrm>
              <a:off x="6339708" y="5435990"/>
              <a:ext cx="30328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i="1" dirty="0" smtClean="0"/>
                <a:t>d</a:t>
              </a:r>
              <a:endParaRPr lang="en-US" baseline="-25000" dirty="0"/>
            </a:p>
          </p:txBody>
        </p:sp>
        <p:sp>
          <p:nvSpPr>
            <p:cNvPr id="183" name="Rectangle 182"/>
            <p:cNvSpPr/>
            <p:nvPr/>
          </p:nvSpPr>
          <p:spPr>
            <a:xfrm>
              <a:off x="6992848" y="5435991"/>
              <a:ext cx="30328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i="1" dirty="0" smtClean="0"/>
                <a:t>d</a:t>
              </a:r>
              <a:endParaRPr lang="en-US" baseline="-25000" dirty="0"/>
            </a:p>
          </p:txBody>
        </p:sp>
        <p:sp>
          <p:nvSpPr>
            <p:cNvPr id="184" name="Rectangle 183"/>
            <p:cNvSpPr/>
            <p:nvPr/>
          </p:nvSpPr>
          <p:spPr>
            <a:xfrm>
              <a:off x="7747591" y="5421476"/>
              <a:ext cx="28084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i="1" dirty="0" smtClean="0"/>
                <a:t>c</a:t>
              </a:r>
              <a:endParaRPr lang="en-US" baseline="-25000" dirty="0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5110843" y="3362710"/>
            <a:ext cx="3713843" cy="3090250"/>
            <a:chOff x="5110843" y="3362710"/>
            <a:chExt cx="3713843" cy="3090250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110843" y="3362710"/>
              <a:ext cx="3713843" cy="3090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4" name="Rectangle 23"/>
            <p:cNvSpPr/>
            <p:nvPr/>
          </p:nvSpPr>
          <p:spPr>
            <a:xfrm>
              <a:off x="5558972" y="4818749"/>
              <a:ext cx="696684" cy="1320794"/>
            </a:xfrm>
            <a:prstGeom prst="rect">
              <a:avLst/>
            </a:prstGeom>
            <a:solidFill>
              <a:srgbClr val="1DFC0C">
                <a:alpha val="4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6560457" y="4847771"/>
              <a:ext cx="740227" cy="1320800"/>
            </a:xfrm>
            <a:prstGeom prst="rect">
              <a:avLst/>
            </a:prstGeom>
            <a:solidFill>
              <a:srgbClr val="1DFC0C">
                <a:alpha val="4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7547428" y="4833263"/>
              <a:ext cx="754744" cy="1320794"/>
            </a:xfrm>
            <a:prstGeom prst="rect">
              <a:avLst/>
            </a:prstGeom>
            <a:solidFill>
              <a:srgbClr val="1DFC0C">
                <a:alpha val="4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68" name="Rectangle 167"/>
          <p:cNvSpPr/>
          <p:nvPr/>
        </p:nvSpPr>
        <p:spPr>
          <a:xfrm>
            <a:off x="2193929" y="791419"/>
            <a:ext cx="63787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dirty="0" smtClean="0">
                <a:latin typeface="Times New Roman" pitchFamily="18" charset="0"/>
                <a:cs typeface="Times New Roman" pitchFamily="18" charset="0"/>
              </a:rPr>
              <a:t>Reduction from 3SAT;  similar to Estrella-Balderrama et al. [2007]</a:t>
            </a:r>
          </a:p>
        </p:txBody>
      </p:sp>
    </p:spTree>
    <p:extLst>
      <p:ext uri="{BB962C8B-B14F-4D97-AF65-F5344CB8AC3E}">
        <p14:creationId xmlns:p14="http://schemas.microsoft.com/office/powerpoint/2010/main" xmlns="" val="45851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9" grpId="0" animBg="1"/>
      <p:bldP spid="170" grpId="0" animBg="1"/>
      <p:bldP spid="171" grpId="0" animBg="1"/>
      <p:bldP spid="172" grpId="0" animBg="1"/>
      <p:bldP spid="173" grpId="0" animBg="1"/>
      <p:bldP spid="176" grpId="0" animBg="1"/>
      <p:bldP spid="17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20/06/2013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WG 2013</a:t>
            </a:r>
            <a:endParaRPr lang="en-US" dirty="0"/>
          </a:p>
        </p:txBody>
      </p:sp>
      <p:sp>
        <p:nvSpPr>
          <p:cNvPr id="43" name="Rectangle 42"/>
          <p:cNvSpPr/>
          <p:nvPr/>
        </p:nvSpPr>
        <p:spPr>
          <a:xfrm>
            <a:off x="0" y="59875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CA" sz="3200" dirty="0" smtClean="0">
                <a:latin typeface="Times New Roman" pitchFamily="18" charset="0"/>
                <a:cs typeface="Times New Roman" pitchFamily="18" charset="0"/>
              </a:rPr>
              <a:t>Coloring with 4</a:t>
            </a:r>
            <a:r>
              <a:rPr lang="en-CA" sz="3200" i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CA" sz="3200" dirty="0" smtClean="0">
                <a:latin typeface="Times New Roman" pitchFamily="18" charset="0"/>
                <a:cs typeface="Times New Roman" pitchFamily="18" charset="0"/>
              </a:rPr>
              <a:t>-1 colors is NP-hard</a:t>
            </a:r>
            <a:endParaRPr lang="en-CA" sz="3200" baseline="-25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4" name="Straight Connector 43"/>
          <p:cNvCxnSpPr/>
          <p:nvPr/>
        </p:nvCxnSpPr>
        <p:spPr>
          <a:xfrm flipV="1">
            <a:off x="106881" y="724397"/>
            <a:ext cx="8942119" cy="6"/>
          </a:xfrm>
          <a:prstGeom prst="line">
            <a:avLst/>
          </a:prstGeom>
          <a:ln w="9525">
            <a:solidFill>
              <a:srgbClr val="FFA7A7"/>
            </a:solidFill>
          </a:ln>
          <a:effectLst>
            <a:outerShdw blurRad="40000" dist="20000" dir="5400000" rotWithShape="0">
              <a:srgbClr val="FFA7A7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B4E44-136C-4695-A266-781E4DCD36AC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0" y="945247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CA" sz="2400" dirty="0" smtClean="0">
                <a:latin typeface="Times New Roman" pitchFamily="18" charset="0"/>
                <a:cs typeface="Times New Roman" pitchFamily="18" charset="0"/>
              </a:rPr>
              <a:t>Reduction from the problem  of </a:t>
            </a:r>
            <a:r>
              <a:rPr lang="en-CA" sz="2400" dirty="0" smtClean="0">
                <a:solidFill>
                  <a:srgbClr val="0047D6"/>
                </a:solidFill>
                <a:latin typeface="Times New Roman" pitchFamily="18" charset="0"/>
                <a:cs typeface="Times New Roman" pitchFamily="18" charset="0"/>
              </a:rPr>
              <a:t>coloring geometric-</a:t>
            </a:r>
          </a:p>
          <a:p>
            <a:pPr algn="ctr"/>
            <a:r>
              <a:rPr lang="en-CA" sz="2400" dirty="0" smtClean="0">
                <a:solidFill>
                  <a:srgbClr val="0047D6"/>
                </a:solidFill>
                <a:latin typeface="Times New Roman" pitchFamily="18" charset="0"/>
                <a:cs typeface="Times New Roman" pitchFamily="18" charset="0"/>
              </a:rPr>
              <a:t>thickness-</a:t>
            </a:r>
            <a:r>
              <a:rPr lang="en-CA" sz="2400" i="1" dirty="0" smtClean="0">
                <a:solidFill>
                  <a:srgbClr val="0047D6"/>
                </a:solidFill>
                <a:latin typeface="Times New Roman" pitchFamily="18" charset="0"/>
                <a:cs typeface="Times New Roman" pitchFamily="18" charset="0"/>
              </a:rPr>
              <a:t>t-</a:t>
            </a:r>
            <a:r>
              <a:rPr lang="en-CA" sz="2400" dirty="0" smtClean="0">
                <a:solidFill>
                  <a:srgbClr val="0047D6"/>
                </a:solidFill>
                <a:latin typeface="Times New Roman" pitchFamily="18" charset="0"/>
                <a:cs typeface="Times New Roman" pitchFamily="18" charset="0"/>
              </a:rPr>
              <a:t>graphs with 2</a:t>
            </a:r>
            <a:r>
              <a:rPr lang="en-CA" sz="2400" i="1" dirty="0" smtClean="0">
                <a:solidFill>
                  <a:srgbClr val="0047D6"/>
                </a:solidFill>
                <a:latin typeface="Times New Roman" pitchFamily="18" charset="0"/>
                <a:cs typeface="Times New Roman" pitchFamily="18" charset="0"/>
              </a:rPr>
              <a:t>t </a:t>
            </a:r>
            <a:r>
              <a:rPr lang="en-CA" sz="2400" dirty="0" smtClean="0">
                <a:solidFill>
                  <a:srgbClr val="0047D6"/>
                </a:solidFill>
                <a:latin typeface="Times New Roman" pitchFamily="18" charset="0"/>
                <a:cs typeface="Times New Roman" pitchFamily="18" charset="0"/>
              </a:rPr>
              <a:t>+1 colors, which is NP-hard </a:t>
            </a:r>
            <a:r>
              <a:rPr lang="en-CA" sz="2400" dirty="0" smtClean="0">
                <a:latin typeface="Times New Roman" pitchFamily="18" charset="0"/>
                <a:cs typeface="Times New Roman" pitchFamily="18" charset="0"/>
              </a:rPr>
              <a:t>(skip). </a:t>
            </a:r>
          </a:p>
        </p:txBody>
      </p:sp>
      <p:sp>
        <p:nvSpPr>
          <p:cNvPr id="33" name="Rectangle 32"/>
          <p:cNvSpPr/>
          <p:nvPr/>
        </p:nvSpPr>
        <p:spPr>
          <a:xfrm>
            <a:off x="783772" y="2309589"/>
            <a:ext cx="740228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CA" sz="2400" dirty="0" smtClean="0">
                <a:latin typeface="Times New Roman" pitchFamily="18" charset="0"/>
                <a:cs typeface="Times New Roman" pitchFamily="18" charset="0"/>
              </a:rPr>
              <a:t>Without  loss of generality assume that t ≥ 2.</a:t>
            </a:r>
          </a:p>
          <a:p>
            <a:pPr algn="just"/>
            <a:endParaRPr lang="en-CA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CA" sz="2400" dirty="0" smtClean="0">
                <a:latin typeface="Times New Roman" pitchFamily="18" charset="0"/>
                <a:cs typeface="Times New Roman" pitchFamily="18" charset="0"/>
              </a:rPr>
              <a:t>Given a graph </a:t>
            </a:r>
            <a:r>
              <a:rPr lang="en-CA" sz="2400" i="1" dirty="0" smtClean="0">
                <a:solidFill>
                  <a:srgbClr val="0047D6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CA" sz="2400" dirty="0" smtClean="0">
                <a:solidFill>
                  <a:srgbClr val="0047D6"/>
                </a:solidFill>
                <a:latin typeface="Times New Roman" pitchFamily="18" charset="0"/>
                <a:cs typeface="Times New Roman" pitchFamily="18" charset="0"/>
              </a:rPr>
              <a:t> with geometric thickness (</a:t>
            </a:r>
            <a:r>
              <a:rPr lang="en-CA" sz="2400" i="1" dirty="0" smtClean="0">
                <a:solidFill>
                  <a:srgbClr val="0047D6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CA" sz="2400" dirty="0" smtClean="0">
                <a:solidFill>
                  <a:srgbClr val="0047D6"/>
                </a:solidFill>
                <a:latin typeface="Times New Roman" pitchFamily="18" charset="0"/>
                <a:cs typeface="Times New Roman" pitchFamily="18" charset="0"/>
              </a:rPr>
              <a:t>-1), </a:t>
            </a:r>
            <a:r>
              <a:rPr lang="en-CA" sz="2400" dirty="0" smtClean="0">
                <a:latin typeface="Times New Roman" pitchFamily="18" charset="0"/>
                <a:cs typeface="Times New Roman" pitchFamily="18" charset="0"/>
              </a:rPr>
              <a:t>we construct a graph </a:t>
            </a:r>
            <a:r>
              <a:rPr lang="en-CA" sz="2400" i="1" dirty="0" smtClean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CA" sz="2400" dirty="0" smtClean="0">
                <a:latin typeface="Times New Roman" pitchFamily="18" charset="0"/>
                <a:cs typeface="Times New Roman" pitchFamily="18" charset="0"/>
              </a:rPr>
              <a:t> with thickness </a:t>
            </a:r>
            <a:r>
              <a:rPr lang="en-CA" sz="2400" i="1" dirty="0" smtClean="0">
                <a:latin typeface="Times New Roman" pitchFamily="18" charset="0"/>
                <a:cs typeface="Times New Roman" pitchFamily="18" charset="0"/>
              </a:rPr>
              <a:t>t </a:t>
            </a:r>
            <a:r>
              <a:rPr lang="en-CA" sz="2400" dirty="0" smtClean="0">
                <a:latin typeface="Times New Roman" pitchFamily="18" charset="0"/>
                <a:cs typeface="Times New Roman" pitchFamily="18" charset="0"/>
              </a:rPr>
              <a:t>such that </a:t>
            </a:r>
            <a:r>
              <a:rPr lang="en-CA" sz="2400" i="1" dirty="0" smtClean="0">
                <a:latin typeface="Times New Roman" pitchFamily="18" charset="0"/>
                <a:cs typeface="Times New Roman" pitchFamily="18" charset="0"/>
              </a:rPr>
              <a:t>G </a:t>
            </a:r>
            <a:r>
              <a:rPr lang="en-CA" sz="2400" dirty="0" smtClean="0">
                <a:latin typeface="Times New Roman" pitchFamily="18" charset="0"/>
                <a:cs typeface="Times New Roman" pitchFamily="18" charset="0"/>
              </a:rPr>
              <a:t>is 4</a:t>
            </a:r>
            <a:r>
              <a:rPr lang="en-CA" sz="2400" i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CA" sz="2400" dirty="0" smtClean="0">
                <a:latin typeface="Times New Roman" pitchFamily="18" charset="0"/>
                <a:cs typeface="Times New Roman" pitchFamily="18" charset="0"/>
              </a:rPr>
              <a:t>-1 colorable </a:t>
            </a:r>
            <a:r>
              <a:rPr lang="en-CA" sz="2400" dirty="0" smtClean="0">
                <a:solidFill>
                  <a:srgbClr val="0047D6"/>
                </a:solidFill>
                <a:latin typeface="Times New Roman" pitchFamily="18" charset="0"/>
                <a:cs typeface="Times New Roman" pitchFamily="18" charset="0"/>
              </a:rPr>
              <a:t>if and only if </a:t>
            </a:r>
            <a:r>
              <a:rPr lang="en-CA" sz="2400" i="1" dirty="0" smtClean="0">
                <a:solidFill>
                  <a:srgbClr val="0047D6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CA" sz="2400" dirty="0" smtClean="0">
                <a:solidFill>
                  <a:srgbClr val="0047D6"/>
                </a:solidFill>
                <a:latin typeface="Times New Roman" pitchFamily="18" charset="0"/>
                <a:cs typeface="Times New Roman" pitchFamily="18" charset="0"/>
              </a:rPr>
              <a:t> is 2(</a:t>
            </a:r>
            <a:r>
              <a:rPr lang="en-CA" sz="2400" i="1" dirty="0" smtClean="0">
                <a:solidFill>
                  <a:srgbClr val="0047D6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CA" sz="2400" dirty="0" smtClean="0">
                <a:solidFill>
                  <a:srgbClr val="0047D6"/>
                </a:solidFill>
                <a:latin typeface="Times New Roman" pitchFamily="18" charset="0"/>
                <a:cs typeface="Times New Roman" pitchFamily="18" charset="0"/>
              </a:rPr>
              <a:t>-1)+1 colorable.</a:t>
            </a:r>
          </a:p>
          <a:p>
            <a:pPr algn="just"/>
            <a:endParaRPr lang="en-CA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CA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endParaRPr lang="en-CA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CA" sz="2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5851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0602" y="1740128"/>
            <a:ext cx="8686800" cy="421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20/06/2013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WG 2013</a:t>
            </a:r>
            <a:endParaRPr lang="en-US" dirty="0"/>
          </a:p>
        </p:txBody>
      </p:sp>
      <p:sp>
        <p:nvSpPr>
          <p:cNvPr id="43" name="Rectangle 42"/>
          <p:cNvSpPr/>
          <p:nvPr/>
        </p:nvSpPr>
        <p:spPr>
          <a:xfrm>
            <a:off x="0" y="59875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CA" sz="3200" dirty="0" smtClean="0">
                <a:latin typeface="Times New Roman" pitchFamily="18" charset="0"/>
                <a:cs typeface="Times New Roman" pitchFamily="18" charset="0"/>
              </a:rPr>
              <a:t>Coloring with 4</a:t>
            </a:r>
            <a:r>
              <a:rPr lang="en-CA" sz="3200" i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CA" sz="3200" dirty="0" smtClean="0">
                <a:latin typeface="Times New Roman" pitchFamily="18" charset="0"/>
                <a:cs typeface="Times New Roman" pitchFamily="18" charset="0"/>
              </a:rPr>
              <a:t>-1 colors is NP-hard</a:t>
            </a:r>
            <a:endParaRPr lang="en-CA" sz="3200" baseline="-25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4" name="Straight Connector 43"/>
          <p:cNvCxnSpPr/>
          <p:nvPr/>
        </p:nvCxnSpPr>
        <p:spPr>
          <a:xfrm flipV="1">
            <a:off x="106881" y="724397"/>
            <a:ext cx="8942119" cy="6"/>
          </a:xfrm>
          <a:prstGeom prst="line">
            <a:avLst/>
          </a:prstGeom>
          <a:ln w="9525">
            <a:solidFill>
              <a:srgbClr val="FFA7A7"/>
            </a:solidFill>
          </a:ln>
          <a:effectLst>
            <a:outerShdw blurRad="40000" dist="20000" dir="5400000" rotWithShape="0">
              <a:srgbClr val="FFA7A7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B4E44-136C-4695-A266-781E4DCD36AC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232228" y="945247"/>
            <a:ext cx="838925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CA" sz="2000" dirty="0" smtClean="0">
                <a:latin typeface="Times New Roman" pitchFamily="18" charset="0"/>
                <a:cs typeface="Times New Roman" pitchFamily="18" charset="0"/>
              </a:rPr>
              <a:t>Given a graph </a:t>
            </a:r>
            <a:r>
              <a:rPr lang="en-CA" sz="2000" i="1" dirty="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CA" sz="2000" dirty="0" smtClean="0">
                <a:latin typeface="Times New Roman" pitchFamily="18" charset="0"/>
                <a:cs typeface="Times New Roman" pitchFamily="18" charset="0"/>
              </a:rPr>
              <a:t> with geometric thickness (</a:t>
            </a:r>
            <a:r>
              <a:rPr lang="en-CA" sz="2000" i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CA" sz="2000" dirty="0" smtClean="0">
                <a:latin typeface="Times New Roman" pitchFamily="18" charset="0"/>
                <a:cs typeface="Times New Roman" pitchFamily="18" charset="0"/>
              </a:rPr>
              <a:t>-1), we construct a graph </a:t>
            </a:r>
            <a:r>
              <a:rPr lang="en-CA" sz="2000" i="1" dirty="0" smtClean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CA" sz="2000" dirty="0" smtClean="0">
                <a:latin typeface="Times New Roman" pitchFamily="18" charset="0"/>
                <a:cs typeface="Times New Roman" pitchFamily="18" charset="0"/>
              </a:rPr>
              <a:t> with thickness </a:t>
            </a:r>
            <a:r>
              <a:rPr lang="en-CA" sz="2000" i="1" dirty="0" smtClean="0">
                <a:latin typeface="Times New Roman" pitchFamily="18" charset="0"/>
                <a:cs typeface="Times New Roman" pitchFamily="18" charset="0"/>
              </a:rPr>
              <a:t>t </a:t>
            </a:r>
            <a:r>
              <a:rPr lang="en-CA" sz="2000" dirty="0" smtClean="0">
                <a:latin typeface="Times New Roman" pitchFamily="18" charset="0"/>
                <a:cs typeface="Times New Roman" pitchFamily="18" charset="0"/>
              </a:rPr>
              <a:t>such that </a:t>
            </a:r>
            <a:r>
              <a:rPr lang="en-CA" sz="2000" i="1" dirty="0" smtClean="0">
                <a:latin typeface="Times New Roman" pitchFamily="18" charset="0"/>
                <a:cs typeface="Times New Roman" pitchFamily="18" charset="0"/>
              </a:rPr>
              <a:t>G </a:t>
            </a:r>
            <a:r>
              <a:rPr lang="en-CA" sz="2000" dirty="0" smtClean="0">
                <a:latin typeface="Times New Roman" pitchFamily="18" charset="0"/>
                <a:cs typeface="Times New Roman" pitchFamily="18" charset="0"/>
              </a:rPr>
              <a:t>is 4</a:t>
            </a:r>
            <a:r>
              <a:rPr lang="en-CA" sz="2000" i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CA" sz="2000" dirty="0" smtClean="0">
                <a:latin typeface="Times New Roman" pitchFamily="18" charset="0"/>
                <a:cs typeface="Times New Roman" pitchFamily="18" charset="0"/>
              </a:rPr>
              <a:t>-1 colorable if and only if </a:t>
            </a:r>
            <a:r>
              <a:rPr lang="en-CA" sz="2000" i="1" dirty="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CA" sz="2000" dirty="0" smtClean="0">
                <a:latin typeface="Times New Roman" pitchFamily="18" charset="0"/>
                <a:cs typeface="Times New Roman" pitchFamily="18" charset="0"/>
              </a:rPr>
              <a:t> is 2(</a:t>
            </a:r>
            <a:r>
              <a:rPr lang="en-CA" sz="2000" i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CA" sz="2000" dirty="0" smtClean="0">
                <a:latin typeface="Times New Roman" pitchFamily="18" charset="0"/>
                <a:cs typeface="Times New Roman" pitchFamily="18" charset="0"/>
              </a:rPr>
              <a:t>-1)+1 colorable.</a:t>
            </a:r>
          </a:p>
        </p:txBody>
      </p:sp>
      <p:sp>
        <p:nvSpPr>
          <p:cNvPr id="10" name="Rectangle 9"/>
          <p:cNvSpPr/>
          <p:nvPr/>
        </p:nvSpPr>
        <p:spPr>
          <a:xfrm>
            <a:off x="1628915" y="1938049"/>
            <a:ext cx="3513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i="1" dirty="0" smtClean="0">
                <a:latin typeface="Times New Roman" pitchFamily="18" charset="0"/>
                <a:cs typeface="Times New Roman" pitchFamily="18" charset="0"/>
              </a:rPr>
              <a:t>H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874178" y="5668220"/>
            <a:ext cx="3513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i="1" dirty="0" smtClean="0">
                <a:latin typeface="Times New Roman" pitchFamily="18" charset="0"/>
                <a:cs typeface="Times New Roman" pitchFamily="18" charset="0"/>
              </a:rPr>
              <a:t>G</a:t>
            </a:r>
            <a:endParaRPr lang="en-US" dirty="0"/>
          </a:p>
        </p:txBody>
      </p:sp>
      <p:sp>
        <p:nvSpPr>
          <p:cNvPr id="14" name="Freeform 13"/>
          <p:cNvSpPr/>
          <p:nvPr/>
        </p:nvSpPr>
        <p:spPr>
          <a:xfrm>
            <a:off x="217710" y="2779488"/>
            <a:ext cx="3759199" cy="3178628"/>
          </a:xfrm>
          <a:custGeom>
            <a:avLst/>
            <a:gdLst>
              <a:gd name="connsiteX0" fmla="*/ 77409 w 3759199"/>
              <a:gd name="connsiteY0" fmla="*/ 762000 h 3178628"/>
              <a:gd name="connsiteX1" fmla="*/ 77409 w 3759199"/>
              <a:gd name="connsiteY1" fmla="*/ 181428 h 3178628"/>
              <a:gd name="connsiteX2" fmla="*/ 222552 w 3759199"/>
              <a:gd name="connsiteY2" fmla="*/ 181428 h 3178628"/>
              <a:gd name="connsiteX3" fmla="*/ 367695 w 3759199"/>
              <a:gd name="connsiteY3" fmla="*/ 529771 h 3178628"/>
              <a:gd name="connsiteX4" fmla="*/ 367695 w 3759199"/>
              <a:gd name="connsiteY4" fmla="*/ 1952171 h 3178628"/>
              <a:gd name="connsiteX5" fmla="*/ 730552 w 3759199"/>
              <a:gd name="connsiteY5" fmla="*/ 2373085 h 3178628"/>
              <a:gd name="connsiteX6" fmla="*/ 1804609 w 3759199"/>
              <a:gd name="connsiteY6" fmla="*/ 2808514 h 3178628"/>
              <a:gd name="connsiteX7" fmla="*/ 3052838 w 3759199"/>
              <a:gd name="connsiteY7" fmla="*/ 2315028 h 3178628"/>
              <a:gd name="connsiteX8" fmla="*/ 3241524 w 3759199"/>
              <a:gd name="connsiteY8" fmla="*/ 1705428 h 3178628"/>
              <a:gd name="connsiteX9" fmla="*/ 3183467 w 3759199"/>
              <a:gd name="connsiteY9" fmla="*/ 370114 h 3178628"/>
              <a:gd name="connsiteX10" fmla="*/ 3285067 w 3759199"/>
              <a:gd name="connsiteY10" fmla="*/ 108857 h 3178628"/>
              <a:gd name="connsiteX11" fmla="*/ 3459238 w 3759199"/>
              <a:gd name="connsiteY11" fmla="*/ 355600 h 3178628"/>
              <a:gd name="connsiteX12" fmla="*/ 3531809 w 3759199"/>
              <a:gd name="connsiteY12" fmla="*/ 2242457 h 3178628"/>
              <a:gd name="connsiteX13" fmla="*/ 2094895 w 3759199"/>
              <a:gd name="connsiteY13" fmla="*/ 3040742 h 3178628"/>
              <a:gd name="connsiteX14" fmla="*/ 1601409 w 3759199"/>
              <a:gd name="connsiteY14" fmla="*/ 3069771 h 3178628"/>
              <a:gd name="connsiteX15" fmla="*/ 469295 w 3759199"/>
              <a:gd name="connsiteY15" fmla="*/ 2590800 h 3178628"/>
              <a:gd name="connsiteX16" fmla="*/ 62895 w 3759199"/>
              <a:gd name="connsiteY16" fmla="*/ 2024742 h 3178628"/>
              <a:gd name="connsiteX17" fmla="*/ 77409 w 3759199"/>
              <a:gd name="connsiteY17" fmla="*/ 762000 h 3178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759199" h="3178628">
                <a:moveTo>
                  <a:pt x="77409" y="762000"/>
                </a:moveTo>
                <a:cubicBezTo>
                  <a:pt x="79828" y="454781"/>
                  <a:pt x="53219" y="278190"/>
                  <a:pt x="77409" y="181428"/>
                </a:cubicBezTo>
                <a:cubicBezTo>
                  <a:pt x="101599" y="84666"/>
                  <a:pt x="174171" y="123371"/>
                  <a:pt x="222552" y="181428"/>
                </a:cubicBezTo>
                <a:cubicBezTo>
                  <a:pt x="270933" y="239485"/>
                  <a:pt x="343505" y="234647"/>
                  <a:pt x="367695" y="529771"/>
                </a:cubicBezTo>
                <a:cubicBezTo>
                  <a:pt x="391886" y="824895"/>
                  <a:pt x="307219" y="1644952"/>
                  <a:pt x="367695" y="1952171"/>
                </a:cubicBezTo>
                <a:cubicBezTo>
                  <a:pt x="428171" y="2259390"/>
                  <a:pt x="491066" y="2230361"/>
                  <a:pt x="730552" y="2373085"/>
                </a:cubicBezTo>
                <a:cubicBezTo>
                  <a:pt x="970038" y="2515809"/>
                  <a:pt x="1417561" y="2818190"/>
                  <a:pt x="1804609" y="2808514"/>
                </a:cubicBezTo>
                <a:cubicBezTo>
                  <a:pt x="2191657" y="2798838"/>
                  <a:pt x="2813352" y="2498876"/>
                  <a:pt x="3052838" y="2315028"/>
                </a:cubicBezTo>
                <a:cubicBezTo>
                  <a:pt x="3292324" y="2131180"/>
                  <a:pt x="3219753" y="2029580"/>
                  <a:pt x="3241524" y="1705428"/>
                </a:cubicBezTo>
                <a:cubicBezTo>
                  <a:pt x="3263295" y="1381276"/>
                  <a:pt x="3176210" y="636209"/>
                  <a:pt x="3183467" y="370114"/>
                </a:cubicBezTo>
                <a:cubicBezTo>
                  <a:pt x="3190724" y="104019"/>
                  <a:pt x="3239105" y="111276"/>
                  <a:pt x="3285067" y="108857"/>
                </a:cubicBezTo>
                <a:cubicBezTo>
                  <a:pt x="3331029" y="106438"/>
                  <a:pt x="3418114" y="0"/>
                  <a:pt x="3459238" y="355600"/>
                </a:cubicBezTo>
                <a:cubicBezTo>
                  <a:pt x="3500362" y="711200"/>
                  <a:pt x="3759199" y="1794933"/>
                  <a:pt x="3531809" y="2242457"/>
                </a:cubicBezTo>
                <a:cubicBezTo>
                  <a:pt x="3304419" y="2689981"/>
                  <a:pt x="2416628" y="2902856"/>
                  <a:pt x="2094895" y="3040742"/>
                </a:cubicBezTo>
                <a:cubicBezTo>
                  <a:pt x="1773162" y="3178628"/>
                  <a:pt x="1872342" y="3144761"/>
                  <a:pt x="1601409" y="3069771"/>
                </a:cubicBezTo>
                <a:cubicBezTo>
                  <a:pt x="1330476" y="2994781"/>
                  <a:pt x="725714" y="2764971"/>
                  <a:pt x="469295" y="2590800"/>
                </a:cubicBezTo>
                <a:cubicBezTo>
                  <a:pt x="212876" y="2416629"/>
                  <a:pt x="125790" y="2334380"/>
                  <a:pt x="62895" y="2024742"/>
                </a:cubicBezTo>
                <a:cubicBezTo>
                  <a:pt x="0" y="1715104"/>
                  <a:pt x="74990" y="1069219"/>
                  <a:pt x="77409" y="762000"/>
                </a:cubicBezTo>
                <a:close/>
              </a:path>
            </a:pathLst>
          </a:custGeom>
          <a:noFill/>
          <a:ln w="22225">
            <a:solidFill>
              <a:schemeClr val="tx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Freeform 18"/>
          <p:cNvSpPr/>
          <p:nvPr/>
        </p:nvSpPr>
        <p:spPr>
          <a:xfrm>
            <a:off x="7707086" y="3439884"/>
            <a:ext cx="1436914" cy="2119087"/>
          </a:xfrm>
          <a:custGeom>
            <a:avLst/>
            <a:gdLst>
              <a:gd name="connsiteX0" fmla="*/ 43543 w 3570515"/>
              <a:gd name="connsiteY0" fmla="*/ 4064000 h 4064000"/>
              <a:gd name="connsiteX1" fmla="*/ 0 w 3570515"/>
              <a:gd name="connsiteY1" fmla="*/ 203200 h 4064000"/>
              <a:gd name="connsiteX2" fmla="*/ 3048000 w 3570515"/>
              <a:gd name="connsiteY2" fmla="*/ 0 h 4064000"/>
              <a:gd name="connsiteX3" fmla="*/ 3570515 w 3570515"/>
              <a:gd name="connsiteY3" fmla="*/ 943428 h 4064000"/>
              <a:gd name="connsiteX4" fmla="*/ 3570515 w 3570515"/>
              <a:gd name="connsiteY4" fmla="*/ 3497943 h 4064000"/>
              <a:gd name="connsiteX5" fmla="*/ 2162629 w 3570515"/>
              <a:gd name="connsiteY5" fmla="*/ 4064000 h 4064000"/>
              <a:gd name="connsiteX6" fmla="*/ 43543 w 3570515"/>
              <a:gd name="connsiteY6" fmla="*/ 4064000 h 406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70515" h="4064000">
                <a:moveTo>
                  <a:pt x="43543" y="4064000"/>
                </a:moveTo>
                <a:lnTo>
                  <a:pt x="0" y="203200"/>
                </a:lnTo>
                <a:lnTo>
                  <a:pt x="3048000" y="0"/>
                </a:lnTo>
                <a:lnTo>
                  <a:pt x="3570515" y="943428"/>
                </a:lnTo>
                <a:lnTo>
                  <a:pt x="3570515" y="3497943"/>
                </a:lnTo>
                <a:lnTo>
                  <a:pt x="2162629" y="4064000"/>
                </a:lnTo>
                <a:lnTo>
                  <a:pt x="43543" y="406400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 rot="20151550">
            <a:off x="2104574" y="5590622"/>
            <a:ext cx="210666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2000" dirty="0" smtClean="0">
                <a:latin typeface="Times New Roman" pitchFamily="18" charset="0"/>
                <a:cs typeface="Times New Roman" pitchFamily="18" charset="0"/>
              </a:rPr>
              <a:t>   2</a:t>
            </a:r>
            <a:r>
              <a:rPr lang="en-CA" sz="2000" i="1" dirty="0" smtClean="0">
                <a:latin typeface="Times New Roman" pitchFamily="18" charset="0"/>
                <a:cs typeface="Times New Roman" pitchFamily="18" charset="0"/>
              </a:rPr>
              <a:t>t-</a:t>
            </a:r>
            <a:r>
              <a:rPr lang="en-CA" sz="2000" dirty="0" smtClean="0">
                <a:latin typeface="Times New Roman" pitchFamily="18" charset="0"/>
                <a:cs typeface="Times New Roman" pitchFamily="18" charset="0"/>
              </a:rPr>
              <a:t>1 vertices</a:t>
            </a:r>
          </a:p>
          <a:p>
            <a:r>
              <a:rPr lang="en-CA" sz="2000" dirty="0" smtClean="0">
                <a:latin typeface="Times New Roman" pitchFamily="18" charset="0"/>
                <a:cs typeface="Times New Roman" pitchFamily="18" charset="0"/>
              </a:rPr>
              <a:t>= 2(</a:t>
            </a:r>
            <a:r>
              <a:rPr lang="en-CA" sz="2000" i="1" dirty="0" smtClean="0">
                <a:latin typeface="Times New Roman" pitchFamily="18" charset="0"/>
                <a:cs typeface="Times New Roman" pitchFamily="18" charset="0"/>
              </a:rPr>
              <a:t>t-</a:t>
            </a:r>
            <a:r>
              <a:rPr lang="en-CA" sz="2000" dirty="0" smtClean="0">
                <a:latin typeface="Times New Roman" pitchFamily="18" charset="0"/>
                <a:cs typeface="Times New Roman" pitchFamily="18" charset="0"/>
              </a:rPr>
              <a:t>1)+1 vertices</a:t>
            </a:r>
          </a:p>
        </p:txBody>
      </p:sp>
      <p:sp>
        <p:nvSpPr>
          <p:cNvPr id="21" name="Rectangle 20"/>
          <p:cNvSpPr/>
          <p:nvPr/>
        </p:nvSpPr>
        <p:spPr>
          <a:xfrm>
            <a:off x="6167058" y="3999076"/>
            <a:ext cx="13067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2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CA" sz="2000" i="1" dirty="0" smtClean="0">
                <a:latin typeface="Times New Roman" pitchFamily="18" charset="0"/>
                <a:cs typeface="Times New Roman" pitchFamily="18" charset="0"/>
              </a:rPr>
              <a:t>t </a:t>
            </a:r>
            <a:r>
              <a:rPr lang="en-CA" sz="2000" dirty="0" smtClean="0">
                <a:latin typeface="Times New Roman" pitchFamily="18" charset="0"/>
                <a:cs typeface="Times New Roman" pitchFamily="18" charset="0"/>
              </a:rPr>
              <a:t> vertices</a:t>
            </a:r>
            <a:endParaRPr lang="en-US" sz="2000" baseline="-25000" dirty="0"/>
          </a:p>
        </p:txBody>
      </p:sp>
      <p:sp>
        <p:nvSpPr>
          <p:cNvPr id="17" name="Rectangle 16"/>
          <p:cNvSpPr/>
          <p:nvPr/>
        </p:nvSpPr>
        <p:spPr>
          <a:xfrm>
            <a:off x="5041196" y="5827880"/>
            <a:ext cx="276870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Construction of 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i="1" baseline="-25000" dirty="0" smtClean="0">
                <a:latin typeface="Times New Roman" pitchFamily="18" charset="0"/>
                <a:cs typeface="Times New Roman" pitchFamily="18" charset="0"/>
              </a:rPr>
              <a:t>t 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=  K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12</a:t>
            </a:r>
            <a:r>
              <a:rPr lang="en-US" i="1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[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Dillencourt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et al. 2000]</a:t>
            </a:r>
            <a:endParaRPr lang="en-US" dirty="0"/>
          </a:p>
        </p:txBody>
      </p:sp>
      <p:sp>
        <p:nvSpPr>
          <p:cNvPr id="18" name="Freeform 17"/>
          <p:cNvSpPr/>
          <p:nvPr/>
        </p:nvSpPr>
        <p:spPr>
          <a:xfrm>
            <a:off x="3991427" y="2104575"/>
            <a:ext cx="5152573" cy="4354282"/>
          </a:xfrm>
          <a:custGeom>
            <a:avLst/>
            <a:gdLst>
              <a:gd name="connsiteX0" fmla="*/ 43543 w 3570515"/>
              <a:gd name="connsiteY0" fmla="*/ 4064000 h 4064000"/>
              <a:gd name="connsiteX1" fmla="*/ 0 w 3570515"/>
              <a:gd name="connsiteY1" fmla="*/ 203200 h 4064000"/>
              <a:gd name="connsiteX2" fmla="*/ 3048000 w 3570515"/>
              <a:gd name="connsiteY2" fmla="*/ 0 h 4064000"/>
              <a:gd name="connsiteX3" fmla="*/ 3570515 w 3570515"/>
              <a:gd name="connsiteY3" fmla="*/ 943428 h 4064000"/>
              <a:gd name="connsiteX4" fmla="*/ 3570515 w 3570515"/>
              <a:gd name="connsiteY4" fmla="*/ 3497943 h 4064000"/>
              <a:gd name="connsiteX5" fmla="*/ 2162629 w 3570515"/>
              <a:gd name="connsiteY5" fmla="*/ 4064000 h 4064000"/>
              <a:gd name="connsiteX6" fmla="*/ 43543 w 3570515"/>
              <a:gd name="connsiteY6" fmla="*/ 4064000 h 406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70515" h="4064000">
                <a:moveTo>
                  <a:pt x="43543" y="4064000"/>
                </a:moveTo>
                <a:lnTo>
                  <a:pt x="0" y="203200"/>
                </a:lnTo>
                <a:lnTo>
                  <a:pt x="3048000" y="0"/>
                </a:lnTo>
                <a:lnTo>
                  <a:pt x="3570515" y="943428"/>
                </a:lnTo>
                <a:lnTo>
                  <a:pt x="3570515" y="3497943"/>
                </a:lnTo>
                <a:lnTo>
                  <a:pt x="2162629" y="4064000"/>
                </a:lnTo>
                <a:lnTo>
                  <a:pt x="43543" y="406400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5851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0" grpId="0"/>
      <p:bldP spid="21" grpId="0"/>
      <p:bldP spid="1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20/06/2013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WG 2013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74142" y="1125378"/>
            <a:ext cx="884743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itchFamily="2" charset="2"/>
              <a:buChar char="Ø"/>
            </a:pPr>
            <a:r>
              <a:rPr lang="en-CA" sz="2400" dirty="0" smtClean="0">
                <a:latin typeface="Times New Roman" pitchFamily="18" charset="0"/>
                <a:cs typeface="Times New Roman" pitchFamily="18" charset="0"/>
              </a:rPr>
              <a:t>Does there exist a geometric thickness two graph with 6n-18 edges?</a:t>
            </a:r>
          </a:p>
          <a:p>
            <a:pPr marL="342900" indent="-342900" algn="just">
              <a:buFont typeface="Wingdings" pitchFamily="2" charset="2"/>
              <a:buChar char="Ø"/>
            </a:pPr>
            <a:endParaRPr lang="en-CA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Wingdings" pitchFamily="2" charset="2"/>
              <a:buChar char="Ø"/>
            </a:pPr>
            <a:r>
              <a:rPr lang="en-CA" sz="2400" dirty="0" smtClean="0">
                <a:latin typeface="Times New Roman" pitchFamily="18" charset="0"/>
                <a:cs typeface="Times New Roman" pitchFamily="18" charset="0"/>
              </a:rPr>
              <a:t>Can every geometric-thickness-2-graph  be  colored with 8 colors?</a:t>
            </a:r>
          </a:p>
          <a:p>
            <a:pPr marL="342900" indent="-342900" algn="just">
              <a:buFont typeface="Wingdings" pitchFamily="2" charset="2"/>
              <a:buChar char="Ø"/>
            </a:pPr>
            <a:endParaRPr lang="en-CA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Wingdings" pitchFamily="2" charset="2"/>
              <a:buChar char="Ø"/>
            </a:pPr>
            <a:r>
              <a:rPr lang="en-CA" sz="2400" dirty="0" smtClean="0">
                <a:latin typeface="Times New Roman" pitchFamily="18" charset="0"/>
                <a:cs typeface="Times New Roman" pitchFamily="18" charset="0"/>
              </a:rPr>
              <a:t>Does there exist a polynomial time algorithm for recognizing geometric thickness-2-graphs with bounded degree?</a:t>
            </a:r>
          </a:p>
          <a:p>
            <a:pPr marL="342900" indent="-342900" algn="just">
              <a:buFont typeface="Wingdings" pitchFamily="2" charset="2"/>
              <a:buChar char="Ø"/>
            </a:pPr>
            <a:endParaRPr lang="en-CA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B4E44-136C-4695-A266-781E4DCD36AC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0" y="59875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CA" sz="3200" dirty="0" smtClean="0">
                <a:latin typeface="Times New Roman" pitchFamily="18" charset="0"/>
                <a:cs typeface="Times New Roman" pitchFamily="18" charset="0"/>
              </a:rPr>
              <a:t>Future Research</a:t>
            </a:r>
            <a:endParaRPr lang="en-CA" sz="3200" baseline="-25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 flipV="1">
            <a:off x="106881" y="724397"/>
            <a:ext cx="8942119" cy="6"/>
          </a:xfrm>
          <a:prstGeom prst="line">
            <a:avLst/>
          </a:prstGeom>
          <a:ln w="9525">
            <a:solidFill>
              <a:srgbClr val="FFA7A7"/>
            </a:solidFill>
          </a:ln>
          <a:effectLst>
            <a:outerShdw blurRad="40000" dist="20000" dir="5400000" rotWithShape="0">
              <a:srgbClr val="FFA7A7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183148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4" descr="data:image/jpeg;base64,/9j/4AAQSkZJRgABAQAAAQABAAD/2wCEAAkGBwgHBgkIBwgKCgkLDRYPDQwMDRsUFRAWIB0iIiAdHx8kKDQsJCYxJx8fLT0tMTU3Ojo6Iys/RD84QzQ5OjcBCgoKDQwNGg8PGjclHyU3Nzc3Nzc3Nzc3Nzc3Nzc3Nzc3Nzc3Nzc3Nzc3Nzc3Nzc3Nzc3Nzc3Nzc3Nzc3Nzc3N//AABEIAKAAawMBIgACEQEDEQH/xAAbAAACAwEBAQAAAAAAAAAAAAAEBQIDBgcBAP/EADUQAAIBAwIEBQIEBAcAAAAAAAECAwAEERIhBTFBURMiYXGBBpEUMkKxYqHB4SMzQ1LR8PH/xAAZAQADAQEBAAAAAAAAAAAAAAACAwQBAAX/xAAiEQACAgICAwEAAwAAAAAAAAAAAQIDESESMQQiQRMFMlH/2gAMAwEAAhEDEQA/AAHtk5hKg0EYH+WPemGhgijGdu1e+F3xXnOTA4oXCCPAJQNUDBEDsgpoYwemPWoG3B3ruRvFC8QIRjRtU1iA2xsBtRqwgV6sJyTis5M1QQEIRg5B+1R/Dx/7B8iimurNH0yXEAPUGQVJfDkAMLhx3U5/aiyzOAE1opH5BUDZo3NNqaLGMZqPhjV61mTlFCwWcY305+amLJCu6c/SmGgb1aIydu1apMxwQt/AQHcx/wAqGmgjErBQAOm1O0j3IoK5jxMwya1TydwSGcKl1Urj8oq0Q75PXavbYxPCGB0kp35URbGOZSVOrfG1KGYBRDUmjxtijfCUZ0kHHQVHRkZ07mhybgDdI40aRyFRQSxPQCkDW1/xxgyQyJaZ8oJ0hvU96K+rbsh7XhsTeeeRQ4HPT2rZ8N0Q2iLHGNhvil3T4JYKqK/rOVcV4FdWys725UZ/SRgfas4bm4s5dUEjxsOTKcH+/wA127jarNEyeHnIrk/1RwxrZjK6kKTtim+JfzfGQdkNZNF9K8cTi8TQXGlbuMZONg47gfuOlPGhIOwrknC75+GcTt7sHAicF/Vf1D7ZrrUd/C5znYnAGaour4PK6IpdlqwgjGDU9GM1asitgDY9qv8ADBXdcVO2cgJUGoUPNArSsTzzTBUCyhfWqZ9AmYetbDZzRkeH3U80ERJyR1700jvHhXyMwLGs8lwIjEkWkApud85I50QJi2NfIZyAKonAzpjqHikwmYBwuMg/HSn8PFIVgheZ0WSQbAdTWCkzpVkfIzkE1W00kaFdRYYx/X+lA6jUE8Wme4+rotGGmEo0joe1bTht3xE3Xh3EKrHoyTkbHGcVzGO/ZOMWd2/50lQk+md/611qXiMCWZuJCfBVDl8ZwcbCpvLjjisF9XQjN1xaeCS5QqzO5CRggaV+efxWb+qre+HDhNxF41YnKovT3rc8F4lE/DTLESE1EDIwT8Vgvri+a6LJvpLUHj8nalgOf9TEsoJK1teG3jFY22bUAT1xtWObYggCtFwi8jS2iVoAdC4JDkE4617NyyjzZmotOIMJ0wTgA79if+/zrXIyDDNggjvXPorm0ZwTHJn0lJp5HxqNYgiszlRsDioram+gISxpjS6fM40llLbA55UtmTMrksx3PM0M3GgS3iI2oHA0gb1V+NuGJKRrpztneiqg0tmy2zLW7oCp5KOYzzPSjxICofmvTBpZAriI6VySNqYWsbEaSrBWO2TjenyWwsrJ9rJxjCj1qQjLkanXmP1CiIrRCwLEb9250bBGkSjAORtz2oGZkx95GUfSoHqQa330nxWLi9o9oxEd2qYKmQhXHfHWsVxyMC9Yq3lbz+nX+9L7YyQy64mZWzsQdxQ21K2G+yyE+KR0meSPhevxnDvggecnHsKw3Hrv8Q2fU7U5vOD3OhJY5XkRwGVid8Gg24I5gZmUnA5HrU9P51vLew5NvozDnJGKecJXVbYU5wd6Syxsr6SOtMuDuA8kbPpbsdv516M3mOiOaaHTQ+HjUCT2qaSmPGiNcnqcV8IWcBY3Vm/hfNeixuHbYgAHfflSeSxsTxbPDuQS2+eXarmukjOg5yP4q+CSIwSUoVXmQQR96puY3E7gEkZ7gUWUEkyqELCu64TO3M0VBMTEHC74OPWqFLHQyjUMg/arrO4SJBHdRMQxIyNyPip7Jy44RX+Uc5B7lGSF5JQM4OBn25UvF1ck6HlfJjyDnen99AkqBoDq2yMCs3xK48OUwwDzqMEkfl711EuWjpRSWQN3e4m82SeXrtW7+lfo4TRR3V0M6hkIT0pH9IcBbiTNLgYDAAnrvXZrK3W3hRFA8oxsKR5vk8X+cBtcPXLFDcIjVAiqAnRaoveGxRQFdO2K0nhnUGO/pSvjPkgcscACvM5MakcbvLaMXc5xhRkjPPnik5AM3iY2LZPtmtHcWktzNIi+UyZ8z+vYdakeBQ2ELfiJo1cj/UIz8DORXtVXRjHDE2QyyPBbWC8fSLmSNmXooGR2zWhjtPwVobeF5X5YZxsKw4ujYXZMDiRCfygYB9q03D+O20sX+NHIoz+ZX65rrq5va6EKKRbPFI8QAQhVJ89Dyai50RjT03p1DJaXcYZVuD0BG4oVuHOGIWSPHqozXVzxpmOIlsW8WMKDpKHcr2pgtvCAEILat89Pv1pBaLKL0GHI1Lv60+H40BQEOe/Os8iDU9MtqxKOwbiXEY7BV/DQ5nOyl2zgYrLojyyvqJ1s3PuSdzTXjVzLNOvi6joXG64x3pfbSATAkEYO9U0VqNefrJbZe+DVfTXFZOBMvg6W1jDI3I1uLH6vtLmQG4ikiAG5Xzgn4rkguH/MWxgAbevOmsV6ixhM/lxUV3iqT5PsZGz4dgT6k4S67XcQPZvL+9Zv6m+qLbR4NuBJtu3POO3esCb18GTOnsBSLiN7LcMVzjPbrQ1+Am9s6VuOhlPx65dylvJ4eo7+Ed2+e3tSq4W4KlpGAJGep+9eQNHAASN87etNIrdbkM84Jx+kbAn+1ehiFXSE5lMQoSW35daY8OYLKAWwrDBqF3HBDgaQp54U5JquHOzdD26U9NTiAvVmp4fPJaSg2swVmHTcfI60cvE2YZkzrzv70khlh8JZYwyuMbaTgfNXKy4yZZATvj/oqZVJvaKZNPoutLmC0mk0xyOx2LEAYFGS8bhiQl4znoO9JbiQxuxYc2O3rQLymRtUrbnlgbVzojN5Yvm0fSyNdzvI5OpjnHQelUMNDcvkVeksStt5j1wQKpuJVk8ymnp7x8FtENWVA/iFEIxZgMnHM4peh04ajLY4TU+y8/eulHRyZfcy5Uhjhcb0qY7+9XXEpc9gOVUPRQjhAyZdaFGly26qKJm4iEiaOIbk539qWq/hxkgjJGKjEMg6q51pvLNjL4TOoyFmOT1J60ZbMBGwbrQTKy7nGM9KJhYCM550faBfY6sbyJIikqFgTy96JEsPRH+QKVWY1OB1posTsoYBcHuKTOKTGxk2hbxF9V0fQmo2SfiJTldR1bAnbb+lV3jD8XICf1mq7O7ME7EAZG4zRuL/AD0Yn7bHb2qmQ/5Y1DJVQDpH8TdyRyFCvwO8uZwlkgd5P9NQRj1JJ26/Y9N6it7qKrrYacM3cv8A7vetD9KcThtZX1kAsDv35DHxiopOyuOUUestCO6+juNWqB5bUMBuRHICftSabxYHMcqNGw6OMH7V2SPiUd1kkg9qHvrC1vY2jmhjkDD9Sg49qnh/IyTxYjn46+HGy+rcVVIcLithxr6MktYXubGYPEu5Vunz/wA/esm1vcSSGNIJHZeYjUt+1erVdVYsxZLZCcHtFRyeuKnGN8Df1NShsruYssdu2peYYhcffFSNrdwrqkgcKOo3FMco9ZBjF/4Vuf0s2w9KshJx96rBLPkDVRRiaFcuukMuoY32rUjpdltvIyOGBOVp7BP/AIS5DZ9KQxkBjy6UygmAiUHnihkk+zU2Kb2QS3DMwC+goUA5zyxXshYyEjptuK+Llea70fXRj3s+Erq2c/etbwDg8U8cb3EkjmVQ5jQ6VRTvuefXpj5rJqQ+Adj7Vs+C3yz6IgVU5BcdwANvYf8ANR+XKSh6j6IpvY9ulHDCpiXFueX8NXx3jSg+DpeUDIQnBYelIeMcdV2MEPmC7MeWaTx8RmGN18pyhDDK15i8eU45fZXzS0aa4upYddxwyZihOJ7SX9J646j2pM/ElKl45dD9FbcD47UJdcXmaczOVWfAGpSMP70p4hfpLJrjiMesecdAfSqK/Hf1AysSQ3NyZiMMDIq5UN+3/lA3N0rkPp0EjDYPP1pSbzzZBOwxUWuSVI71THxsPIl3o+usJL5CMEZqS3DsqliTpAA9AKEdix3qyLAG+4qyOkSy29BsZYnSDgCmyIQoGKUQtpU5xg0eLogAUE8/Btaj9FLudZzio6yx5nA6VGTOps7EEg14NWMYyPamisloffGd6Ksrk20msHOxFBKFAr5wVOMMPeglHOg4y47CGuTrJP6udSFwiZIG9CKDipSq22xxtQ8EFyeMkpboMScHeqmn1DGDUGU9VNQ0NijUUhTkz1mqOak6HoKhg1oDZ8TV1u2TpzjIqkjevUODXM1PYWsnPNEtMAcDGKXg9qKSKSRQ6xsQewrMB5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 dirty="0"/>
          </a:p>
        </p:txBody>
      </p:sp>
      <p:sp>
        <p:nvSpPr>
          <p:cNvPr id="9" name="AutoShape 6" descr="data:image/jpeg;base64,/9j/4AAQSkZJRgABAQAAAQABAAD/2wCEAAkGBwgHBgkIBwgKCgkLDRYPDQwMDRsUFRAWIB0iIiAdHx8kKDQsJCYxJx8fLT0tMTU3Ojo6Iys/RD84QzQ5OjcBCgoKDQwNGg8PGjclHyU3Nzc3Nzc3Nzc3Nzc3Nzc3Nzc3Nzc3Nzc3Nzc3Nzc3Nzc3Nzc3Nzc3Nzc3Nzc3Nzc3N//AABEIAKAAawMBIgACEQEDEQH/xAAbAAACAwEBAQAAAAAAAAAAAAAEBQIDBgcBAP/EADUQAAIBAwIEBQIEBAcAAAAAAAECAwAEERIhBTFBURMiYXGBBpEUMkKxYqHB4SMzQ1LR8PH/xAAZAQADAQEBAAAAAAAAAAAAAAACAwQBAAX/xAAiEQACAgICAwEAAwAAAAAAAAAAAQIDESESMQQiQRMFMlH/2gAMAwEAAhEDEQA/AAHtk5hKg0EYH+WPemGhgijGdu1e+F3xXnOTA4oXCCPAJQNUDBEDsgpoYwemPWoG3B3ruRvFC8QIRjRtU1iA2xsBtRqwgV6sJyTis5M1QQEIRg5B+1R/Dx/7B8iimurNH0yXEAPUGQVJfDkAMLhx3U5/aiyzOAE1opH5BUDZo3NNqaLGMZqPhjV61mTlFCwWcY305+amLJCu6c/SmGgb1aIydu1apMxwQt/AQHcx/wAqGmgjErBQAOm1O0j3IoK5jxMwya1TydwSGcKl1Urj8oq0Q75PXavbYxPCGB0kp35URbGOZSVOrfG1KGYBRDUmjxtijfCUZ0kHHQVHRkZ07mhybgDdI40aRyFRQSxPQCkDW1/xxgyQyJaZ8oJ0hvU96K+rbsh7XhsTeeeRQ4HPT2rZ8N0Q2iLHGNhvil3T4JYKqK/rOVcV4FdWys725UZ/SRgfas4bm4s5dUEjxsOTKcH+/wA127jarNEyeHnIrk/1RwxrZjK6kKTtim+JfzfGQdkNZNF9K8cTi8TQXGlbuMZONg47gfuOlPGhIOwrknC75+GcTt7sHAicF/Vf1D7ZrrUd/C5znYnAGaour4PK6IpdlqwgjGDU9GM1asitgDY9qv8ADBXdcVO2cgJUGoUPNArSsTzzTBUCyhfWqZ9AmYetbDZzRkeH3U80ERJyR1700jvHhXyMwLGs8lwIjEkWkApud85I50QJi2NfIZyAKonAzpjqHikwmYBwuMg/HSn8PFIVgheZ0WSQbAdTWCkzpVkfIzkE1W00kaFdRYYx/X+lA6jUE8Wme4+rotGGmEo0joe1bTht3xE3Xh3EKrHoyTkbHGcVzGO/ZOMWd2/50lQk+md/611qXiMCWZuJCfBVDl8ZwcbCpvLjjisF9XQjN1xaeCS5QqzO5CRggaV+efxWb+qre+HDhNxF41YnKovT3rc8F4lE/DTLESE1EDIwT8Vgvri+a6LJvpLUHj8nalgOf9TEsoJK1teG3jFY22bUAT1xtWObYggCtFwi8jS2iVoAdC4JDkE4617NyyjzZmotOIMJ0wTgA79if+/zrXIyDDNggjvXPorm0ZwTHJn0lJp5HxqNYgiszlRsDioram+gISxpjS6fM40llLbA55UtmTMrksx3PM0M3GgS3iI2oHA0gb1V+NuGJKRrpztneiqg0tmy2zLW7oCp5KOYzzPSjxICofmvTBpZAriI6VySNqYWsbEaSrBWO2TjenyWwsrJ9rJxjCj1qQjLkanXmP1CiIrRCwLEb9250bBGkSjAORtz2oGZkx95GUfSoHqQa330nxWLi9o9oxEd2qYKmQhXHfHWsVxyMC9Yq3lbz+nX+9L7YyQy64mZWzsQdxQ21K2G+yyE+KR0meSPhevxnDvggecnHsKw3Hrv8Q2fU7U5vOD3OhJY5XkRwGVid8Gg24I5gZmUnA5HrU9P51vLew5NvozDnJGKecJXVbYU5wd6Syxsr6SOtMuDuA8kbPpbsdv516M3mOiOaaHTQ+HjUCT2qaSmPGiNcnqcV8IWcBY3Vm/hfNeixuHbYgAHfflSeSxsTxbPDuQS2+eXarmukjOg5yP4q+CSIwSUoVXmQQR96puY3E7gEkZ7gUWUEkyqELCu64TO3M0VBMTEHC74OPWqFLHQyjUMg/arrO4SJBHdRMQxIyNyPip7Jy44RX+Uc5B7lGSF5JQM4OBn25UvF1ck6HlfJjyDnen99AkqBoDq2yMCs3xK48OUwwDzqMEkfl711EuWjpRSWQN3e4m82SeXrtW7+lfo4TRR3V0M6hkIT0pH9IcBbiTNLgYDAAnrvXZrK3W3hRFA8oxsKR5vk8X+cBtcPXLFDcIjVAiqAnRaoveGxRQFdO2K0nhnUGO/pSvjPkgcscACvM5MakcbvLaMXc5xhRkjPPnik5AM3iY2LZPtmtHcWktzNIi+UyZ8z+vYdakeBQ2ELfiJo1cj/UIz8DORXtVXRjHDE2QyyPBbWC8fSLmSNmXooGR2zWhjtPwVobeF5X5YZxsKw4ujYXZMDiRCfygYB9q03D+O20sX+NHIoz+ZX65rrq5va6EKKRbPFI8QAQhVJ89Dyai50RjT03p1DJaXcYZVuD0BG4oVuHOGIWSPHqozXVzxpmOIlsW8WMKDpKHcr2pgtvCAEILat89Pv1pBaLKL0GHI1Lv60+H40BQEOe/Os8iDU9MtqxKOwbiXEY7BV/DQ5nOyl2zgYrLojyyvqJ1s3PuSdzTXjVzLNOvi6joXG64x3pfbSATAkEYO9U0VqNefrJbZe+DVfTXFZOBMvg6W1jDI3I1uLH6vtLmQG4ikiAG5Xzgn4rkguH/MWxgAbevOmsV6ixhM/lxUV3iqT5PsZGz4dgT6k4S67XcQPZvL+9Zv6m+qLbR4NuBJtu3POO3esCb18GTOnsBSLiN7LcMVzjPbrQ1+Am9s6VuOhlPx65dylvJ4eo7+Ed2+e3tSq4W4KlpGAJGep+9eQNHAASN87etNIrdbkM84Jx+kbAn+1ehiFXSE5lMQoSW35daY8OYLKAWwrDBqF3HBDgaQp54U5JquHOzdD26U9NTiAvVmp4fPJaSg2swVmHTcfI60cvE2YZkzrzv70khlh8JZYwyuMbaTgfNXKy4yZZATvj/oqZVJvaKZNPoutLmC0mk0xyOx2LEAYFGS8bhiQl4znoO9JbiQxuxYc2O3rQLymRtUrbnlgbVzojN5Yvm0fSyNdzvI5OpjnHQelUMNDcvkVeksStt5j1wQKpuJVk8ymnp7x8FtENWVA/iFEIxZgMnHM4peh04ajLY4TU+y8/eulHRyZfcy5Uhjhcb0qY7+9XXEpc9gOVUPRQjhAyZdaFGly26qKJm4iEiaOIbk539qWq/hxkgjJGKjEMg6q51pvLNjL4TOoyFmOT1J60ZbMBGwbrQTKy7nGM9KJhYCM550faBfY6sbyJIikqFgTy96JEsPRH+QKVWY1OB1posTsoYBcHuKTOKTGxk2hbxF9V0fQmo2SfiJTldR1bAnbb+lV3jD8XICf1mq7O7ME7EAZG4zRuL/AD0Yn7bHb2qmQ/5Y1DJVQDpH8TdyRyFCvwO8uZwlkgd5P9NQRj1JJ26/Y9N6it7qKrrYacM3cv8A7vetD9KcThtZX1kAsDv35DHxiopOyuOUUestCO6+juNWqB5bUMBuRHICftSabxYHMcqNGw6OMH7V2SPiUd1kkg9qHvrC1vY2jmhjkDD9Sg49qnh/IyTxYjn46+HGy+rcVVIcLithxr6MktYXubGYPEu5Vunz/wA/esm1vcSSGNIJHZeYjUt+1erVdVYsxZLZCcHtFRyeuKnGN8Df1NShsruYssdu2peYYhcffFSNrdwrqkgcKOo3FMco9ZBjF/4Vuf0s2w9KshJx96rBLPkDVRRiaFcuukMuoY32rUjpdltvIyOGBOVp7BP/AIS5DZ9KQxkBjy6UygmAiUHnihkk+zU2Kb2QS3DMwC+goUA5zyxXshYyEjptuK+Llea70fXRj3s+Erq2c/etbwDg8U8cb3EkjmVQ5jQ6VRTvuefXpj5rJqQ+Adj7Vs+C3yz6IgVU5BcdwANvYf8ANR+XKSh6j6IpvY9ulHDCpiXFueX8NXx3jSg+DpeUDIQnBYelIeMcdV2MEPmC7MeWaTx8RmGN18pyhDDK15i8eU45fZXzS0aa4upYddxwyZihOJ7SX9J646j2pM/ElKl45dD9FbcD47UJdcXmaczOVWfAGpSMP70p4hfpLJrjiMesecdAfSqK/Hf1AysSQ3NyZiMMDIq5UN+3/lA3N0rkPp0EjDYPP1pSbzzZBOwxUWuSVI71THxsPIl3o+usJL5CMEZqS3DsqliTpAA9AKEdix3qyLAG+4qyOkSy29BsZYnSDgCmyIQoGKUQtpU5xg0eLogAUE8/Btaj9FLudZzio6yx5nA6VGTOps7EEg14NWMYyPamisloffGd6Ksrk20msHOxFBKFAr5wVOMMPeglHOg4y47CGuTrJP6udSFwiZIG9CKDipSq22xxtQ8EFyeMkpboMScHeqmn1DGDUGU9VNQ0NijUUhTkz1mqOak6HoKhg1oDZ8TV1u2TpzjIqkjevUODXM1PYWsnPNEtMAcDGKXg9qKSKSRQ6xsQewrMB5P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 dirty="0"/>
          </a:p>
        </p:txBody>
      </p:sp>
      <p:sp>
        <p:nvSpPr>
          <p:cNvPr id="10" name="AutoShape 8" descr="data:image/jpeg;base64,/9j/4AAQSkZJRgABAQAAAQABAAD/2wCEAAkGBwgHBgkIBwgKCgkLDRYPDQwMDRsUFRAWIB0iIiAdHx8kKDQsJCYxJx8fLT0tMTU3Ojo6Iys/RD84QzQ5OjcBCgoKDQwNGg8PGjclHyU3Nzc3Nzc3Nzc3Nzc3Nzc3Nzc3Nzc3Nzc3Nzc3Nzc3Nzc3Nzc3Nzc3Nzc3Nzc3Nzc3N//AABEIAKAAawMBIgACEQEDEQH/xAAbAAACAwEBAQAAAAAAAAAAAAAEBQIDBgcBAP/EADUQAAIBAwIEBQIEBAcAAAAAAAECAwAEERIhBTFBURMiYXGBBpEUMkKxYqHB4SMzQ1LR8PH/xAAZAQADAQEBAAAAAAAAAAAAAAACAwQBAAX/xAAiEQACAgICAwEAAwAAAAAAAAAAAQIDESESMQQiQRMFMlH/2gAMAwEAAhEDEQA/AAHtk5hKg0EYH+WPemGhgijGdu1e+F3xXnOTA4oXCCPAJQNUDBEDsgpoYwemPWoG3B3ruRvFC8QIRjRtU1iA2xsBtRqwgV6sJyTis5M1QQEIRg5B+1R/Dx/7B8iimurNH0yXEAPUGQVJfDkAMLhx3U5/aiyzOAE1opH5BUDZo3NNqaLGMZqPhjV61mTlFCwWcY305+amLJCu6c/SmGgb1aIydu1apMxwQt/AQHcx/wAqGmgjErBQAOm1O0j3IoK5jxMwya1TydwSGcKl1Urj8oq0Q75PXavbYxPCGB0kp35URbGOZSVOrfG1KGYBRDUmjxtijfCUZ0kHHQVHRkZ07mhybgDdI40aRyFRQSxPQCkDW1/xxgyQyJaZ8oJ0hvU96K+rbsh7XhsTeeeRQ4HPT2rZ8N0Q2iLHGNhvil3T4JYKqK/rOVcV4FdWys725UZ/SRgfas4bm4s5dUEjxsOTKcH+/wA127jarNEyeHnIrk/1RwxrZjK6kKTtim+JfzfGQdkNZNF9K8cTi8TQXGlbuMZONg47gfuOlPGhIOwrknC75+GcTt7sHAicF/Vf1D7ZrrUd/C5znYnAGaour4PK6IpdlqwgjGDU9GM1asitgDY9qv8ADBXdcVO2cgJUGoUPNArSsTzzTBUCyhfWqZ9AmYetbDZzRkeH3U80ERJyR1700jvHhXyMwLGs8lwIjEkWkApud85I50QJi2NfIZyAKonAzpjqHikwmYBwuMg/HSn8PFIVgheZ0WSQbAdTWCkzpVkfIzkE1W00kaFdRYYx/X+lA6jUE8Wme4+rotGGmEo0joe1bTht3xE3Xh3EKrHoyTkbHGcVzGO/ZOMWd2/50lQk+md/611qXiMCWZuJCfBVDl8ZwcbCpvLjjisF9XQjN1xaeCS5QqzO5CRggaV+efxWb+qre+HDhNxF41YnKovT3rc8F4lE/DTLESE1EDIwT8Vgvri+a6LJvpLUHj8nalgOf9TEsoJK1teG3jFY22bUAT1xtWObYggCtFwi8jS2iVoAdC4JDkE4617NyyjzZmotOIMJ0wTgA79if+/zrXIyDDNggjvXPorm0ZwTHJn0lJp5HxqNYgiszlRsDioram+gISxpjS6fM40llLbA55UtmTMrksx3PM0M3GgS3iI2oHA0gb1V+NuGJKRrpztneiqg0tmy2zLW7oCp5KOYzzPSjxICofmvTBpZAriI6VySNqYWsbEaSrBWO2TjenyWwsrJ9rJxjCj1qQjLkanXmP1CiIrRCwLEb9250bBGkSjAORtz2oGZkx95GUfSoHqQa330nxWLi9o9oxEd2qYKmQhXHfHWsVxyMC9Yq3lbz+nX+9L7YyQy64mZWzsQdxQ21K2G+yyE+KR0meSPhevxnDvggecnHsKw3Hrv8Q2fU7U5vOD3OhJY5XkRwGVid8Gg24I5gZmUnA5HrU9P51vLew5NvozDnJGKecJXVbYU5wd6Syxsr6SOtMuDuA8kbPpbsdv516M3mOiOaaHTQ+HjUCT2qaSmPGiNcnqcV8IWcBY3Vm/hfNeixuHbYgAHfflSeSxsTxbPDuQS2+eXarmukjOg5yP4q+CSIwSUoVXmQQR96puY3E7gEkZ7gUWUEkyqELCu64TO3M0VBMTEHC74OPWqFLHQyjUMg/arrO4SJBHdRMQxIyNyPip7Jy44RX+Uc5B7lGSF5JQM4OBn25UvF1ck6HlfJjyDnen99AkqBoDq2yMCs3xK48OUwwDzqMEkfl711EuWjpRSWQN3e4m82SeXrtW7+lfo4TRR3V0M6hkIT0pH9IcBbiTNLgYDAAnrvXZrK3W3hRFA8oxsKR5vk8X+cBtcPXLFDcIjVAiqAnRaoveGxRQFdO2K0nhnUGO/pSvjPkgcscACvM5MakcbvLaMXc5xhRkjPPnik5AM3iY2LZPtmtHcWktzNIi+UyZ8z+vYdakeBQ2ELfiJo1cj/UIz8DORXtVXRjHDE2QyyPBbWC8fSLmSNmXooGR2zWhjtPwVobeF5X5YZxsKw4ujYXZMDiRCfygYB9q03D+O20sX+NHIoz+ZX65rrq5va6EKKRbPFI8QAQhVJ89Dyai50RjT03p1DJaXcYZVuD0BG4oVuHOGIWSPHqozXVzxpmOIlsW8WMKDpKHcr2pgtvCAEILat89Pv1pBaLKL0GHI1Lv60+H40BQEOe/Os8iDU9MtqxKOwbiXEY7BV/DQ5nOyl2zgYrLojyyvqJ1s3PuSdzTXjVzLNOvi6joXG64x3pfbSATAkEYO9U0VqNefrJbZe+DVfTXFZOBMvg6W1jDI3I1uLH6vtLmQG4ikiAG5Xzgn4rkguH/MWxgAbevOmsV6ixhM/lxUV3iqT5PsZGz4dgT6k4S67XcQPZvL+9Zv6m+qLbR4NuBJtu3POO3esCb18GTOnsBSLiN7LcMVzjPbrQ1+Am9s6VuOhlPx65dylvJ4eo7+Ed2+e3tSq4W4KlpGAJGep+9eQNHAASN87etNIrdbkM84Jx+kbAn+1ehiFXSE5lMQoSW35daY8OYLKAWwrDBqF3HBDgaQp54U5JquHOzdD26U9NTiAvVmp4fPJaSg2swVmHTcfI60cvE2YZkzrzv70khlh8JZYwyuMbaTgfNXKy4yZZATvj/oqZVJvaKZNPoutLmC0mk0xyOx2LEAYFGS8bhiQl4znoO9JbiQxuxYc2O3rQLymRtUrbnlgbVzojN5Yvm0fSyNdzvI5OpjnHQelUMNDcvkVeksStt5j1wQKpuJVk8ymnp7x8FtENWVA/iFEIxZgMnHM4peh04ajLY4TU+y8/eulHRyZfcy5Uhjhcb0qY7+9XXEpc9gOVUPRQjhAyZdaFGly26qKJm4iEiaOIbk539qWq/hxkgjJGKjEMg6q51pvLNjL4TOoyFmOT1J60ZbMBGwbrQTKy7nGM9KJhYCM550faBfY6sbyJIikqFgTy96JEsPRH+QKVWY1OB1posTsoYBcHuKTOKTGxk2hbxF9V0fQmo2SfiJTldR1bAnbb+lV3jD8XICf1mq7O7ME7EAZG4zRuL/AD0Yn7bHb2qmQ/5Y1DJVQDpH8TdyRyFCvwO8uZwlkgd5P9NQRj1JJ26/Y9N6it7qKrrYacM3cv8A7vetD9KcThtZX1kAsDv35DHxiopOyuOUUestCO6+juNWqB5bUMBuRHICftSabxYHMcqNGw6OMH7V2SPiUd1kkg9qHvrC1vY2jmhjkDD9Sg49qnh/IyTxYjn46+HGy+rcVVIcLithxr6MktYXubGYPEu5Vunz/wA/esm1vcSSGNIJHZeYjUt+1erVdVYsxZLZCcHtFRyeuKnGN8Df1NShsruYssdu2peYYhcffFSNrdwrqkgcKOo3FMco9ZBjF/4Vuf0s2w9KshJx96rBLPkDVRRiaFcuukMuoY32rUjpdltvIyOGBOVp7BP/AIS5DZ9KQxkBjy6UygmAiUHnihkk+zU2Kb2QS3DMwC+goUA5zyxXshYyEjptuK+Llea70fXRj3s+Erq2c/etbwDg8U8cb3EkjmVQ5jQ6VRTvuefXpj5rJqQ+Adj7Vs+C3yz6IgVU5BcdwANvYf8ANR+XKSh6j6IpvY9ulHDCpiXFueX8NXx3jSg+DpeUDIQnBYelIeMcdV2MEPmC7MeWaTx8RmGN18pyhDDK15i8eU45fZXzS0aa4upYddxwyZihOJ7SX9J646j2pM/ElKl45dD9FbcD47UJdcXmaczOVWfAGpSMP70p4hfpLJrjiMesecdAfSqK/Hf1AysSQ3NyZiMMDIq5UN+3/lA3N0rkPp0EjDYPP1pSbzzZBOwxUWuSVI71THxsPIl3o+usJL5CMEZqS3DsqliTpAA9AKEdix3qyLAG+4qyOkSy29BsZYnSDgCmyIQoGKUQtpU5xg0eLogAUE8/Btaj9FLudZzio6yx5nA6VGTOps7EEg14NWMYyPamisloffGd6Ksrk20msHOxFBKFAr5wVOMMPeglHOg4y47CGuTrJP6udSFwiZIG9CKDipSq22xxtQ8EFyeMkpboMScHeqmn1DGDUGU9VNQ0NijUUhTkz1mqOak6HoKhg1oDZ8TV1u2TpzjIqkjevUODXM1PYWsnPNEtMAcDGKXg9qKSKSRQ6xsQewrMB5P/2Q=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 dirty="0"/>
          </a:p>
        </p:txBody>
      </p:sp>
      <p:sp>
        <p:nvSpPr>
          <p:cNvPr id="11" name="Rectangle 10"/>
          <p:cNvSpPr/>
          <p:nvPr/>
        </p:nvSpPr>
        <p:spPr>
          <a:xfrm>
            <a:off x="0" y="-23750"/>
            <a:ext cx="9144000" cy="6858000"/>
          </a:xfrm>
          <a:prstGeom prst="rect">
            <a:avLst/>
          </a:prstGeom>
          <a:gradFill flip="none" rotWithShape="1">
            <a:gsLst>
              <a:gs pos="10000">
                <a:srgbClr val="FFA7A7"/>
              </a:gs>
              <a:gs pos="100000">
                <a:srgbClr val="FFFFFF"/>
              </a:gs>
              <a:gs pos="70000">
                <a:srgbClr val="FFFFFF">
                  <a:alpha val="78000"/>
                </a:srgbClr>
              </a:gs>
              <a:gs pos="88000">
                <a:srgbClr val="FFFFFF"/>
              </a:gs>
              <a:gs pos="100000">
                <a:srgbClr val="FFFFFF"/>
              </a:gs>
            </a:gsLst>
            <a:lin ang="5400000" scaled="1"/>
            <a:tileRect/>
          </a:gradFill>
          <a:ln w="381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187532" y="2482680"/>
            <a:ext cx="661454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CA" sz="4000" dirty="0" smtClean="0">
                <a:latin typeface="Andalus" pitchFamily="18" charset="-78"/>
                <a:cs typeface="Andalus" pitchFamily="18" charset="-78"/>
              </a:rPr>
              <a:t>Thank You</a:t>
            </a:r>
            <a:endParaRPr lang="en-CA" sz="4000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20/06/2013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B4E44-136C-4695-A266-781E4DCD36AC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WG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0868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36529" y="1594786"/>
            <a:ext cx="2509900" cy="1956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20/06/2013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WG 2013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47650" y="59875"/>
            <a:ext cx="855345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CA" sz="4000" dirty="0" smtClean="0">
                <a:latin typeface="Times New Roman" pitchFamily="18" charset="0"/>
                <a:cs typeface="Times New Roman" pitchFamily="18" charset="0"/>
              </a:rPr>
              <a:t>Thickness &amp; Geometric Thickness</a:t>
            </a:r>
            <a:endParaRPr lang="en-CA" sz="4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 flipV="1">
            <a:off x="106881" y="771897"/>
            <a:ext cx="8942119" cy="6"/>
          </a:xfrm>
          <a:prstGeom prst="line">
            <a:avLst/>
          </a:prstGeom>
          <a:ln w="9525">
            <a:solidFill>
              <a:srgbClr val="FFA7A7"/>
            </a:solidFill>
          </a:ln>
          <a:effectLst>
            <a:outerShdw blurRad="40000" dist="20000" dir="5400000" rotWithShape="0">
              <a:srgbClr val="FFA7A7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6897" y="1643414"/>
            <a:ext cx="3420094" cy="18598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29927" y="1609255"/>
            <a:ext cx="2327193" cy="19064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Rectangle 14"/>
          <p:cNvSpPr/>
          <p:nvPr/>
        </p:nvSpPr>
        <p:spPr>
          <a:xfrm>
            <a:off x="308759" y="857395"/>
            <a:ext cx="725070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dirty="0" smtClean="0">
                <a:solidFill>
                  <a:srgbClr val="0052F6"/>
                </a:solidFill>
                <a:latin typeface="Times New Roman" pitchFamily="18" charset="0"/>
                <a:cs typeface="Times New Roman" pitchFamily="18" charset="0"/>
              </a:rPr>
              <a:t>Thickness </a:t>
            </a:r>
            <a:r>
              <a:rPr lang="el-GR" i="1" dirty="0" smtClean="0">
                <a:solidFill>
                  <a:srgbClr val="0052F6"/>
                </a:solidFill>
                <a:latin typeface="Times New Roman" pitchFamily="18" charset="0"/>
                <a:cs typeface="Times New Roman" pitchFamily="18" charset="0"/>
              </a:rPr>
              <a:t>θ</a:t>
            </a:r>
            <a:r>
              <a:rPr lang="en-US" dirty="0" smtClean="0">
                <a:solidFill>
                  <a:srgbClr val="0052F6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i="1" dirty="0" smtClean="0">
                <a:solidFill>
                  <a:srgbClr val="0052F6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dirty="0" smtClean="0">
                <a:solidFill>
                  <a:srgbClr val="0052F6"/>
                </a:solidFill>
                <a:latin typeface="Times New Roman" pitchFamily="18" charset="0"/>
                <a:cs typeface="Times New Roman" pitchFamily="18" charset="0"/>
              </a:rPr>
              <a:t>): 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smallest number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k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such that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G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can be decomposed into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k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planar layers.  </a:t>
            </a:r>
            <a:endParaRPr lang="en-CA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346522" y="3648094"/>
            <a:ext cx="25122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θ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16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 = 3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[Mayer 1971] 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178135" y="1603169"/>
            <a:ext cx="8787740" cy="1923802"/>
          </a:xfrm>
          <a:prstGeom prst="rect">
            <a:avLst/>
          </a:prstGeom>
          <a:noFill/>
          <a:ln w="127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2170896" y="5631273"/>
            <a:ext cx="54704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θ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16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 = 4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[Dillencourt, Eppstein, and Hirschberg 2000] </a:t>
            </a:r>
            <a:endParaRPr lang="en-US" dirty="0"/>
          </a:p>
        </p:txBody>
      </p:sp>
      <p:cxnSp>
        <p:nvCxnSpPr>
          <p:cNvPr id="19" name="Straight Connector 18"/>
          <p:cNvCxnSpPr/>
          <p:nvPr/>
        </p:nvCxnSpPr>
        <p:spPr>
          <a:xfrm>
            <a:off x="2284193" y="5700957"/>
            <a:ext cx="118753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Group 22"/>
          <p:cNvGrpSpPr/>
          <p:nvPr/>
        </p:nvGrpSpPr>
        <p:grpSpPr>
          <a:xfrm>
            <a:off x="349322" y="4101873"/>
            <a:ext cx="6785832" cy="1323439"/>
            <a:chOff x="285000" y="4253738"/>
            <a:chExt cx="6785832" cy="1323439"/>
          </a:xfrm>
        </p:grpSpPr>
        <p:sp>
          <p:nvSpPr>
            <p:cNvPr id="24" name="Rectangle 23"/>
            <p:cNvSpPr/>
            <p:nvPr/>
          </p:nvSpPr>
          <p:spPr>
            <a:xfrm>
              <a:off x="285000" y="4253738"/>
              <a:ext cx="6785832" cy="132343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CA" sz="1600" dirty="0" smtClean="0">
                  <a:solidFill>
                    <a:srgbClr val="0052F6"/>
                  </a:solidFill>
                  <a:latin typeface="Times New Roman" pitchFamily="18" charset="0"/>
                  <a:cs typeface="Times New Roman" pitchFamily="18" charset="0"/>
                </a:rPr>
                <a:t>Geometric Thickness </a:t>
              </a:r>
              <a:r>
                <a:rPr lang="el-GR" sz="1600" i="1" dirty="0" smtClean="0">
                  <a:solidFill>
                    <a:srgbClr val="0052F6"/>
                  </a:solidFill>
                  <a:latin typeface="Times New Roman" pitchFamily="18" charset="0"/>
                  <a:cs typeface="Times New Roman" pitchFamily="18" charset="0"/>
                </a:rPr>
                <a:t>θ</a:t>
              </a:r>
              <a:r>
                <a:rPr lang="en-US" sz="1600" dirty="0" smtClean="0">
                  <a:solidFill>
                    <a:srgbClr val="0052F6"/>
                  </a:solidFill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lang="en-US" sz="1600" i="1" dirty="0" smtClean="0">
                  <a:solidFill>
                    <a:srgbClr val="0052F6"/>
                  </a:solidFill>
                  <a:latin typeface="Times New Roman" pitchFamily="18" charset="0"/>
                  <a:cs typeface="Times New Roman" pitchFamily="18" charset="0"/>
                </a:rPr>
                <a:t>G</a:t>
              </a:r>
              <a:r>
                <a:rPr lang="en-US" sz="1600" dirty="0" smtClean="0">
                  <a:solidFill>
                    <a:srgbClr val="0052F6"/>
                  </a:solidFill>
                  <a:latin typeface="Times New Roman" pitchFamily="18" charset="0"/>
                  <a:cs typeface="Times New Roman" pitchFamily="18" charset="0"/>
                </a:rPr>
                <a:t>): </a:t>
              </a:r>
            </a:p>
            <a:p>
              <a:r>
                <a:rPr lang="en-US" sz="1600" dirty="0" smtClean="0">
                  <a:latin typeface="Times New Roman" pitchFamily="18" charset="0"/>
                  <a:cs typeface="Times New Roman" pitchFamily="18" charset="0"/>
                </a:rPr>
                <a:t>The smallest number </a:t>
              </a:r>
              <a:r>
                <a:rPr lang="en-US" sz="1600" i="1" dirty="0" smtClean="0">
                  <a:latin typeface="Times New Roman" pitchFamily="18" charset="0"/>
                  <a:cs typeface="Times New Roman" pitchFamily="18" charset="0"/>
                </a:rPr>
                <a:t>k </a:t>
              </a:r>
              <a:r>
                <a:rPr lang="en-US" sz="1600" dirty="0" smtClean="0">
                  <a:latin typeface="Times New Roman" pitchFamily="18" charset="0"/>
                  <a:cs typeface="Times New Roman" pitchFamily="18" charset="0"/>
                </a:rPr>
                <a:t>such that 	</a:t>
              </a:r>
            </a:p>
            <a:p>
              <a:pPr lvl="1">
                <a:buFont typeface="Wingdings" pitchFamily="2" charset="2"/>
                <a:buChar char="Ø"/>
              </a:pPr>
              <a:r>
                <a:rPr lang="en-US" sz="1600" i="1" dirty="0" smtClean="0">
                  <a:latin typeface="Times New Roman" pitchFamily="18" charset="0"/>
                  <a:cs typeface="Times New Roman" pitchFamily="18" charset="0"/>
                </a:rPr>
                <a:t>  G </a:t>
              </a:r>
              <a:r>
                <a:rPr lang="en-US" sz="1600" dirty="0" smtClean="0">
                  <a:latin typeface="Times New Roman" pitchFamily="18" charset="0"/>
                  <a:cs typeface="Times New Roman" pitchFamily="18" charset="0"/>
                </a:rPr>
                <a:t>can be decomposed into </a:t>
              </a:r>
              <a:r>
                <a:rPr lang="en-US" sz="1600" i="1" dirty="0" smtClean="0">
                  <a:latin typeface="Times New Roman" pitchFamily="18" charset="0"/>
                  <a:cs typeface="Times New Roman" pitchFamily="18" charset="0"/>
                </a:rPr>
                <a:t>k </a:t>
              </a:r>
              <a:r>
                <a:rPr lang="en-US" sz="1600" dirty="0" smtClean="0">
                  <a:latin typeface="Times New Roman" pitchFamily="18" charset="0"/>
                  <a:cs typeface="Times New Roman" pitchFamily="18" charset="0"/>
                </a:rPr>
                <a:t>planar straight-line drawings (layers), and </a:t>
              </a:r>
            </a:p>
            <a:p>
              <a:pPr lvl="1">
                <a:buFont typeface="Wingdings" pitchFamily="2" charset="2"/>
                <a:buChar char="Ø"/>
              </a:pPr>
              <a:r>
                <a:rPr lang="en-US" sz="1600" dirty="0" smtClean="0">
                  <a:latin typeface="Times New Roman" pitchFamily="18" charset="0"/>
                  <a:cs typeface="Times New Roman" pitchFamily="18" charset="0"/>
                </a:rPr>
                <a:t>  the position of the vertices in each layer is the same. </a:t>
              </a:r>
            </a:p>
            <a:p>
              <a:r>
                <a:rPr lang="en-US" sz="16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endParaRPr lang="en-CA" sz="1600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5" name="Straight Connector 24"/>
            <p:cNvCxnSpPr/>
            <p:nvPr/>
          </p:nvCxnSpPr>
          <p:spPr>
            <a:xfrm>
              <a:off x="2181455" y="4324220"/>
              <a:ext cx="118753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B4E44-136C-4695-A266-781E4DCD36AC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15893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20/06/2013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WG 2013</a:t>
            </a: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273133" y="2844606"/>
            <a:ext cx="887086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2000" dirty="0" smtClean="0">
                <a:solidFill>
                  <a:srgbClr val="0052F6"/>
                </a:solidFill>
                <a:latin typeface="Times" pitchFamily="18" charset="0"/>
              </a:rPr>
              <a:t>1971	Mansfield</a:t>
            </a:r>
            <a:r>
              <a:rPr lang="en-CA" sz="2000" dirty="0" smtClean="0">
                <a:latin typeface="Times" pitchFamily="18" charset="0"/>
              </a:rPr>
              <a:t>		     Thickness-2-graph recognition is NP-hard  </a:t>
            </a:r>
            <a:endParaRPr lang="en-CA" sz="2000" dirty="0">
              <a:latin typeface="Times" pitchFamily="18" charset="0"/>
            </a:endParaRPr>
          </a:p>
        </p:txBody>
      </p:sp>
      <p:cxnSp>
        <p:nvCxnSpPr>
          <p:cNvPr id="33" name="Straight Connector 32"/>
          <p:cNvCxnSpPr/>
          <p:nvPr/>
        </p:nvCxnSpPr>
        <p:spPr>
          <a:xfrm>
            <a:off x="190012" y="2730298"/>
            <a:ext cx="880437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tangle 42"/>
          <p:cNvSpPr/>
          <p:nvPr/>
        </p:nvSpPr>
        <p:spPr>
          <a:xfrm>
            <a:off x="247650" y="59875"/>
            <a:ext cx="855345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CA" sz="4000" dirty="0" smtClean="0">
                <a:latin typeface="Times New Roman" pitchFamily="18" charset="0"/>
                <a:cs typeface="Times New Roman" pitchFamily="18" charset="0"/>
              </a:rPr>
              <a:t>Known Results</a:t>
            </a:r>
            <a:endParaRPr lang="en-CA" sz="4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4" name="Straight Connector 43"/>
          <p:cNvCxnSpPr/>
          <p:nvPr/>
        </p:nvCxnSpPr>
        <p:spPr>
          <a:xfrm flipV="1">
            <a:off x="106881" y="724397"/>
            <a:ext cx="8942119" cy="6"/>
          </a:xfrm>
          <a:prstGeom prst="line">
            <a:avLst/>
          </a:prstGeom>
          <a:ln w="9525">
            <a:solidFill>
              <a:srgbClr val="FFA7A7"/>
            </a:solidFill>
          </a:ln>
          <a:effectLst>
            <a:outerShdw blurRad="40000" dist="20000" dir="5400000" rotWithShape="0">
              <a:srgbClr val="FFA7A7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Rectangle 44"/>
          <p:cNvSpPr/>
          <p:nvPr/>
        </p:nvSpPr>
        <p:spPr>
          <a:xfrm>
            <a:off x="249383" y="1514551"/>
            <a:ext cx="887086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/>
            <a:r>
              <a:rPr lang="en-US" sz="2000" dirty="0" smtClean="0">
                <a:solidFill>
                  <a:srgbClr val="0052F6"/>
                </a:solidFill>
                <a:latin typeface="Times" pitchFamily="18" charset="0"/>
              </a:rPr>
              <a:t>1964	Beineke, Harary and Moon</a:t>
            </a:r>
            <a:r>
              <a:rPr lang="en-CA" sz="2000" dirty="0" smtClean="0">
                <a:solidFill>
                  <a:srgbClr val="0052F6"/>
                </a:solidFill>
                <a:latin typeface="Times" pitchFamily="18" charset="0"/>
              </a:rPr>
              <a:t>	</a:t>
            </a:r>
          </a:p>
          <a:p>
            <a:pPr marL="457200" indent="-457200"/>
            <a:r>
              <a:rPr lang="en-CA" sz="2000" dirty="0" smtClean="0">
                <a:solidFill>
                  <a:srgbClr val="0052F6"/>
                </a:solidFill>
                <a:latin typeface="Times" pitchFamily="18" charset="0"/>
              </a:rPr>
              <a:t>1976	Alekseev and Gonchakov</a:t>
            </a:r>
          </a:p>
          <a:p>
            <a:pPr marL="457200" indent="-457200">
              <a:buAutoNum type="arabicPlain" startAt="1976"/>
            </a:pPr>
            <a:r>
              <a:rPr lang="en-CA" sz="2000" dirty="0" smtClean="0">
                <a:solidFill>
                  <a:srgbClr val="0052F6"/>
                </a:solidFill>
                <a:latin typeface="Times" pitchFamily="18" charset="0"/>
              </a:rPr>
              <a:t> 	Vasak</a:t>
            </a:r>
            <a:r>
              <a:rPr lang="en-CA" sz="2000" dirty="0" smtClean="0">
                <a:latin typeface="Times" pitchFamily="18" charset="0"/>
              </a:rPr>
              <a:t>	 </a:t>
            </a:r>
            <a:endParaRPr lang="en-CA" sz="2000" dirty="0">
              <a:latin typeface="Times" pitchFamily="18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4298869" y="1451167"/>
            <a:ext cx="50360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400" i="1" baseline="30000" dirty="0" smtClean="0">
                <a:latin typeface="Times New Roman" pitchFamily="18" charset="0"/>
                <a:cs typeface="Times New Roman" pitchFamily="18" charset="0"/>
              </a:rPr>
              <a:t>θ</a:t>
            </a:r>
            <a:r>
              <a:rPr lang="en-US" sz="2400" baseline="300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i="1" baseline="30000" dirty="0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i="1" baseline="30000" dirty="0" smtClean="0">
                <a:latin typeface="Times New Roman" pitchFamily="18" charset="0"/>
                <a:cs typeface="Times New Roman" pitchFamily="18" charset="0"/>
              </a:rPr>
              <a:t>n,n</a:t>
            </a:r>
            <a:r>
              <a:rPr lang="en-US" sz="2400" baseline="30000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aseline="30000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⌊</a:t>
            </a:r>
            <a:r>
              <a:rPr lang="en-US" sz="1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aseline="30000" dirty="0" smtClean="0">
                <a:latin typeface="Times New Roman" pitchFamily="18" charset="0"/>
                <a:cs typeface="Times New Roman" pitchFamily="18" charset="0"/>
              </a:rPr>
              <a:t>(n+5)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3200" baseline="-2500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1100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⌋</a:t>
            </a:r>
            <a:r>
              <a:rPr lang="en-US" sz="3200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3600" baseline="-25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i="1" baseline="30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2400" i="1" baseline="30000" dirty="0" smtClean="0">
                <a:latin typeface="Times New Roman" pitchFamily="18" charset="0"/>
                <a:cs typeface="Times New Roman" pitchFamily="18" charset="0"/>
              </a:rPr>
              <a:t>θ</a:t>
            </a:r>
            <a:r>
              <a:rPr lang="en-US" sz="2400" baseline="300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i="1" baseline="30000" dirty="0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baseline="30000" dirty="0" smtClean="0">
                <a:latin typeface="Times New Roman" pitchFamily="18" charset="0"/>
                <a:cs typeface="Times New Roman" pitchFamily="18" charset="0"/>
              </a:rPr>
              <a:t>9</a:t>
            </a:r>
            <a:r>
              <a:rPr lang="en-US" sz="2400" baseline="30000" dirty="0" smtClean="0">
                <a:latin typeface="Times New Roman" pitchFamily="18" charset="0"/>
                <a:cs typeface="Times New Roman" pitchFamily="18" charset="0"/>
              </a:rPr>
              <a:t>) =</a:t>
            </a:r>
            <a:r>
              <a:rPr lang="el-GR" sz="2400" i="1" baseline="30000" dirty="0" smtClean="0">
                <a:latin typeface="Times New Roman" pitchFamily="18" charset="0"/>
                <a:cs typeface="Times New Roman" pitchFamily="18" charset="0"/>
              </a:rPr>
              <a:t> θ</a:t>
            </a:r>
            <a:r>
              <a:rPr lang="en-US" sz="2400" baseline="300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i="1" baseline="30000" dirty="0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baseline="30000" dirty="0" smtClean="0"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en-US" sz="2400" baseline="30000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2400" i="1" baseline="30000" dirty="0" smtClean="0">
                <a:latin typeface="Times New Roman" pitchFamily="18" charset="0"/>
                <a:cs typeface="Times New Roman" pitchFamily="18" charset="0"/>
              </a:rPr>
              <a:t> =</a:t>
            </a:r>
            <a:r>
              <a:rPr lang="en-US" sz="2400" baseline="30000" dirty="0" smtClean="0">
                <a:latin typeface="Times New Roman" pitchFamily="18" charset="0"/>
                <a:cs typeface="Times New Roman" pitchFamily="18" charset="0"/>
              </a:rPr>
              <a:t>3, </a:t>
            </a:r>
            <a:r>
              <a:rPr lang="en-US" sz="2400" i="1" baseline="30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2400" i="1" baseline="30000" dirty="0" smtClean="0">
                <a:latin typeface="Times New Roman" pitchFamily="18" charset="0"/>
                <a:cs typeface="Times New Roman" pitchFamily="18" charset="0"/>
              </a:rPr>
              <a:t>θ</a:t>
            </a:r>
            <a:r>
              <a:rPr lang="en-US" sz="2400" baseline="300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i="1" baseline="30000" dirty="0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i="1" baseline="30000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400" baseline="30000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aseline="30000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⌊</a:t>
            </a:r>
            <a:r>
              <a:rPr lang="en-US" sz="1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aseline="30000" dirty="0" smtClean="0">
                <a:latin typeface="Times New Roman" pitchFamily="18" charset="0"/>
                <a:cs typeface="Times New Roman" pitchFamily="18" charset="0"/>
              </a:rPr>
              <a:t>(n+7)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3200" baseline="-25000" dirty="0" smtClean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sz="1100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⌋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	 </a:t>
            </a:r>
            <a:r>
              <a:rPr lang="el-GR" sz="3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7" name="Straight Connector 46"/>
          <p:cNvCxnSpPr/>
          <p:nvPr/>
        </p:nvCxnSpPr>
        <p:spPr>
          <a:xfrm>
            <a:off x="197121" y="3335938"/>
            <a:ext cx="880437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ctangle 48"/>
          <p:cNvSpPr/>
          <p:nvPr/>
        </p:nvSpPr>
        <p:spPr>
          <a:xfrm>
            <a:off x="261258" y="1051494"/>
            <a:ext cx="887086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2000" dirty="0" smtClean="0">
                <a:solidFill>
                  <a:srgbClr val="0052F6"/>
                </a:solidFill>
                <a:latin typeface="Times" pitchFamily="18" charset="0"/>
              </a:rPr>
              <a:t>1950	Ringel</a:t>
            </a:r>
            <a:r>
              <a:rPr lang="en-CA" sz="2000" dirty="0" smtClean="0">
                <a:latin typeface="Times" pitchFamily="18" charset="0"/>
              </a:rPr>
              <a:t>			     Thickness </a:t>
            </a:r>
            <a:r>
              <a:rPr lang="en-CA" sz="2000" i="1" dirty="0" smtClean="0">
                <a:latin typeface="Times" pitchFamily="18" charset="0"/>
              </a:rPr>
              <a:t>t </a:t>
            </a:r>
            <a:r>
              <a:rPr lang="en-CA" sz="2000" dirty="0" smtClean="0">
                <a:latin typeface="Times" pitchFamily="18" charset="0"/>
              </a:rPr>
              <a:t>graphs are 6</a:t>
            </a:r>
            <a:r>
              <a:rPr lang="en-CA" sz="2000" i="1" dirty="0" smtClean="0">
                <a:latin typeface="Times" pitchFamily="18" charset="0"/>
              </a:rPr>
              <a:t>t </a:t>
            </a:r>
            <a:r>
              <a:rPr lang="en-CA" sz="2000" dirty="0" smtClean="0">
                <a:latin typeface="Times" pitchFamily="18" charset="0"/>
              </a:rPr>
              <a:t>colorable</a:t>
            </a:r>
            <a:endParaRPr lang="en-CA" sz="2000" dirty="0">
              <a:latin typeface="Times" pitchFamily="18" charset="0"/>
            </a:endParaRPr>
          </a:p>
        </p:txBody>
      </p:sp>
      <p:cxnSp>
        <p:nvCxnSpPr>
          <p:cNvPr id="50" name="Straight Connector 49"/>
          <p:cNvCxnSpPr/>
          <p:nvPr/>
        </p:nvCxnSpPr>
        <p:spPr>
          <a:xfrm>
            <a:off x="185246" y="1507201"/>
            <a:ext cx="880437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ectangle 50"/>
          <p:cNvSpPr/>
          <p:nvPr/>
        </p:nvSpPr>
        <p:spPr>
          <a:xfrm>
            <a:off x="273133" y="3509635"/>
            <a:ext cx="887086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2000" dirty="0" smtClean="0">
                <a:solidFill>
                  <a:srgbClr val="FF0000"/>
                </a:solidFill>
                <a:latin typeface="Times" pitchFamily="18" charset="0"/>
              </a:rPr>
              <a:t>... 2013	Extensive research exploring similar properties of  geometric graphs</a:t>
            </a:r>
            <a:endParaRPr lang="en-CA" sz="2000" dirty="0">
              <a:solidFill>
                <a:srgbClr val="FF0000"/>
              </a:solidFill>
              <a:latin typeface="Times" pitchFamily="18" charset="0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273133" y="4115265"/>
            <a:ext cx="887086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2000" dirty="0" smtClean="0">
                <a:solidFill>
                  <a:srgbClr val="0052F6"/>
                </a:solidFill>
                <a:latin typeface="Times" pitchFamily="18" charset="0"/>
              </a:rPr>
              <a:t>1999	Hutchinson, Shermer, Vince</a:t>
            </a:r>
            <a:r>
              <a:rPr lang="en-CA" sz="2000" dirty="0" smtClean="0">
                <a:latin typeface="Times" pitchFamily="18" charset="0"/>
              </a:rPr>
              <a:t>   For </a:t>
            </a:r>
            <a:r>
              <a:rPr lang="el-GR" sz="2000" i="1" dirty="0" smtClean="0">
                <a:latin typeface="Times New Roman" pitchFamily="18" charset="0"/>
                <a:cs typeface="Times New Roman" pitchFamily="18" charset="0"/>
              </a:rPr>
              <a:t>θ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)=2, 	6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-20 ≤  |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)|  ≤ 6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-18 </a:t>
            </a:r>
            <a:endParaRPr lang="en-CA" sz="2000" dirty="0">
              <a:latin typeface="Times" pitchFamily="18" charset="0"/>
            </a:endParaRPr>
          </a:p>
        </p:txBody>
      </p:sp>
      <p:cxnSp>
        <p:nvCxnSpPr>
          <p:cNvPr id="53" name="Straight Connector 52"/>
          <p:cNvCxnSpPr/>
          <p:nvPr/>
        </p:nvCxnSpPr>
        <p:spPr>
          <a:xfrm>
            <a:off x="190012" y="4000957"/>
            <a:ext cx="880437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197121" y="4606597"/>
            <a:ext cx="880437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4746902" y="4196105"/>
            <a:ext cx="118753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273133" y="4637781"/>
            <a:ext cx="887086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2000" dirty="0" smtClean="0">
                <a:solidFill>
                  <a:srgbClr val="0052F6"/>
                </a:solidFill>
                <a:latin typeface="Times" pitchFamily="18" charset="0"/>
              </a:rPr>
              <a:t>2000	Dillencourt, Eppstein, Hirschberg</a:t>
            </a:r>
            <a:r>
              <a:rPr lang="en-CA" sz="2000" dirty="0" smtClean="0">
                <a:latin typeface="Times" pitchFamily="18" charset="0"/>
              </a:rPr>
              <a:t>      </a:t>
            </a:r>
            <a:r>
              <a:rPr lang="el-GR" sz="2000" i="1" dirty="0" smtClean="0">
                <a:latin typeface="Times New Roman" pitchFamily="18" charset="0"/>
                <a:cs typeface="Times New Roman" pitchFamily="18" charset="0"/>
              </a:rPr>
              <a:t>θ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2000" baseline="-25000" dirty="0" err="1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) ≤ </a:t>
            </a:r>
            <a:r>
              <a:rPr lang="en-US" sz="2800" dirty="0" smtClean="0"/>
              <a:t>⌈</a:t>
            </a:r>
            <a:r>
              <a:rPr lang="en-US" sz="2000" dirty="0" smtClean="0"/>
              <a:t> </a:t>
            </a:r>
            <a:r>
              <a:rPr lang="en-US" sz="2800" i="1" baseline="30000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en-US" sz="2800" dirty="0" smtClean="0"/>
              <a:t>⌉</a:t>
            </a:r>
            <a:endParaRPr lang="en-CA" sz="2000" dirty="0">
              <a:latin typeface="Times" pitchFamily="18" charset="0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197121" y="5164738"/>
            <a:ext cx="880437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095777" y="4813139"/>
            <a:ext cx="118753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273133" y="5219670"/>
            <a:ext cx="887086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2000" dirty="0" smtClean="0">
                <a:solidFill>
                  <a:srgbClr val="0052F6"/>
                </a:solidFill>
                <a:latin typeface="Times" pitchFamily="18" charset="0"/>
              </a:rPr>
              <a:t>2002	Eppstein</a:t>
            </a:r>
            <a:r>
              <a:rPr lang="en-CA" sz="2000" dirty="0" smtClean="0">
                <a:latin typeface="Times" pitchFamily="18" charset="0"/>
              </a:rPr>
              <a:t>    		    </a:t>
            </a:r>
            <a:r>
              <a:rPr lang="en-CA" sz="2000" i="1" dirty="0" smtClean="0">
                <a:latin typeface="Times" pitchFamily="18" charset="0"/>
              </a:rPr>
              <a:t>	  </a:t>
            </a:r>
            <a:r>
              <a:rPr lang="el-GR" sz="2000" i="1" dirty="0" smtClean="0">
                <a:latin typeface="Times New Roman" pitchFamily="18" charset="0"/>
                <a:cs typeface="Times New Roman" pitchFamily="18" charset="0"/>
              </a:rPr>
              <a:t>θ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) = 3, but </a:t>
            </a:r>
            <a:r>
              <a:rPr lang="el-GR" sz="2000" i="1" dirty="0" smtClean="0">
                <a:latin typeface="Times New Roman" pitchFamily="18" charset="0"/>
                <a:cs typeface="Times New Roman" pitchFamily="18" charset="0"/>
              </a:rPr>
              <a:t>θ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) arbitrarily large</a:t>
            </a:r>
            <a:endParaRPr lang="en-CA" sz="2000" dirty="0">
              <a:latin typeface="Times" pitchFamily="18" charset="0"/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>
            <a:off x="197121" y="5711002"/>
            <a:ext cx="880437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6482510" y="5288635"/>
            <a:ext cx="118753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Slide Number Placeholder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B4E44-136C-4695-A266-781E4DCD36AC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5851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52" grpId="0"/>
      <p:bldP spid="18" grpId="0"/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20/06/2013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WG 2013</a:t>
            </a: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273133" y="3739866"/>
            <a:ext cx="887086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AutoNum type="arabicPlain" startAt="1971"/>
            </a:pPr>
            <a:r>
              <a:rPr lang="en-CA" sz="2000" dirty="0" smtClean="0">
                <a:solidFill>
                  <a:srgbClr val="0052F6"/>
                </a:solidFill>
                <a:latin typeface="Times" pitchFamily="18" charset="0"/>
              </a:rPr>
              <a:t> 	Mansfield</a:t>
            </a:r>
            <a:r>
              <a:rPr lang="en-CA" sz="2000" dirty="0" smtClean="0">
                <a:latin typeface="Times" pitchFamily="18" charset="0"/>
              </a:rPr>
              <a:t>		     </a:t>
            </a:r>
          </a:p>
          <a:p>
            <a:pPr marL="457200" indent="-457200"/>
            <a:r>
              <a:rPr lang="en-CA" sz="2000" dirty="0" smtClean="0">
                <a:latin typeface="Times" pitchFamily="18" charset="0"/>
              </a:rPr>
              <a:t>		Thickness-2-graph recognition is NP-hard.  (For geometric thickness?)</a:t>
            </a:r>
          </a:p>
          <a:p>
            <a:pPr marL="457200" indent="-457200"/>
            <a:r>
              <a:rPr lang="en-CA" sz="2000" i="1" dirty="0" smtClean="0">
                <a:latin typeface="Times" pitchFamily="18" charset="0"/>
              </a:rPr>
              <a:t>		</a:t>
            </a:r>
            <a:endParaRPr lang="en-CA" sz="2000" i="1" dirty="0">
              <a:solidFill>
                <a:srgbClr val="FF0000"/>
              </a:solidFill>
              <a:latin typeface="Times" pitchFamily="18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247650" y="59875"/>
            <a:ext cx="855345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CA" sz="4000" dirty="0" smtClean="0">
                <a:latin typeface="Times New Roman" pitchFamily="18" charset="0"/>
                <a:cs typeface="Times New Roman" pitchFamily="18" charset="0"/>
              </a:rPr>
              <a:t>Our Results</a:t>
            </a:r>
            <a:endParaRPr lang="en-CA" sz="4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4" name="Straight Connector 43"/>
          <p:cNvCxnSpPr/>
          <p:nvPr/>
        </p:nvCxnSpPr>
        <p:spPr>
          <a:xfrm flipV="1">
            <a:off x="106881" y="724397"/>
            <a:ext cx="8942119" cy="6"/>
          </a:xfrm>
          <a:prstGeom prst="line">
            <a:avLst/>
          </a:prstGeom>
          <a:ln w="9525">
            <a:solidFill>
              <a:srgbClr val="FFA7A7"/>
            </a:solidFill>
          </a:ln>
          <a:effectLst>
            <a:outerShdw blurRad="40000" dist="20000" dir="5400000" rotWithShape="0">
              <a:srgbClr val="FFA7A7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197121" y="4793282"/>
            <a:ext cx="880437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ctangle 48"/>
          <p:cNvSpPr/>
          <p:nvPr/>
        </p:nvSpPr>
        <p:spPr>
          <a:xfrm>
            <a:off x="261258" y="4806181"/>
            <a:ext cx="887086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/>
            <a:r>
              <a:rPr lang="en-CA" sz="2000" dirty="0" smtClean="0">
                <a:solidFill>
                  <a:srgbClr val="0052F6"/>
                </a:solidFill>
                <a:latin typeface="Times" pitchFamily="18" charset="0"/>
              </a:rPr>
              <a:t>1980	Dailey </a:t>
            </a:r>
            <a:endParaRPr lang="en-CA" sz="2000" dirty="0" smtClean="0">
              <a:latin typeface="Times" pitchFamily="18" charset="0"/>
            </a:endParaRPr>
          </a:p>
          <a:p>
            <a:pPr marL="457200" indent="-457200"/>
            <a:r>
              <a:rPr lang="en-CA" sz="2000" dirty="0" smtClean="0">
                <a:latin typeface="Times" pitchFamily="18" charset="0"/>
              </a:rPr>
              <a:t>		Coloring planar graphs with 3 colors is NP-hard. (For thickness t&gt;1?)</a:t>
            </a:r>
          </a:p>
        </p:txBody>
      </p:sp>
      <p:cxnSp>
        <p:nvCxnSpPr>
          <p:cNvPr id="50" name="Straight Connector 49"/>
          <p:cNvCxnSpPr/>
          <p:nvPr/>
        </p:nvCxnSpPr>
        <p:spPr>
          <a:xfrm>
            <a:off x="185246" y="5936125"/>
            <a:ext cx="880437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ectangle 51"/>
          <p:cNvSpPr/>
          <p:nvPr/>
        </p:nvSpPr>
        <p:spPr>
          <a:xfrm>
            <a:off x="273133" y="1215390"/>
            <a:ext cx="887086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AutoNum type="arabicPlain" startAt="1999"/>
            </a:pPr>
            <a:r>
              <a:rPr lang="en-CA" sz="2000" dirty="0" smtClean="0">
                <a:solidFill>
                  <a:srgbClr val="0052F6"/>
                </a:solidFill>
                <a:latin typeface="Times" pitchFamily="18" charset="0"/>
              </a:rPr>
              <a:t> 	Hutchinson, Shermer, Vince</a:t>
            </a:r>
            <a:r>
              <a:rPr lang="en-CA" sz="2000" dirty="0" smtClean="0">
                <a:latin typeface="Times" pitchFamily="18" charset="0"/>
              </a:rPr>
              <a:t>   </a:t>
            </a:r>
          </a:p>
          <a:p>
            <a:pPr marL="457200" indent="-457200"/>
            <a:r>
              <a:rPr lang="en-CA" sz="2000" dirty="0" smtClean="0">
                <a:latin typeface="Times" pitchFamily="18" charset="0"/>
              </a:rPr>
              <a:t>		For </a:t>
            </a:r>
            <a:r>
              <a:rPr lang="el-GR" sz="2000" i="1" dirty="0" smtClean="0">
                <a:latin typeface="Times New Roman" pitchFamily="18" charset="0"/>
                <a:cs typeface="Times New Roman" pitchFamily="18" charset="0"/>
              </a:rPr>
              <a:t>θ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)=2,    6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-20 ≤  |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)|  ≤ 6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-18.  (Tight  bounds?)</a:t>
            </a:r>
          </a:p>
          <a:p>
            <a:pPr marL="457200" indent="-457200"/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		</a:t>
            </a:r>
          </a:p>
          <a:p>
            <a:pPr marL="457200" indent="-457200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		</a:t>
            </a:r>
            <a:endParaRPr lang="en-CA" sz="2000" dirty="0">
              <a:latin typeface="Times" pitchFamily="18" charset="0"/>
            </a:endParaRPr>
          </a:p>
        </p:txBody>
      </p:sp>
      <p:cxnSp>
        <p:nvCxnSpPr>
          <p:cNvPr id="54" name="Straight Connector 53"/>
          <p:cNvCxnSpPr/>
          <p:nvPr/>
        </p:nvCxnSpPr>
        <p:spPr>
          <a:xfrm>
            <a:off x="197121" y="2367765"/>
            <a:ext cx="880437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1730269" y="1593595"/>
            <a:ext cx="118753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273133" y="2552019"/>
            <a:ext cx="887086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AutoNum type="arabicPlain" startAt="2000"/>
            </a:pPr>
            <a:r>
              <a:rPr lang="en-CA" sz="2000" dirty="0" smtClean="0">
                <a:solidFill>
                  <a:srgbClr val="0052F6"/>
                </a:solidFill>
                <a:latin typeface="Times" pitchFamily="18" charset="0"/>
              </a:rPr>
              <a:t> 	Dillencourt, Eppstein, Hirschberg </a:t>
            </a:r>
          </a:p>
          <a:p>
            <a:pPr marL="457200" indent="-457200"/>
            <a:r>
              <a:rPr lang="en-CA" sz="2000" dirty="0" smtClean="0">
                <a:solidFill>
                  <a:srgbClr val="0052F6"/>
                </a:solidFill>
                <a:latin typeface="Times" pitchFamily="18" charset="0"/>
              </a:rPr>
              <a:t>		</a:t>
            </a:r>
            <a:r>
              <a:rPr lang="el-GR" sz="2000" i="1" dirty="0" smtClean="0">
                <a:latin typeface="Times New Roman" pitchFamily="18" charset="0"/>
                <a:cs typeface="Times New Roman" pitchFamily="18" charset="0"/>
              </a:rPr>
              <a:t>θ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2000" baseline="-25000" dirty="0" smtClean="0">
                <a:latin typeface="Times New Roman" pitchFamily="18" charset="0"/>
                <a:cs typeface="Times New Roman" pitchFamily="18" charset="0"/>
              </a:rPr>
              <a:t>15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) = 4 &gt; </a:t>
            </a:r>
            <a:r>
              <a:rPr lang="el-GR" sz="2000" i="1" dirty="0" smtClean="0">
                <a:latin typeface="Times New Roman" pitchFamily="18" charset="0"/>
                <a:cs typeface="Times New Roman" pitchFamily="18" charset="0"/>
              </a:rPr>
              <a:t>θ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2000" baseline="-25000" dirty="0" smtClean="0">
                <a:latin typeface="Times New Roman" pitchFamily="18" charset="0"/>
                <a:cs typeface="Times New Roman" pitchFamily="18" charset="0"/>
              </a:rPr>
              <a:t>15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) = 3.    (What is the smallest graph 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with </a:t>
            </a:r>
            <a:r>
              <a:rPr lang="el-GR" sz="2000" i="1" dirty="0" smtClean="0">
                <a:latin typeface="Times New Roman" pitchFamily="18" charset="0"/>
                <a:cs typeface="Times New Roman" pitchFamily="18" charset="0"/>
              </a:rPr>
              <a:t>θ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) &gt; </a:t>
            </a:r>
            <a:r>
              <a:rPr lang="el-GR" sz="2000" i="1" dirty="0" smtClean="0">
                <a:latin typeface="Times New Roman" pitchFamily="18" charset="0"/>
                <a:cs typeface="Times New Roman" pitchFamily="18" charset="0"/>
              </a:rPr>
              <a:t>θ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) ?)</a:t>
            </a:r>
          </a:p>
          <a:p>
            <a:pPr marL="457200" indent="-457200"/>
            <a:r>
              <a:rPr lang="en-US" sz="20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	</a:t>
            </a:r>
            <a:endParaRPr lang="en-CA" sz="2000" i="1" dirty="0">
              <a:latin typeface="Times" pitchFamily="18" charset="0"/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>
            <a:off x="197121" y="3627985"/>
            <a:ext cx="880437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1315494" y="2925762"/>
            <a:ext cx="118753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7546001" y="2931859"/>
            <a:ext cx="118753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B4E44-136C-4695-A266-781E4DCD36AC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1268577" y="1909019"/>
            <a:ext cx="420179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        6</a:t>
            </a:r>
            <a:r>
              <a:rPr lang="en-US" sz="20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n-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19</a:t>
            </a:r>
            <a:r>
              <a:rPr lang="en-US" sz="20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≤  |E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0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20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|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 ≤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n-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18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000" dirty="0"/>
          </a:p>
        </p:txBody>
      </p:sp>
      <p:sp>
        <p:nvSpPr>
          <p:cNvPr id="20" name="Rectangle 19"/>
          <p:cNvSpPr/>
          <p:nvPr/>
        </p:nvSpPr>
        <p:spPr>
          <a:xfrm>
            <a:off x="1285099" y="3258849"/>
            <a:ext cx="498566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/>
            <a:r>
              <a:rPr lang="en-US" sz="20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 smallest such graph contains 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en-US" sz="20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vertices. 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CA" sz="2000" i="1" dirty="0">
              <a:latin typeface="Times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197428" y="4412120"/>
            <a:ext cx="723537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/>
            <a:r>
              <a:rPr lang="en-CA" sz="2000" i="1" dirty="0" smtClean="0">
                <a:latin typeface="Times" pitchFamily="18" charset="0"/>
              </a:rPr>
              <a:t> </a:t>
            </a:r>
            <a:r>
              <a:rPr lang="en-CA" sz="2000" i="1" dirty="0" smtClean="0">
                <a:solidFill>
                  <a:srgbClr val="FF0000"/>
                </a:solidFill>
                <a:latin typeface="Times" pitchFamily="18" charset="0"/>
              </a:rPr>
              <a:t>Geometric thickness-</a:t>
            </a:r>
            <a:r>
              <a:rPr lang="en-CA" sz="2000" dirty="0" smtClean="0">
                <a:solidFill>
                  <a:srgbClr val="FF0000"/>
                </a:solidFill>
                <a:latin typeface="Times" pitchFamily="18" charset="0"/>
              </a:rPr>
              <a:t>2</a:t>
            </a:r>
            <a:r>
              <a:rPr lang="en-CA" sz="2000" i="1" dirty="0" smtClean="0">
                <a:solidFill>
                  <a:srgbClr val="FF0000"/>
                </a:solidFill>
                <a:latin typeface="Times" pitchFamily="18" charset="0"/>
              </a:rPr>
              <a:t>-graph recognition is NP-hard.</a:t>
            </a:r>
            <a:endParaRPr lang="en-CA" sz="2000" i="1" dirty="0">
              <a:solidFill>
                <a:srgbClr val="FF0000"/>
              </a:solidFill>
              <a:latin typeface="Times" pitchFamily="18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153885" y="5442634"/>
            <a:ext cx="775788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/>
            <a:r>
              <a:rPr lang="en-CA" sz="2000" i="1" dirty="0" smtClean="0">
                <a:solidFill>
                  <a:srgbClr val="FF0000"/>
                </a:solidFill>
                <a:latin typeface="Times" pitchFamily="18" charset="0"/>
              </a:rPr>
              <a:t>Coloring  graphs  with geometric thickness t with </a:t>
            </a:r>
            <a:r>
              <a:rPr lang="en-CA" sz="2000" dirty="0" smtClean="0">
                <a:solidFill>
                  <a:srgbClr val="FF0000"/>
                </a:solidFill>
                <a:latin typeface="Times" pitchFamily="18" charset="0"/>
              </a:rPr>
              <a:t>4</a:t>
            </a:r>
            <a:r>
              <a:rPr lang="en-CA" sz="2000" i="1" dirty="0" smtClean="0">
                <a:solidFill>
                  <a:srgbClr val="FF0000"/>
                </a:solidFill>
                <a:latin typeface="Times" pitchFamily="18" charset="0"/>
              </a:rPr>
              <a:t>t-</a:t>
            </a:r>
            <a:r>
              <a:rPr lang="en-CA" sz="2000" dirty="0" smtClean="0">
                <a:solidFill>
                  <a:srgbClr val="FF0000"/>
                </a:solidFill>
                <a:latin typeface="Times" pitchFamily="18" charset="0"/>
              </a:rPr>
              <a:t>1</a:t>
            </a:r>
            <a:r>
              <a:rPr lang="en-CA" sz="2000" i="1" dirty="0" smtClean="0">
                <a:solidFill>
                  <a:srgbClr val="FF0000"/>
                </a:solidFill>
                <a:latin typeface="Times" pitchFamily="18" charset="0"/>
              </a:rPr>
              <a:t> colors is NP-hard.</a:t>
            </a:r>
            <a:endParaRPr lang="en-CA" sz="2000" i="1" dirty="0">
              <a:solidFill>
                <a:srgbClr val="FF0000"/>
              </a:solidFill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5851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3" grpId="0"/>
      <p:bldP spid="2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20/06/2013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WG 2013</a:t>
            </a:r>
            <a:endParaRPr lang="en-US" dirty="0"/>
          </a:p>
        </p:txBody>
      </p:sp>
      <p:sp>
        <p:nvSpPr>
          <p:cNvPr id="43" name="Rectangle 42"/>
          <p:cNvSpPr/>
          <p:nvPr/>
        </p:nvSpPr>
        <p:spPr>
          <a:xfrm>
            <a:off x="247650" y="59875"/>
            <a:ext cx="855345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CA" sz="3200" dirty="0" smtClean="0">
                <a:latin typeface="Times New Roman" pitchFamily="18" charset="0"/>
                <a:cs typeface="Times New Roman" pitchFamily="18" charset="0"/>
              </a:rPr>
              <a:t>Geometric-Thickness-2-Graphs with 6</a:t>
            </a:r>
            <a:r>
              <a:rPr lang="en-CA" sz="3200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CA" sz="3200" dirty="0" smtClean="0">
                <a:latin typeface="Times New Roman" pitchFamily="18" charset="0"/>
                <a:cs typeface="Times New Roman" pitchFamily="18" charset="0"/>
              </a:rPr>
              <a:t>-19 edges</a:t>
            </a:r>
            <a:endParaRPr lang="en-CA" sz="32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4" name="Straight Connector 43"/>
          <p:cNvCxnSpPr/>
          <p:nvPr/>
        </p:nvCxnSpPr>
        <p:spPr>
          <a:xfrm flipV="1">
            <a:off x="106881" y="724397"/>
            <a:ext cx="8942119" cy="6"/>
          </a:xfrm>
          <a:prstGeom prst="line">
            <a:avLst/>
          </a:prstGeom>
          <a:ln w="9525">
            <a:solidFill>
              <a:srgbClr val="FFA7A7"/>
            </a:solidFill>
          </a:ln>
          <a:effectLst>
            <a:outerShdw blurRad="40000" dist="20000" dir="5400000" rotWithShape="0">
              <a:srgbClr val="FFA7A7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725" y="1204914"/>
            <a:ext cx="8951163" cy="3749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9" name="Group 28"/>
          <p:cNvGrpSpPr/>
          <p:nvPr/>
        </p:nvGrpSpPr>
        <p:grpSpPr>
          <a:xfrm>
            <a:off x="6722853" y="2961736"/>
            <a:ext cx="707366" cy="782128"/>
            <a:chOff x="6722853" y="2961736"/>
            <a:chExt cx="707366" cy="782128"/>
          </a:xfrm>
        </p:grpSpPr>
        <p:sp>
          <p:nvSpPr>
            <p:cNvPr id="19" name="Freeform 18"/>
            <p:cNvSpPr/>
            <p:nvPr/>
          </p:nvSpPr>
          <p:spPr>
            <a:xfrm>
              <a:off x="6722853" y="2961736"/>
              <a:ext cx="310551" cy="408317"/>
            </a:xfrm>
            <a:custGeom>
              <a:avLst/>
              <a:gdLst>
                <a:gd name="connsiteX0" fmla="*/ 120770 w 310551"/>
                <a:gd name="connsiteY0" fmla="*/ 408317 h 408317"/>
                <a:gd name="connsiteX1" fmla="*/ 0 w 310551"/>
                <a:gd name="connsiteY1" fmla="*/ 51758 h 408317"/>
                <a:gd name="connsiteX2" fmla="*/ 178279 w 310551"/>
                <a:gd name="connsiteY2" fmla="*/ 0 h 408317"/>
                <a:gd name="connsiteX3" fmla="*/ 310551 w 310551"/>
                <a:gd name="connsiteY3" fmla="*/ 385313 h 408317"/>
                <a:gd name="connsiteX4" fmla="*/ 120770 w 310551"/>
                <a:gd name="connsiteY4" fmla="*/ 408317 h 408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0551" h="408317">
                  <a:moveTo>
                    <a:pt x="120770" y="408317"/>
                  </a:moveTo>
                  <a:lnTo>
                    <a:pt x="0" y="51758"/>
                  </a:lnTo>
                  <a:lnTo>
                    <a:pt x="178279" y="0"/>
                  </a:lnTo>
                  <a:lnTo>
                    <a:pt x="310551" y="385313"/>
                  </a:lnTo>
                  <a:lnTo>
                    <a:pt x="120770" y="408317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7246189" y="3335547"/>
              <a:ext cx="63260" cy="80513"/>
            </a:xfrm>
            <a:custGeom>
              <a:avLst/>
              <a:gdLst>
                <a:gd name="connsiteX0" fmla="*/ 5751 w 63260"/>
                <a:gd name="connsiteY0" fmla="*/ 80513 h 80513"/>
                <a:gd name="connsiteX1" fmla="*/ 0 w 63260"/>
                <a:gd name="connsiteY1" fmla="*/ 5751 h 80513"/>
                <a:gd name="connsiteX2" fmla="*/ 57509 w 63260"/>
                <a:gd name="connsiteY2" fmla="*/ 0 h 80513"/>
                <a:gd name="connsiteX3" fmla="*/ 63260 w 63260"/>
                <a:gd name="connsiteY3" fmla="*/ 63261 h 80513"/>
                <a:gd name="connsiteX4" fmla="*/ 5751 w 63260"/>
                <a:gd name="connsiteY4" fmla="*/ 80513 h 80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260" h="80513">
                  <a:moveTo>
                    <a:pt x="5751" y="80513"/>
                  </a:moveTo>
                  <a:lnTo>
                    <a:pt x="0" y="5751"/>
                  </a:lnTo>
                  <a:lnTo>
                    <a:pt x="57509" y="0"/>
                  </a:lnTo>
                  <a:lnTo>
                    <a:pt x="63260" y="63261"/>
                  </a:lnTo>
                  <a:lnTo>
                    <a:pt x="5751" y="80513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dk1"/>
                </a:solidFill>
              </a:endParaRPr>
            </a:p>
          </p:txBody>
        </p:sp>
        <p:sp>
          <p:nvSpPr>
            <p:cNvPr id="23" name="Freeform 22"/>
            <p:cNvSpPr/>
            <p:nvPr/>
          </p:nvSpPr>
          <p:spPr>
            <a:xfrm>
              <a:off x="7332453" y="3610881"/>
              <a:ext cx="97766" cy="132983"/>
            </a:xfrm>
            <a:custGeom>
              <a:avLst/>
              <a:gdLst>
                <a:gd name="connsiteX0" fmla="*/ 0 w 97766"/>
                <a:gd name="connsiteY0" fmla="*/ 52470 h 132983"/>
                <a:gd name="connsiteX1" fmla="*/ 97766 w 97766"/>
                <a:gd name="connsiteY1" fmla="*/ 132983 h 132983"/>
                <a:gd name="connsiteX2" fmla="*/ 97766 w 97766"/>
                <a:gd name="connsiteY2" fmla="*/ 23715 h 132983"/>
                <a:gd name="connsiteX3" fmla="*/ 34505 w 97766"/>
                <a:gd name="connsiteY3" fmla="*/ 712 h 132983"/>
                <a:gd name="connsiteX4" fmla="*/ 0 w 97766"/>
                <a:gd name="connsiteY4" fmla="*/ 52470 h 132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766" h="132983">
                  <a:moveTo>
                    <a:pt x="0" y="52470"/>
                  </a:moveTo>
                  <a:lnTo>
                    <a:pt x="97766" y="132983"/>
                  </a:lnTo>
                  <a:lnTo>
                    <a:pt x="97766" y="23715"/>
                  </a:lnTo>
                  <a:cubicBezTo>
                    <a:pt x="38476" y="0"/>
                    <a:pt x="60903" y="712"/>
                    <a:pt x="34505" y="712"/>
                  </a:cubicBezTo>
                  <a:lnTo>
                    <a:pt x="0" y="5247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dk1"/>
                </a:solidFill>
              </a:endParaRPr>
            </a:p>
          </p:txBody>
        </p:sp>
        <p:sp>
          <p:nvSpPr>
            <p:cNvPr id="28" name="Freeform 27"/>
            <p:cNvSpPr/>
            <p:nvPr/>
          </p:nvSpPr>
          <p:spPr>
            <a:xfrm>
              <a:off x="7194430" y="3565585"/>
              <a:ext cx="69012" cy="63260"/>
            </a:xfrm>
            <a:custGeom>
              <a:avLst/>
              <a:gdLst>
                <a:gd name="connsiteX0" fmla="*/ 69012 w 69012"/>
                <a:gd name="connsiteY0" fmla="*/ 63260 h 63260"/>
                <a:gd name="connsiteX1" fmla="*/ 0 w 69012"/>
                <a:gd name="connsiteY1" fmla="*/ 28755 h 63260"/>
                <a:gd name="connsiteX2" fmla="*/ 5751 w 69012"/>
                <a:gd name="connsiteY2" fmla="*/ 0 h 63260"/>
                <a:gd name="connsiteX3" fmla="*/ 63261 w 69012"/>
                <a:gd name="connsiteY3" fmla="*/ 5751 h 63260"/>
                <a:gd name="connsiteX4" fmla="*/ 69012 w 69012"/>
                <a:gd name="connsiteY4" fmla="*/ 63260 h 63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012" h="63260">
                  <a:moveTo>
                    <a:pt x="69012" y="63260"/>
                  </a:moveTo>
                  <a:lnTo>
                    <a:pt x="0" y="28755"/>
                  </a:lnTo>
                  <a:lnTo>
                    <a:pt x="5751" y="0"/>
                  </a:lnTo>
                  <a:lnTo>
                    <a:pt x="63261" y="5751"/>
                  </a:lnTo>
                  <a:lnTo>
                    <a:pt x="69012" y="6326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dk1"/>
                </a:solidFill>
              </a:endParaRPr>
            </a:p>
          </p:txBody>
        </p:sp>
      </p:grpSp>
      <p:sp>
        <p:nvSpPr>
          <p:cNvPr id="30" name="Freeform 29"/>
          <p:cNvSpPr/>
          <p:nvPr/>
        </p:nvSpPr>
        <p:spPr>
          <a:xfrm>
            <a:off x="1556951" y="1136822"/>
            <a:ext cx="3521676" cy="3323967"/>
          </a:xfrm>
          <a:custGeom>
            <a:avLst/>
            <a:gdLst>
              <a:gd name="connsiteX0" fmla="*/ 0 w 3521676"/>
              <a:gd name="connsiteY0" fmla="*/ 2706129 h 3323967"/>
              <a:gd name="connsiteX1" fmla="*/ 457200 w 3521676"/>
              <a:gd name="connsiteY1" fmla="*/ 2150075 h 3323967"/>
              <a:gd name="connsiteX2" fmla="*/ 1594022 w 3521676"/>
              <a:gd name="connsiteY2" fmla="*/ 259492 h 3323967"/>
              <a:gd name="connsiteX3" fmla="*/ 2137719 w 3521676"/>
              <a:gd name="connsiteY3" fmla="*/ 0 h 3323967"/>
              <a:gd name="connsiteX4" fmla="*/ 3521676 w 3521676"/>
              <a:gd name="connsiteY4" fmla="*/ 2619632 h 3323967"/>
              <a:gd name="connsiteX5" fmla="*/ 3521676 w 3521676"/>
              <a:gd name="connsiteY5" fmla="*/ 2681416 h 3323967"/>
              <a:gd name="connsiteX6" fmla="*/ 3126260 w 3521676"/>
              <a:gd name="connsiteY6" fmla="*/ 3126259 h 3323967"/>
              <a:gd name="connsiteX7" fmla="*/ 1421027 w 3521676"/>
              <a:gd name="connsiteY7" fmla="*/ 3323967 h 3323967"/>
              <a:gd name="connsiteX8" fmla="*/ 49427 w 3521676"/>
              <a:gd name="connsiteY8" fmla="*/ 3138616 h 3323967"/>
              <a:gd name="connsiteX9" fmla="*/ 0 w 3521676"/>
              <a:gd name="connsiteY9" fmla="*/ 2706129 h 3323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521676" h="3323967">
                <a:moveTo>
                  <a:pt x="0" y="2706129"/>
                </a:moveTo>
                <a:lnTo>
                  <a:pt x="457200" y="2150075"/>
                </a:lnTo>
                <a:lnTo>
                  <a:pt x="1594022" y="259492"/>
                </a:lnTo>
                <a:lnTo>
                  <a:pt x="2137719" y="0"/>
                </a:lnTo>
                <a:lnTo>
                  <a:pt x="3521676" y="2619632"/>
                </a:lnTo>
                <a:lnTo>
                  <a:pt x="3521676" y="2681416"/>
                </a:lnTo>
                <a:lnTo>
                  <a:pt x="3126260" y="3126259"/>
                </a:lnTo>
                <a:cubicBezTo>
                  <a:pt x="2557904" y="3192636"/>
                  <a:pt x="1993246" y="3323967"/>
                  <a:pt x="1421027" y="3323967"/>
                </a:cubicBezTo>
                <a:lnTo>
                  <a:pt x="49427" y="3138616"/>
                </a:lnTo>
                <a:lnTo>
                  <a:pt x="0" y="2706129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dk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881826" y="4720282"/>
            <a:ext cx="2088292" cy="29656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9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-(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Freeform 14"/>
          <p:cNvSpPr/>
          <p:nvPr/>
        </p:nvSpPr>
        <p:spPr>
          <a:xfrm>
            <a:off x="4436076" y="1223320"/>
            <a:ext cx="4572000" cy="3805881"/>
          </a:xfrm>
          <a:custGeom>
            <a:avLst/>
            <a:gdLst>
              <a:gd name="connsiteX0" fmla="*/ 2557848 w 4572000"/>
              <a:gd name="connsiteY0" fmla="*/ 148281 h 3805881"/>
              <a:gd name="connsiteX1" fmla="*/ 2384854 w 4572000"/>
              <a:gd name="connsiteY1" fmla="*/ 0 h 3805881"/>
              <a:gd name="connsiteX2" fmla="*/ 2224216 w 4572000"/>
              <a:gd name="connsiteY2" fmla="*/ 86497 h 3805881"/>
              <a:gd name="connsiteX3" fmla="*/ 2174789 w 4572000"/>
              <a:gd name="connsiteY3" fmla="*/ 284205 h 3805881"/>
              <a:gd name="connsiteX4" fmla="*/ 2174789 w 4572000"/>
              <a:gd name="connsiteY4" fmla="*/ 444843 h 3805881"/>
              <a:gd name="connsiteX5" fmla="*/ 0 w 4572000"/>
              <a:gd name="connsiteY5" fmla="*/ 3447535 h 3805881"/>
              <a:gd name="connsiteX6" fmla="*/ 37070 w 4572000"/>
              <a:gd name="connsiteY6" fmla="*/ 3805881 h 3805881"/>
              <a:gd name="connsiteX7" fmla="*/ 148281 w 4572000"/>
              <a:gd name="connsiteY7" fmla="*/ 3756454 h 3805881"/>
              <a:gd name="connsiteX8" fmla="*/ 4534929 w 4572000"/>
              <a:gd name="connsiteY8" fmla="*/ 3805881 h 3805881"/>
              <a:gd name="connsiteX9" fmla="*/ 4572000 w 4572000"/>
              <a:gd name="connsiteY9" fmla="*/ 3521675 h 3805881"/>
              <a:gd name="connsiteX10" fmla="*/ 4040659 w 4572000"/>
              <a:gd name="connsiteY10" fmla="*/ 1865870 h 3805881"/>
              <a:gd name="connsiteX11" fmla="*/ 2557848 w 4572000"/>
              <a:gd name="connsiteY11" fmla="*/ 148281 h 3805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572000" h="3805881">
                <a:moveTo>
                  <a:pt x="2557848" y="148281"/>
                </a:moveTo>
                <a:lnTo>
                  <a:pt x="2384854" y="0"/>
                </a:lnTo>
                <a:cubicBezTo>
                  <a:pt x="2220476" y="75866"/>
                  <a:pt x="2224216" y="15166"/>
                  <a:pt x="2224216" y="86497"/>
                </a:cubicBezTo>
                <a:lnTo>
                  <a:pt x="2174789" y="284205"/>
                </a:lnTo>
                <a:lnTo>
                  <a:pt x="2174789" y="444843"/>
                </a:lnTo>
                <a:lnTo>
                  <a:pt x="0" y="3447535"/>
                </a:lnTo>
                <a:lnTo>
                  <a:pt x="37070" y="3805881"/>
                </a:lnTo>
                <a:lnTo>
                  <a:pt x="148281" y="3756454"/>
                </a:lnTo>
                <a:lnTo>
                  <a:pt x="4534929" y="3805881"/>
                </a:lnTo>
                <a:lnTo>
                  <a:pt x="4572000" y="3521675"/>
                </a:lnTo>
                <a:lnTo>
                  <a:pt x="4040659" y="1865870"/>
                </a:lnTo>
                <a:lnTo>
                  <a:pt x="2557848" y="148281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dk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017740" y="5770604"/>
            <a:ext cx="2706130" cy="45720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52F6"/>
                </a:solidFill>
                <a:latin typeface="Times New Roman" pitchFamily="18" charset="0"/>
                <a:cs typeface="Times New Roman" pitchFamily="18" charset="0"/>
              </a:rPr>
              <a:t>(3n-6)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(3n-6)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-7 = </a:t>
            </a:r>
            <a:r>
              <a:rPr lang="en-US" dirty="0" smtClean="0">
                <a:solidFill>
                  <a:srgbClr val="4E008E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i="1" dirty="0" smtClean="0">
                <a:solidFill>
                  <a:srgbClr val="4E008E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dirty="0" smtClean="0">
                <a:solidFill>
                  <a:srgbClr val="4E008E"/>
                </a:solidFill>
                <a:latin typeface="Times New Roman" pitchFamily="18" charset="0"/>
                <a:cs typeface="Times New Roman" pitchFamily="18" charset="0"/>
              </a:rPr>
              <a:t>-19</a:t>
            </a:r>
            <a:endParaRPr lang="en-US" dirty="0">
              <a:solidFill>
                <a:srgbClr val="4E008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Cloud Callout 16"/>
          <p:cNvSpPr/>
          <p:nvPr/>
        </p:nvSpPr>
        <p:spPr>
          <a:xfrm>
            <a:off x="1396311" y="4683211"/>
            <a:ext cx="2817342" cy="1767016"/>
          </a:xfrm>
          <a:prstGeom prst="cloudCallout">
            <a:avLst>
              <a:gd name="adj1" fmla="val 55565"/>
              <a:gd name="adj2" fmla="val -59756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What if 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&gt; 9 ?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B4E44-136C-4695-A266-781E4DCD36AC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5851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15" grpId="0" animBg="1"/>
      <p:bldP spid="16" grpId="0" animBg="1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20/06/2013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WG 2013</a:t>
            </a:r>
            <a:endParaRPr lang="en-US" dirty="0"/>
          </a:p>
        </p:txBody>
      </p:sp>
      <p:sp>
        <p:nvSpPr>
          <p:cNvPr id="43" name="Rectangle 42"/>
          <p:cNvSpPr/>
          <p:nvPr/>
        </p:nvSpPr>
        <p:spPr>
          <a:xfrm>
            <a:off x="247650" y="59875"/>
            <a:ext cx="855345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CA" sz="3200" dirty="0" smtClean="0">
                <a:latin typeface="Times New Roman" pitchFamily="18" charset="0"/>
                <a:cs typeface="Times New Roman" pitchFamily="18" charset="0"/>
              </a:rPr>
              <a:t>Geometric-Thickness-2-Graphs with 6</a:t>
            </a:r>
            <a:r>
              <a:rPr lang="en-CA" sz="3200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CA" sz="3200" dirty="0" smtClean="0">
                <a:latin typeface="Times New Roman" pitchFamily="18" charset="0"/>
                <a:cs typeface="Times New Roman" pitchFamily="18" charset="0"/>
              </a:rPr>
              <a:t>-19 edges</a:t>
            </a:r>
            <a:endParaRPr lang="en-CA" sz="32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4" name="Straight Connector 43"/>
          <p:cNvCxnSpPr/>
          <p:nvPr/>
        </p:nvCxnSpPr>
        <p:spPr>
          <a:xfrm flipV="1">
            <a:off x="106881" y="724397"/>
            <a:ext cx="8942119" cy="6"/>
          </a:xfrm>
          <a:prstGeom prst="line">
            <a:avLst/>
          </a:prstGeom>
          <a:ln w="9525">
            <a:solidFill>
              <a:srgbClr val="FFA7A7"/>
            </a:solidFill>
          </a:ln>
          <a:effectLst>
            <a:outerShdw blurRad="40000" dist="20000" dir="5400000" rotWithShape="0">
              <a:srgbClr val="FFA7A7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0797" y="1878227"/>
            <a:ext cx="4845836" cy="389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57017" y="766119"/>
            <a:ext cx="4586983" cy="4152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 7"/>
          <p:cNvSpPr/>
          <p:nvPr/>
        </p:nvSpPr>
        <p:spPr>
          <a:xfrm>
            <a:off x="1791739" y="5671752"/>
            <a:ext cx="2088292" cy="29656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9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-(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B4E44-136C-4695-A266-781E4DCD36AC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5851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20/06/2013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WG 2013</a:t>
            </a:r>
            <a:endParaRPr lang="en-US" dirty="0"/>
          </a:p>
        </p:txBody>
      </p:sp>
      <p:sp>
        <p:nvSpPr>
          <p:cNvPr id="43" name="Rectangle 42"/>
          <p:cNvSpPr/>
          <p:nvPr/>
        </p:nvSpPr>
        <p:spPr>
          <a:xfrm>
            <a:off x="247650" y="59875"/>
            <a:ext cx="855345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CA" sz="3200" dirty="0" smtClean="0">
                <a:latin typeface="Times New Roman" pitchFamily="18" charset="0"/>
                <a:cs typeface="Times New Roman" pitchFamily="18" charset="0"/>
              </a:rPr>
              <a:t>Geometric-Thickness-2-Graphs with 6</a:t>
            </a:r>
            <a:r>
              <a:rPr lang="en-CA" sz="3200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CA" sz="3200" dirty="0" smtClean="0">
                <a:latin typeface="Times New Roman" pitchFamily="18" charset="0"/>
                <a:cs typeface="Times New Roman" pitchFamily="18" charset="0"/>
              </a:rPr>
              <a:t>-19 edges</a:t>
            </a:r>
            <a:endParaRPr lang="en-CA" sz="32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4" name="Straight Connector 43"/>
          <p:cNvCxnSpPr/>
          <p:nvPr/>
        </p:nvCxnSpPr>
        <p:spPr>
          <a:xfrm flipV="1">
            <a:off x="106881" y="724397"/>
            <a:ext cx="8942119" cy="6"/>
          </a:xfrm>
          <a:prstGeom prst="line">
            <a:avLst/>
          </a:prstGeom>
          <a:ln w="9525">
            <a:solidFill>
              <a:srgbClr val="FFA7A7"/>
            </a:solidFill>
          </a:ln>
          <a:effectLst>
            <a:outerShdw blurRad="40000" dist="20000" dir="5400000" rotWithShape="0">
              <a:srgbClr val="FFA7A7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4" name="Group 13"/>
          <p:cNvGrpSpPr/>
          <p:nvPr/>
        </p:nvGrpSpPr>
        <p:grpSpPr>
          <a:xfrm>
            <a:off x="172993" y="970110"/>
            <a:ext cx="3805883" cy="308918"/>
            <a:chOff x="172993" y="1260390"/>
            <a:chExt cx="3805883" cy="308918"/>
          </a:xfrm>
        </p:grpSpPr>
        <p:sp>
          <p:nvSpPr>
            <p:cNvPr id="8" name="Rectangle 7"/>
            <p:cNvSpPr/>
            <p:nvPr/>
          </p:nvSpPr>
          <p:spPr>
            <a:xfrm>
              <a:off x="172993" y="1260390"/>
              <a:ext cx="3805883" cy="308918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i="1" dirty="0" smtClean="0">
                  <a:latin typeface="Times New Roman" pitchFamily="18" charset="0"/>
                  <a:cs typeface="Times New Roman" pitchFamily="18" charset="0"/>
                </a:rPr>
                <a:t>  </a:t>
              </a:r>
              <a:r>
                <a:rPr lang="el-GR" i="1" dirty="0" smtClean="0">
                  <a:latin typeface="Times New Roman" pitchFamily="18" charset="0"/>
                  <a:cs typeface="Times New Roman" pitchFamily="18" charset="0"/>
                </a:rPr>
                <a:t>θ</a:t>
              </a:r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lang="en-US" i="1" dirty="0" smtClean="0">
                  <a:latin typeface="Times New Roman" pitchFamily="18" charset="0"/>
                  <a:cs typeface="Times New Roman" pitchFamily="18" charset="0"/>
                </a:rPr>
                <a:t>G</a:t>
              </a:r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) =2,  </a:t>
              </a:r>
              <a:r>
                <a:rPr lang="en-US" i="1" dirty="0" smtClean="0">
                  <a:latin typeface="Times New Roman" pitchFamily="18" charset="0"/>
                  <a:cs typeface="Times New Roman" pitchFamily="18" charset="0"/>
                </a:rPr>
                <a:t>n </a:t>
              </a:r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= 9  and  6</a:t>
              </a:r>
              <a:r>
                <a:rPr lang="en-US" i="1" dirty="0" smtClean="0">
                  <a:latin typeface="Times New Roman" pitchFamily="18" charset="0"/>
                  <a:cs typeface="Times New Roman" pitchFamily="18" charset="0"/>
                </a:rPr>
                <a:t>n</a:t>
              </a:r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-19  edges.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9" name="Straight Connector 8"/>
            <p:cNvCxnSpPr/>
            <p:nvPr/>
          </p:nvCxnSpPr>
          <p:spPr>
            <a:xfrm>
              <a:off x="395713" y="1297027"/>
              <a:ext cx="118753" cy="158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72617" y="2887104"/>
            <a:ext cx="1952625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Freeform 10"/>
          <p:cNvSpPr/>
          <p:nvPr/>
        </p:nvSpPr>
        <p:spPr>
          <a:xfrm>
            <a:off x="1865870" y="4114800"/>
            <a:ext cx="654908" cy="803189"/>
          </a:xfrm>
          <a:custGeom>
            <a:avLst/>
            <a:gdLst>
              <a:gd name="connsiteX0" fmla="*/ 654908 w 654908"/>
              <a:gd name="connsiteY0" fmla="*/ 803189 h 803189"/>
              <a:gd name="connsiteX1" fmla="*/ 0 w 654908"/>
              <a:gd name="connsiteY1" fmla="*/ 284205 h 803189"/>
              <a:gd name="connsiteX2" fmla="*/ 61784 w 654908"/>
              <a:gd name="connsiteY2" fmla="*/ 0 h 803189"/>
              <a:gd name="connsiteX3" fmla="*/ 543698 w 654908"/>
              <a:gd name="connsiteY3" fmla="*/ 74141 h 803189"/>
              <a:gd name="connsiteX4" fmla="*/ 654908 w 654908"/>
              <a:gd name="connsiteY4" fmla="*/ 803189 h 8031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4908" h="803189">
                <a:moveTo>
                  <a:pt x="654908" y="803189"/>
                </a:moveTo>
                <a:lnTo>
                  <a:pt x="0" y="284205"/>
                </a:lnTo>
                <a:lnTo>
                  <a:pt x="61784" y="0"/>
                </a:lnTo>
                <a:lnTo>
                  <a:pt x="543698" y="74141"/>
                </a:lnTo>
                <a:lnTo>
                  <a:pt x="654908" y="803189"/>
                </a:lnTo>
                <a:close/>
              </a:path>
            </a:pathLst>
          </a:custGeom>
          <a:solidFill>
            <a:srgbClr val="1DFC0C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5" name="Group 14"/>
          <p:cNvGrpSpPr/>
          <p:nvPr/>
        </p:nvGrpSpPr>
        <p:grpSpPr>
          <a:xfrm>
            <a:off x="172993" y="1365526"/>
            <a:ext cx="3805883" cy="308918"/>
            <a:chOff x="172993" y="1260390"/>
            <a:chExt cx="3805883" cy="308918"/>
          </a:xfrm>
        </p:grpSpPr>
        <p:sp>
          <p:nvSpPr>
            <p:cNvPr id="16" name="Rectangle 15"/>
            <p:cNvSpPr/>
            <p:nvPr/>
          </p:nvSpPr>
          <p:spPr>
            <a:xfrm>
              <a:off x="172993" y="1260390"/>
              <a:ext cx="3805883" cy="308918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i="1" dirty="0" smtClean="0">
                  <a:latin typeface="Times New Roman" pitchFamily="18" charset="0"/>
                  <a:cs typeface="Times New Roman" pitchFamily="18" charset="0"/>
                </a:rPr>
                <a:t>  </a:t>
              </a:r>
              <a:r>
                <a:rPr lang="el-GR" i="1" dirty="0" smtClean="0">
                  <a:latin typeface="Times New Roman" pitchFamily="18" charset="0"/>
                  <a:cs typeface="Times New Roman" pitchFamily="18" charset="0"/>
                </a:rPr>
                <a:t>θ</a:t>
              </a:r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lang="en-US" i="1" dirty="0" smtClean="0">
                  <a:latin typeface="Times New Roman" pitchFamily="18" charset="0"/>
                  <a:cs typeface="Times New Roman" pitchFamily="18" charset="0"/>
                </a:rPr>
                <a:t>G</a:t>
              </a:r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) =2,  </a:t>
              </a:r>
              <a:r>
                <a:rPr lang="en-US" i="1" dirty="0" smtClean="0">
                  <a:latin typeface="Times New Roman" pitchFamily="18" charset="0"/>
                  <a:cs typeface="Times New Roman" pitchFamily="18" charset="0"/>
                </a:rPr>
                <a:t>n </a:t>
              </a:r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= 10  and  6</a:t>
              </a:r>
              <a:r>
                <a:rPr lang="en-US" i="1" dirty="0" smtClean="0">
                  <a:latin typeface="Times New Roman" pitchFamily="18" charset="0"/>
                  <a:cs typeface="Times New Roman" pitchFamily="18" charset="0"/>
                </a:rPr>
                <a:t>n</a:t>
              </a:r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-19  edges.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>
              <a:off x="395713" y="1297027"/>
              <a:ext cx="118753" cy="158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>
            <a:off x="185350" y="1723872"/>
            <a:ext cx="3805883" cy="308918"/>
            <a:chOff x="172993" y="1260390"/>
            <a:chExt cx="3805883" cy="308918"/>
          </a:xfrm>
        </p:grpSpPr>
        <p:sp>
          <p:nvSpPr>
            <p:cNvPr id="19" name="Rectangle 18"/>
            <p:cNvSpPr/>
            <p:nvPr/>
          </p:nvSpPr>
          <p:spPr>
            <a:xfrm>
              <a:off x="172993" y="1260390"/>
              <a:ext cx="3805883" cy="308918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i="1" dirty="0" smtClean="0">
                  <a:latin typeface="Times New Roman" pitchFamily="18" charset="0"/>
                  <a:cs typeface="Times New Roman" pitchFamily="18" charset="0"/>
                </a:rPr>
                <a:t>  </a:t>
              </a:r>
              <a:r>
                <a:rPr lang="el-GR" i="1" dirty="0" smtClean="0">
                  <a:latin typeface="Times New Roman" pitchFamily="18" charset="0"/>
                  <a:cs typeface="Times New Roman" pitchFamily="18" charset="0"/>
                </a:rPr>
                <a:t>θ</a:t>
              </a:r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lang="en-US" i="1" dirty="0" smtClean="0">
                  <a:latin typeface="Times New Roman" pitchFamily="18" charset="0"/>
                  <a:cs typeface="Times New Roman" pitchFamily="18" charset="0"/>
                </a:rPr>
                <a:t>G</a:t>
              </a:r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) =2,  </a:t>
              </a:r>
              <a:r>
                <a:rPr lang="en-US" i="1" dirty="0" smtClean="0">
                  <a:latin typeface="Times New Roman" pitchFamily="18" charset="0"/>
                  <a:cs typeface="Times New Roman" pitchFamily="18" charset="0"/>
                </a:rPr>
                <a:t>n </a:t>
              </a:r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= 11  and  6</a:t>
              </a:r>
              <a:r>
                <a:rPr lang="en-US" i="1" dirty="0" smtClean="0">
                  <a:latin typeface="Times New Roman" pitchFamily="18" charset="0"/>
                  <a:cs typeface="Times New Roman" pitchFamily="18" charset="0"/>
                </a:rPr>
                <a:t>n</a:t>
              </a:r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-19  edges.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0" name="Straight Connector 19"/>
            <p:cNvCxnSpPr/>
            <p:nvPr/>
          </p:nvCxnSpPr>
          <p:spPr>
            <a:xfrm>
              <a:off x="395713" y="1297027"/>
              <a:ext cx="118753" cy="158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22" name="Straight Arrow Connector 21"/>
          <p:cNvCxnSpPr/>
          <p:nvPr/>
        </p:nvCxnSpPr>
        <p:spPr>
          <a:xfrm>
            <a:off x="4090086" y="1106034"/>
            <a:ext cx="568411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4077730" y="1513806"/>
            <a:ext cx="568411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4077730" y="1872152"/>
            <a:ext cx="568411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Group 24"/>
          <p:cNvGrpSpPr/>
          <p:nvPr/>
        </p:nvGrpSpPr>
        <p:grpSpPr>
          <a:xfrm>
            <a:off x="4843847" y="933041"/>
            <a:ext cx="3805883" cy="308918"/>
            <a:chOff x="172993" y="1260390"/>
            <a:chExt cx="3805883" cy="308918"/>
          </a:xfrm>
        </p:grpSpPr>
        <p:sp>
          <p:nvSpPr>
            <p:cNvPr id="26" name="Rectangle 25"/>
            <p:cNvSpPr/>
            <p:nvPr/>
          </p:nvSpPr>
          <p:spPr>
            <a:xfrm>
              <a:off x="172993" y="1260390"/>
              <a:ext cx="3805883" cy="308918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i="1" dirty="0" smtClean="0">
                  <a:latin typeface="Times New Roman" pitchFamily="18" charset="0"/>
                  <a:cs typeface="Times New Roman" pitchFamily="18" charset="0"/>
                </a:rPr>
                <a:t>  </a:t>
              </a:r>
              <a:r>
                <a:rPr lang="el-GR" i="1" dirty="0" smtClean="0">
                  <a:latin typeface="Times New Roman" pitchFamily="18" charset="0"/>
                  <a:cs typeface="Times New Roman" pitchFamily="18" charset="0"/>
                </a:rPr>
                <a:t>θ</a:t>
              </a:r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lang="en-US" i="1" dirty="0" smtClean="0">
                  <a:latin typeface="Times New Roman" pitchFamily="18" charset="0"/>
                  <a:cs typeface="Times New Roman" pitchFamily="18" charset="0"/>
                </a:rPr>
                <a:t>G</a:t>
              </a:r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) =2,  </a:t>
              </a:r>
              <a:r>
                <a:rPr lang="en-US" i="1" dirty="0" smtClean="0">
                  <a:latin typeface="Times New Roman" pitchFamily="18" charset="0"/>
                  <a:cs typeface="Times New Roman" pitchFamily="18" charset="0"/>
                </a:rPr>
                <a:t>n </a:t>
              </a:r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= 13  and  6</a:t>
              </a:r>
              <a:r>
                <a:rPr lang="en-US" i="1" dirty="0" smtClean="0">
                  <a:latin typeface="Times New Roman" pitchFamily="18" charset="0"/>
                  <a:cs typeface="Times New Roman" pitchFamily="18" charset="0"/>
                </a:rPr>
                <a:t>n</a:t>
              </a:r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-19  edges.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7" name="Straight Connector 26"/>
            <p:cNvCxnSpPr/>
            <p:nvPr/>
          </p:nvCxnSpPr>
          <p:spPr>
            <a:xfrm>
              <a:off x="395713" y="1297027"/>
              <a:ext cx="118753" cy="158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8" name="Group 27"/>
          <p:cNvGrpSpPr/>
          <p:nvPr/>
        </p:nvGrpSpPr>
        <p:grpSpPr>
          <a:xfrm>
            <a:off x="4843847" y="1328457"/>
            <a:ext cx="3805883" cy="308918"/>
            <a:chOff x="172993" y="1260390"/>
            <a:chExt cx="3805883" cy="308918"/>
          </a:xfrm>
        </p:grpSpPr>
        <p:sp>
          <p:nvSpPr>
            <p:cNvPr id="29" name="Rectangle 28"/>
            <p:cNvSpPr/>
            <p:nvPr/>
          </p:nvSpPr>
          <p:spPr>
            <a:xfrm>
              <a:off x="172993" y="1260390"/>
              <a:ext cx="3805883" cy="308918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i="1" dirty="0" smtClean="0">
                  <a:latin typeface="Times New Roman" pitchFamily="18" charset="0"/>
                  <a:cs typeface="Times New Roman" pitchFamily="18" charset="0"/>
                </a:rPr>
                <a:t>  </a:t>
              </a:r>
              <a:r>
                <a:rPr lang="el-GR" i="1" dirty="0" smtClean="0">
                  <a:latin typeface="Times New Roman" pitchFamily="18" charset="0"/>
                  <a:cs typeface="Times New Roman" pitchFamily="18" charset="0"/>
                </a:rPr>
                <a:t>θ</a:t>
              </a:r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lang="en-US" i="1" dirty="0" smtClean="0">
                  <a:latin typeface="Times New Roman" pitchFamily="18" charset="0"/>
                  <a:cs typeface="Times New Roman" pitchFamily="18" charset="0"/>
                </a:rPr>
                <a:t>G</a:t>
              </a:r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) =2,  </a:t>
              </a:r>
              <a:r>
                <a:rPr lang="en-US" i="1" dirty="0" smtClean="0">
                  <a:latin typeface="Times New Roman" pitchFamily="18" charset="0"/>
                  <a:cs typeface="Times New Roman" pitchFamily="18" charset="0"/>
                </a:rPr>
                <a:t>n </a:t>
              </a:r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= 14  and  6</a:t>
              </a:r>
              <a:r>
                <a:rPr lang="en-US" i="1" dirty="0" smtClean="0">
                  <a:latin typeface="Times New Roman" pitchFamily="18" charset="0"/>
                  <a:cs typeface="Times New Roman" pitchFamily="18" charset="0"/>
                </a:rPr>
                <a:t>n</a:t>
              </a:r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-19  edges.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0" name="Straight Connector 29"/>
            <p:cNvCxnSpPr/>
            <p:nvPr/>
          </p:nvCxnSpPr>
          <p:spPr>
            <a:xfrm>
              <a:off x="395713" y="1297027"/>
              <a:ext cx="118753" cy="158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1" name="Group 30"/>
          <p:cNvGrpSpPr/>
          <p:nvPr/>
        </p:nvGrpSpPr>
        <p:grpSpPr>
          <a:xfrm>
            <a:off x="4856204" y="1686803"/>
            <a:ext cx="3805883" cy="308918"/>
            <a:chOff x="172993" y="1260390"/>
            <a:chExt cx="3805883" cy="308918"/>
          </a:xfrm>
        </p:grpSpPr>
        <p:sp>
          <p:nvSpPr>
            <p:cNvPr id="32" name="Rectangle 31"/>
            <p:cNvSpPr/>
            <p:nvPr/>
          </p:nvSpPr>
          <p:spPr>
            <a:xfrm>
              <a:off x="172993" y="1260390"/>
              <a:ext cx="3805883" cy="308918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i="1" dirty="0" smtClean="0">
                  <a:latin typeface="Times New Roman" pitchFamily="18" charset="0"/>
                  <a:cs typeface="Times New Roman" pitchFamily="18" charset="0"/>
                </a:rPr>
                <a:t>  </a:t>
              </a:r>
              <a:r>
                <a:rPr lang="el-GR" i="1" dirty="0" smtClean="0">
                  <a:latin typeface="Times New Roman" pitchFamily="18" charset="0"/>
                  <a:cs typeface="Times New Roman" pitchFamily="18" charset="0"/>
                </a:rPr>
                <a:t>θ</a:t>
              </a:r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lang="en-US" i="1" dirty="0" smtClean="0">
                  <a:latin typeface="Times New Roman" pitchFamily="18" charset="0"/>
                  <a:cs typeface="Times New Roman" pitchFamily="18" charset="0"/>
                </a:rPr>
                <a:t>G</a:t>
              </a:r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) =2,  </a:t>
              </a:r>
              <a:r>
                <a:rPr lang="en-US" i="1" dirty="0" smtClean="0">
                  <a:latin typeface="Times New Roman" pitchFamily="18" charset="0"/>
                  <a:cs typeface="Times New Roman" pitchFamily="18" charset="0"/>
                </a:rPr>
                <a:t>n </a:t>
              </a:r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= 15  and  6</a:t>
              </a:r>
              <a:r>
                <a:rPr lang="en-US" i="1" dirty="0" smtClean="0">
                  <a:latin typeface="Times New Roman" pitchFamily="18" charset="0"/>
                  <a:cs typeface="Times New Roman" pitchFamily="18" charset="0"/>
                </a:rPr>
                <a:t>n</a:t>
              </a:r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-19  edges.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3" name="Straight Connector 32"/>
            <p:cNvCxnSpPr/>
            <p:nvPr/>
          </p:nvCxnSpPr>
          <p:spPr>
            <a:xfrm>
              <a:off x="395713" y="1297027"/>
              <a:ext cx="118753" cy="158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50322" y="2482826"/>
            <a:ext cx="2869213" cy="3688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4" name="Slide Number Placeholder 3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B4E44-136C-4695-A266-781E4DCD36AC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36" name="Freeform 35"/>
          <p:cNvSpPr/>
          <p:nvPr/>
        </p:nvSpPr>
        <p:spPr>
          <a:xfrm>
            <a:off x="6240162" y="3571103"/>
            <a:ext cx="1136822" cy="1507524"/>
          </a:xfrm>
          <a:custGeom>
            <a:avLst/>
            <a:gdLst>
              <a:gd name="connsiteX0" fmla="*/ 37070 w 1136822"/>
              <a:gd name="connsiteY0" fmla="*/ 0 h 1507524"/>
              <a:gd name="connsiteX1" fmla="*/ 0 w 1136822"/>
              <a:gd name="connsiteY1" fmla="*/ 1013254 h 1507524"/>
              <a:gd name="connsiteX2" fmla="*/ 1136822 w 1136822"/>
              <a:gd name="connsiteY2" fmla="*/ 1507524 h 1507524"/>
              <a:gd name="connsiteX3" fmla="*/ 1099752 w 1136822"/>
              <a:gd name="connsiteY3" fmla="*/ 210065 h 1507524"/>
              <a:gd name="connsiteX4" fmla="*/ 37070 w 1136822"/>
              <a:gd name="connsiteY4" fmla="*/ 0 h 1507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6822" h="1507524">
                <a:moveTo>
                  <a:pt x="37070" y="0"/>
                </a:moveTo>
                <a:lnTo>
                  <a:pt x="0" y="1013254"/>
                </a:lnTo>
                <a:lnTo>
                  <a:pt x="1136822" y="1507524"/>
                </a:lnTo>
                <a:lnTo>
                  <a:pt x="1099752" y="210065"/>
                </a:lnTo>
                <a:lnTo>
                  <a:pt x="37070" y="0"/>
                </a:lnTo>
                <a:close/>
              </a:path>
            </a:pathLst>
          </a:custGeom>
          <a:solidFill>
            <a:srgbClr val="1DFC0C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5" name="Group 34"/>
          <p:cNvGrpSpPr/>
          <p:nvPr/>
        </p:nvGrpSpPr>
        <p:grpSpPr>
          <a:xfrm>
            <a:off x="192610" y="2093982"/>
            <a:ext cx="3805883" cy="308918"/>
            <a:chOff x="172993" y="1260390"/>
            <a:chExt cx="3805883" cy="308918"/>
          </a:xfrm>
        </p:grpSpPr>
        <p:sp>
          <p:nvSpPr>
            <p:cNvPr id="38" name="Rectangle 37"/>
            <p:cNvSpPr/>
            <p:nvPr/>
          </p:nvSpPr>
          <p:spPr>
            <a:xfrm>
              <a:off x="172993" y="1260390"/>
              <a:ext cx="3805883" cy="308918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i="1" dirty="0" smtClean="0">
                  <a:latin typeface="Times New Roman" pitchFamily="18" charset="0"/>
                  <a:cs typeface="Times New Roman" pitchFamily="18" charset="0"/>
                </a:rPr>
                <a:t>  </a:t>
              </a:r>
              <a:r>
                <a:rPr lang="el-GR" i="1" dirty="0" smtClean="0">
                  <a:latin typeface="Times New Roman" pitchFamily="18" charset="0"/>
                  <a:cs typeface="Times New Roman" pitchFamily="18" charset="0"/>
                </a:rPr>
                <a:t>θ</a:t>
              </a:r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lang="en-US" i="1" dirty="0" smtClean="0">
                  <a:latin typeface="Times New Roman" pitchFamily="18" charset="0"/>
                  <a:cs typeface="Times New Roman" pitchFamily="18" charset="0"/>
                </a:rPr>
                <a:t>G</a:t>
              </a:r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) =2,  </a:t>
              </a:r>
              <a:r>
                <a:rPr lang="en-US" i="1" dirty="0" smtClean="0">
                  <a:latin typeface="Times New Roman" pitchFamily="18" charset="0"/>
                  <a:cs typeface="Times New Roman" pitchFamily="18" charset="0"/>
                </a:rPr>
                <a:t>n </a:t>
              </a:r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= 12  and  6</a:t>
              </a:r>
              <a:r>
                <a:rPr lang="en-US" i="1" dirty="0" smtClean="0">
                  <a:latin typeface="Times New Roman" pitchFamily="18" charset="0"/>
                  <a:cs typeface="Times New Roman" pitchFamily="18" charset="0"/>
                </a:rPr>
                <a:t>n</a:t>
              </a:r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-19  edges.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9" name="Straight Connector 38"/>
            <p:cNvCxnSpPr/>
            <p:nvPr/>
          </p:nvCxnSpPr>
          <p:spPr>
            <a:xfrm>
              <a:off x="395713" y="1297027"/>
              <a:ext cx="118753" cy="158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40" name="Straight Arrow Connector 39"/>
          <p:cNvCxnSpPr/>
          <p:nvPr/>
        </p:nvCxnSpPr>
        <p:spPr>
          <a:xfrm>
            <a:off x="4084990" y="2242262"/>
            <a:ext cx="568411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1" name="Group 40"/>
          <p:cNvGrpSpPr/>
          <p:nvPr/>
        </p:nvGrpSpPr>
        <p:grpSpPr>
          <a:xfrm>
            <a:off x="4856204" y="2093203"/>
            <a:ext cx="3805883" cy="308918"/>
            <a:chOff x="172993" y="1260390"/>
            <a:chExt cx="3805883" cy="308918"/>
          </a:xfrm>
        </p:grpSpPr>
        <p:sp>
          <p:nvSpPr>
            <p:cNvPr id="42" name="Rectangle 41"/>
            <p:cNvSpPr/>
            <p:nvPr/>
          </p:nvSpPr>
          <p:spPr>
            <a:xfrm>
              <a:off x="172993" y="1260390"/>
              <a:ext cx="3805883" cy="308918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i="1" dirty="0" smtClean="0">
                  <a:latin typeface="Times New Roman" pitchFamily="18" charset="0"/>
                  <a:cs typeface="Times New Roman" pitchFamily="18" charset="0"/>
                </a:rPr>
                <a:t>  </a:t>
              </a:r>
              <a:r>
                <a:rPr lang="el-GR" i="1" dirty="0" smtClean="0">
                  <a:latin typeface="Times New Roman" pitchFamily="18" charset="0"/>
                  <a:cs typeface="Times New Roman" pitchFamily="18" charset="0"/>
                </a:rPr>
                <a:t>θ</a:t>
              </a:r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lang="en-US" i="1" dirty="0" smtClean="0">
                  <a:latin typeface="Times New Roman" pitchFamily="18" charset="0"/>
                  <a:cs typeface="Times New Roman" pitchFamily="18" charset="0"/>
                </a:rPr>
                <a:t>G</a:t>
              </a:r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) =2,  </a:t>
              </a:r>
              <a:r>
                <a:rPr lang="en-US" i="1" dirty="0" smtClean="0">
                  <a:latin typeface="Times New Roman" pitchFamily="18" charset="0"/>
                  <a:cs typeface="Times New Roman" pitchFamily="18" charset="0"/>
                </a:rPr>
                <a:t>n </a:t>
              </a:r>
              <a:r>
                <a:rPr lang="en-US" smtClean="0">
                  <a:latin typeface="Times New Roman" pitchFamily="18" charset="0"/>
                  <a:cs typeface="Times New Roman" pitchFamily="18" charset="0"/>
                </a:rPr>
                <a:t>= 16  </a:t>
              </a:r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and  6</a:t>
              </a:r>
              <a:r>
                <a:rPr lang="en-US" i="1" dirty="0" smtClean="0">
                  <a:latin typeface="Times New Roman" pitchFamily="18" charset="0"/>
                  <a:cs typeface="Times New Roman" pitchFamily="18" charset="0"/>
                </a:rPr>
                <a:t>n</a:t>
              </a:r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-19  edges.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45" name="Straight Connector 44"/>
            <p:cNvCxnSpPr/>
            <p:nvPr/>
          </p:nvCxnSpPr>
          <p:spPr>
            <a:xfrm>
              <a:off x="395713" y="1297027"/>
              <a:ext cx="118753" cy="158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xmlns="" val="45851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20/06/2013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WG 2013</a:t>
            </a:r>
            <a:endParaRPr lang="en-US" dirty="0"/>
          </a:p>
        </p:txBody>
      </p:sp>
      <p:sp>
        <p:nvSpPr>
          <p:cNvPr id="43" name="Rectangle 42"/>
          <p:cNvSpPr/>
          <p:nvPr/>
        </p:nvSpPr>
        <p:spPr>
          <a:xfrm>
            <a:off x="247650" y="59875"/>
            <a:ext cx="855345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CA" sz="3200" dirty="0" smtClean="0">
                <a:latin typeface="Times New Roman" pitchFamily="18" charset="0"/>
                <a:cs typeface="Times New Roman" pitchFamily="18" charset="0"/>
              </a:rPr>
              <a:t>Geometric-Thickness-2-Graphs with 6</a:t>
            </a:r>
            <a:r>
              <a:rPr lang="en-CA" sz="3200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CA" sz="3200" dirty="0" smtClean="0">
                <a:latin typeface="Times New Roman" pitchFamily="18" charset="0"/>
                <a:cs typeface="Times New Roman" pitchFamily="18" charset="0"/>
              </a:rPr>
              <a:t>-19 edges</a:t>
            </a:r>
            <a:endParaRPr lang="en-CA" sz="32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4" name="Straight Connector 43"/>
          <p:cNvCxnSpPr/>
          <p:nvPr/>
        </p:nvCxnSpPr>
        <p:spPr>
          <a:xfrm flipV="1">
            <a:off x="106881" y="724397"/>
            <a:ext cx="8942119" cy="6"/>
          </a:xfrm>
          <a:prstGeom prst="line">
            <a:avLst/>
          </a:prstGeom>
          <a:ln w="9525">
            <a:solidFill>
              <a:srgbClr val="FFA7A7"/>
            </a:solidFill>
          </a:ln>
          <a:effectLst>
            <a:outerShdw blurRad="40000" dist="20000" dir="5400000" rotWithShape="0">
              <a:srgbClr val="FFA7A7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0921" y="889686"/>
            <a:ext cx="9174921" cy="4433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34" name="Group 33"/>
          <p:cNvGrpSpPr/>
          <p:nvPr/>
        </p:nvGrpSpPr>
        <p:grpSpPr>
          <a:xfrm>
            <a:off x="2594919" y="5609969"/>
            <a:ext cx="3805883" cy="308918"/>
            <a:chOff x="172993" y="1272747"/>
            <a:chExt cx="3805883" cy="308918"/>
          </a:xfrm>
        </p:grpSpPr>
        <p:sp>
          <p:nvSpPr>
            <p:cNvPr id="36" name="Rectangle 35"/>
            <p:cNvSpPr/>
            <p:nvPr/>
          </p:nvSpPr>
          <p:spPr>
            <a:xfrm>
              <a:off x="172993" y="1272747"/>
              <a:ext cx="3805883" cy="308918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en-US" i="1" dirty="0" smtClean="0"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en-US" i="1" dirty="0" smtClean="0">
                  <a:latin typeface="Times New Roman" pitchFamily="18" charset="0"/>
                  <a:cs typeface="Times New Roman" pitchFamily="18" charset="0"/>
                </a:rPr>
                <a:t>  </a:t>
              </a:r>
              <a:r>
                <a:rPr lang="el-GR" i="1" dirty="0" smtClean="0">
                  <a:latin typeface="Times New Roman" pitchFamily="18" charset="0"/>
                  <a:cs typeface="Times New Roman" pitchFamily="18" charset="0"/>
                </a:rPr>
                <a:t>θ</a:t>
              </a:r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lang="en-US" i="1" dirty="0" smtClean="0">
                  <a:latin typeface="Times New Roman" pitchFamily="18" charset="0"/>
                  <a:cs typeface="Times New Roman" pitchFamily="18" charset="0"/>
                </a:rPr>
                <a:t>G</a:t>
              </a:r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) =2,  </a:t>
              </a:r>
              <a:r>
                <a:rPr lang="en-US" i="1" dirty="0" smtClean="0">
                  <a:latin typeface="Times New Roman" pitchFamily="18" charset="0"/>
                  <a:cs typeface="Times New Roman" pitchFamily="18" charset="0"/>
                </a:rPr>
                <a:t>n </a:t>
              </a:r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=11,  6</a:t>
              </a:r>
              <a:r>
                <a:rPr lang="en-US" i="1" dirty="0" smtClean="0">
                  <a:latin typeface="Times New Roman" pitchFamily="18" charset="0"/>
                  <a:cs typeface="Times New Roman" pitchFamily="18" charset="0"/>
                </a:rPr>
                <a:t>n</a:t>
              </a:r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-19  edges ,</a:t>
              </a:r>
            </a:p>
            <a:p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  but does not  contain  </a:t>
              </a:r>
              <a:r>
                <a:rPr lang="en-US" i="1" dirty="0" smtClean="0">
                  <a:latin typeface="Times New Roman" pitchFamily="18" charset="0"/>
                  <a:cs typeface="Times New Roman" pitchFamily="18" charset="0"/>
                </a:rPr>
                <a:t>K</a:t>
              </a:r>
              <a:r>
                <a:rPr lang="en-US" baseline="-25000" dirty="0" smtClean="0">
                  <a:latin typeface="Times New Roman" pitchFamily="18" charset="0"/>
                  <a:cs typeface="Times New Roman" pitchFamily="18" charset="0"/>
                </a:rPr>
                <a:t>9</a:t>
              </a:r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-(</a:t>
              </a:r>
              <a:r>
                <a:rPr lang="en-US" i="1" dirty="0" smtClean="0">
                  <a:latin typeface="Times New Roman" pitchFamily="18" charset="0"/>
                  <a:cs typeface="Times New Roman" pitchFamily="18" charset="0"/>
                </a:rPr>
                <a:t>d,e</a:t>
              </a:r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).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7" name="Straight Connector 36"/>
            <p:cNvCxnSpPr/>
            <p:nvPr/>
          </p:nvCxnSpPr>
          <p:spPr>
            <a:xfrm>
              <a:off x="395713" y="1297027"/>
              <a:ext cx="118753" cy="158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B4E44-136C-4695-A266-781E4DCD36AC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58510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Paper">
  <a:themeElements>
    <a:clrScheme name="Custom 1">
      <a:dk1>
        <a:srgbClr val="000000"/>
      </a:dk1>
      <a:lt1>
        <a:srgbClr val="FFFFFF"/>
      </a:lt1>
      <a:dk2>
        <a:srgbClr val="FFFFFF"/>
      </a:dk2>
      <a:lt2>
        <a:srgbClr val="FFFFFF"/>
      </a:lt2>
      <a:accent1>
        <a:srgbClr val="72A376"/>
      </a:accent1>
      <a:accent2>
        <a:srgbClr val="FFFFFF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2711</TotalTime>
  <Words>1056</Words>
  <Application>Microsoft Office PowerPoint</Application>
  <PresentationFormat>On-screen Show (4:3)</PresentationFormat>
  <Paragraphs>285</Paragraphs>
  <Slides>27</Slides>
  <Notes>22</Notes>
  <HiddenSlides>2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29" baseType="lpstr">
      <vt:lpstr>Office Theme</vt:lpstr>
      <vt:lpstr>1_Paper</vt:lpstr>
      <vt:lpstr>Thickness and Colorability of Geometric Graphs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debajyoti</dc:creator>
  <cp:lastModifiedBy>Jyoti</cp:lastModifiedBy>
  <cp:revision>445</cp:revision>
  <dcterms:created xsi:type="dcterms:W3CDTF">2011-09-25T23:23:19Z</dcterms:created>
  <dcterms:modified xsi:type="dcterms:W3CDTF">2013-06-20T07:29:41Z</dcterms:modified>
</cp:coreProperties>
</file>