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5"/>
  </p:notesMasterIdLst>
  <p:handoutMasterIdLst>
    <p:handoutMasterId r:id="rId36"/>
  </p:handoutMasterIdLst>
  <p:sldIdLst>
    <p:sldId id="484" r:id="rId2"/>
    <p:sldId id="473" r:id="rId3"/>
    <p:sldId id="506" r:id="rId4"/>
    <p:sldId id="509" r:id="rId5"/>
    <p:sldId id="510" r:id="rId6"/>
    <p:sldId id="511" r:id="rId7"/>
    <p:sldId id="512" r:id="rId8"/>
    <p:sldId id="513" r:id="rId9"/>
    <p:sldId id="536" r:id="rId10"/>
    <p:sldId id="537" r:id="rId11"/>
    <p:sldId id="538" r:id="rId12"/>
    <p:sldId id="539" r:id="rId13"/>
    <p:sldId id="540" r:id="rId14"/>
    <p:sldId id="514" r:id="rId15"/>
    <p:sldId id="516" r:id="rId16"/>
    <p:sldId id="518" r:id="rId17"/>
    <p:sldId id="517" r:id="rId18"/>
    <p:sldId id="521" r:id="rId19"/>
    <p:sldId id="520" r:id="rId20"/>
    <p:sldId id="522" r:id="rId21"/>
    <p:sldId id="519" r:id="rId22"/>
    <p:sldId id="523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5" autoAdjust="0"/>
    <p:restoredTop sz="90271" autoAdjust="0"/>
  </p:normalViewPr>
  <p:slideViewPr>
    <p:cSldViewPr snapToGrid="0">
      <p:cViewPr>
        <p:scale>
          <a:sx n="22" d="100"/>
          <a:sy n="22" d="100"/>
        </p:scale>
        <p:origin x="1440" y="8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DCA87A-173E-4904-AC9E-89F931CB5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57F1D-A602-44FA-B236-E4E0F17EE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F892C-CA30-4181-95FF-C380F3322941}" type="datetimeFigureOut">
              <a:rPr lang="en-CA" smtClean="0"/>
              <a:t>2022-08-24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07D55-6A33-4054-9867-F152FEF47F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3BC60-8680-4254-89D7-5468FD6F0A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5D0F1-2947-4FFB-8D27-70FD9D3A48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091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AE4E-7B05-46E7-8808-8C5B39C11A70}" type="datetimeFigureOut">
              <a:rPr lang="en-CA" smtClean="0"/>
              <a:t>2022-08-24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7313-B3D5-423C-8E54-853A8284FE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42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22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78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786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456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207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560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2768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6611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9157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0074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95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97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870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621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493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0611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855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4079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8559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60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2598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651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505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349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667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1584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344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667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091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41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84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817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67313-B3D5-423C-8E54-853A8284FE4F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10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D8EC05F1-E11C-438C-A9CC-CBB32CB74D17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E1B-3B51-468D-A433-8D4DF8E0A09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B524-BB42-45BF-B80A-45854F96EEB1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263-00D7-405F-9D5C-AD42FA4BB1B5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9325" y="6461125"/>
            <a:ext cx="2286000" cy="762000"/>
          </a:xfrm>
        </p:spPr>
        <p:txBody>
          <a:bodyPr/>
          <a:lstStyle>
            <a:lvl1pPr>
              <a:defRPr sz="1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438-A0B2-4E53-B0C2-A88682475205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9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5794-7840-4153-A895-C8C16268720A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140D-CD7C-4C52-8435-3E68311C6403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CCBC-0D7F-4D96-BB73-7C1ED8BBB991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1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8123-F9DC-4A55-B843-97E71C9C8BED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6B3B-17C2-4664-9557-4895C33531B4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9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6A10-BACF-488A-B493-8FBC5698A528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82CD0E-F49C-48F5-AC4F-CD09B63E285F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34th Canadian Conference on Computational Geometry, CCCG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55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42" r:id="rId6"/>
    <p:sldLayoutId id="2147483847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D1893AE-65F2-4290-BED7-DCD714C2A85A}"/>
              </a:ext>
            </a:extLst>
          </p:cNvPr>
          <p:cNvSpPr txBox="1">
            <a:spLocks/>
          </p:cNvSpPr>
          <p:nvPr/>
        </p:nvSpPr>
        <p:spPr>
          <a:xfrm>
            <a:off x="312523" y="921224"/>
            <a:ext cx="5398877" cy="1866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Burning Number for the Points in the Plane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899ACC4C-2D74-41DB-8153-31FE6D666947}"/>
              </a:ext>
            </a:extLst>
          </p:cNvPr>
          <p:cNvSpPr txBox="1">
            <a:spLocks/>
          </p:cNvSpPr>
          <p:nvPr/>
        </p:nvSpPr>
        <p:spPr>
          <a:xfrm>
            <a:off x="312523" y="3174999"/>
            <a:ext cx="68167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J. Mark Keil,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Debajyoti Mondal</a:t>
            </a:r>
            <a:r>
              <a:rPr lang="en-US" dirty="0"/>
              <a:t>,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Ehsan Moradi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Department of Computer Science 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5764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5764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" name="Picture 4" descr="Sundial and University of Saskatchewan collaborate to advance cannabis  clinical research">
            <a:extLst>
              <a:ext uri="{FF2B5EF4-FFF2-40B4-BE49-F238E27FC236}">
                <a16:creationId xmlns:a16="http://schemas.microsoft.com/office/drawing/2014/main" id="{898423B0-87EB-4A59-BEF1-05A25FAC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62" y="5122865"/>
            <a:ext cx="2551043" cy="73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FE4C6224-95AF-472F-98AD-4A20472AB118}"/>
              </a:ext>
            </a:extLst>
          </p:cNvPr>
          <p:cNvSpPr txBox="1">
            <a:spLocks/>
          </p:cNvSpPr>
          <p:nvPr/>
        </p:nvSpPr>
        <p:spPr>
          <a:xfrm>
            <a:off x="11962015" y="19041"/>
            <a:ext cx="229984" cy="68373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57">
            <a:extLst>
              <a:ext uri="{FF2B5EF4-FFF2-40B4-BE49-F238E27FC236}">
                <a16:creationId xmlns:a16="http://schemas.microsoft.com/office/drawing/2014/main" id="{E5BC0E22-DAFD-467E-BCA8-B59C6637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4C4C6-8F8A-45FA-8DDD-54409625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BF8B70-B9AC-ECA6-9C46-244FB00D5DE7}"/>
              </a:ext>
            </a:extLst>
          </p:cNvPr>
          <p:cNvSpPr/>
          <p:nvPr/>
        </p:nvSpPr>
        <p:spPr>
          <a:xfrm>
            <a:off x="8734235" y="229114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491516-9ACA-11FB-789E-9498D0F4ABA8}"/>
              </a:ext>
            </a:extLst>
          </p:cNvPr>
          <p:cNvSpPr/>
          <p:nvPr/>
        </p:nvSpPr>
        <p:spPr>
          <a:xfrm>
            <a:off x="10126230" y="387507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9737E2-35EC-F2CD-2178-B015599DBC15}"/>
              </a:ext>
            </a:extLst>
          </p:cNvPr>
          <p:cNvSpPr/>
          <p:nvPr/>
        </p:nvSpPr>
        <p:spPr>
          <a:xfrm>
            <a:off x="10764062" y="3229586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B7062C-714C-9F10-A964-8F5AB8C1C7FB}"/>
              </a:ext>
            </a:extLst>
          </p:cNvPr>
          <p:cNvSpPr/>
          <p:nvPr/>
        </p:nvSpPr>
        <p:spPr>
          <a:xfrm>
            <a:off x="9767325" y="236314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5D76DE-F7F5-BA5B-B377-B00D58DF3F69}"/>
              </a:ext>
            </a:extLst>
          </p:cNvPr>
          <p:cNvSpPr/>
          <p:nvPr/>
        </p:nvSpPr>
        <p:spPr>
          <a:xfrm>
            <a:off x="9227575" y="264254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2FB357-C34B-6E77-DC95-0CC8134C1553}"/>
              </a:ext>
            </a:extLst>
          </p:cNvPr>
          <p:cNvSpPr/>
          <p:nvPr/>
        </p:nvSpPr>
        <p:spPr>
          <a:xfrm>
            <a:off x="10351525" y="349344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F049A2-EDB8-EB52-A79D-FD7C61B7AB00}"/>
              </a:ext>
            </a:extLst>
          </p:cNvPr>
          <p:cNvSpPr/>
          <p:nvPr/>
        </p:nvSpPr>
        <p:spPr>
          <a:xfrm>
            <a:off x="9576825" y="435704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69E02E-F685-C5EE-72F9-B25662BD6CC3}"/>
              </a:ext>
            </a:extLst>
          </p:cNvPr>
          <p:cNvSpPr/>
          <p:nvPr/>
        </p:nvSpPr>
        <p:spPr>
          <a:xfrm>
            <a:off x="10738875" y="4738044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93D558-ADD8-3AA7-DC15-8A6864C334FB}"/>
              </a:ext>
            </a:extLst>
          </p:cNvPr>
          <p:cNvSpPr/>
          <p:nvPr/>
        </p:nvSpPr>
        <p:spPr>
          <a:xfrm>
            <a:off x="9336006" y="424594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2D1629-026E-8475-C951-277FFC7D8006}"/>
              </a:ext>
            </a:extLst>
          </p:cNvPr>
          <p:cNvSpPr/>
          <p:nvPr/>
        </p:nvSpPr>
        <p:spPr>
          <a:xfrm>
            <a:off x="8547713" y="1958544"/>
            <a:ext cx="1440000" cy="1440000"/>
          </a:xfrm>
          <a:prstGeom prst="ellipse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A1B56C-82A8-EF19-4F67-68A5744CE212}"/>
              </a:ext>
            </a:extLst>
          </p:cNvPr>
          <p:cNvSpPr/>
          <p:nvPr/>
        </p:nvSpPr>
        <p:spPr>
          <a:xfrm>
            <a:off x="9847525" y="2989444"/>
            <a:ext cx="1080000" cy="1080000"/>
          </a:xfrm>
          <a:prstGeom prst="ellipse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DAAE17-EFF8-6CE2-7996-F2C57871C935}"/>
              </a:ext>
            </a:extLst>
          </p:cNvPr>
          <p:cNvSpPr/>
          <p:nvPr/>
        </p:nvSpPr>
        <p:spPr>
          <a:xfrm>
            <a:off x="9252825" y="4033770"/>
            <a:ext cx="720000" cy="720000"/>
          </a:xfrm>
          <a:prstGeom prst="ellipse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C88BC0-474E-5BEC-7E6C-A142938F0569}"/>
              </a:ext>
            </a:extLst>
          </p:cNvPr>
          <p:cNvSpPr/>
          <p:nvPr/>
        </p:nvSpPr>
        <p:spPr>
          <a:xfrm>
            <a:off x="10586840" y="4588878"/>
            <a:ext cx="360000" cy="360000"/>
          </a:xfrm>
          <a:prstGeom prst="ellipse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182592-A9DD-712A-645C-90194CCEC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783" y="2481211"/>
            <a:ext cx="966968" cy="143931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50245-7B15-8050-F125-3149F048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68" y="2470868"/>
            <a:ext cx="883215" cy="143931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1D53E9-1A45-73E9-02C1-9339F109A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4973" y="2460146"/>
            <a:ext cx="961520" cy="146037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B205D7-1E19-30E5-6886-EEFC87ACED1E}"/>
              </a:ext>
            </a:extLst>
          </p:cNvPr>
          <p:cNvSpPr/>
          <p:nvPr/>
        </p:nvSpPr>
        <p:spPr>
          <a:xfrm>
            <a:off x="8144053" y="1315725"/>
            <a:ext cx="3454388" cy="4499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889FB0D-8AD8-4032-A67E-1F4DB358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27" y="2104213"/>
            <a:ext cx="2324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point at each timestamp and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propagate the burning to all points within unit distance to a burnt point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. Find the minimum number of steps (burning number).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C3A15-3109-6FFC-96DB-70C1A4890DD5}"/>
              </a:ext>
            </a:extLst>
          </p:cNvPr>
          <p:cNvSpPr/>
          <p:nvPr/>
        </p:nvSpPr>
        <p:spPr>
          <a:xfrm>
            <a:off x="852558" y="2496681"/>
            <a:ext cx="2677451" cy="208559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only be initiated at given points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124DA-10F8-2EEE-D909-F107A84B6FC9}"/>
              </a:ext>
            </a:extLst>
          </p:cNvPr>
          <p:cNvSpPr/>
          <p:nvPr/>
        </p:nvSpPr>
        <p:spPr>
          <a:xfrm>
            <a:off x="852558" y="4774018"/>
            <a:ext cx="4357395" cy="154518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be initiated at any point in the plane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0D115-A35E-1974-D7AA-5BA12419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9" y="2496682"/>
            <a:ext cx="7404888" cy="208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1925-363F-EF21-5DD0-314465EA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52" y="4772211"/>
            <a:ext cx="5725855" cy="1548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23D40-847A-08E2-CAAA-55164473A57A}"/>
              </a:ext>
            </a:extLst>
          </p:cNvPr>
          <p:cNvSpPr/>
          <p:nvPr/>
        </p:nvSpPr>
        <p:spPr>
          <a:xfrm>
            <a:off x="6984999" y="2496681"/>
            <a:ext cx="4315317" cy="2135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AA742-0EC2-D884-0225-1AEBA7FF84DC}"/>
              </a:ext>
            </a:extLst>
          </p:cNvPr>
          <p:cNvSpPr/>
          <p:nvPr/>
        </p:nvSpPr>
        <p:spPr>
          <a:xfrm>
            <a:off x="5378931" y="4746397"/>
            <a:ext cx="5752410" cy="1664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76448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point at each timestamp and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propagate the burning to all points within unit distance to a burnt point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. Find the minimum number of steps (burning number).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C3A15-3109-6FFC-96DB-70C1A4890DD5}"/>
              </a:ext>
            </a:extLst>
          </p:cNvPr>
          <p:cNvSpPr/>
          <p:nvPr/>
        </p:nvSpPr>
        <p:spPr>
          <a:xfrm>
            <a:off x="852558" y="2496681"/>
            <a:ext cx="2677451" cy="208559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only be initiated at given points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124DA-10F8-2EEE-D909-F107A84B6FC9}"/>
              </a:ext>
            </a:extLst>
          </p:cNvPr>
          <p:cNvSpPr/>
          <p:nvPr/>
        </p:nvSpPr>
        <p:spPr>
          <a:xfrm>
            <a:off x="852558" y="4774018"/>
            <a:ext cx="4357395" cy="154518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be initiated at any point in the plane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0D115-A35E-1974-D7AA-5BA12419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9" y="2496682"/>
            <a:ext cx="7404888" cy="208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1925-363F-EF21-5DD0-314465EA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52" y="4772211"/>
            <a:ext cx="5725855" cy="1548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23D40-847A-08E2-CAAA-55164473A57A}"/>
              </a:ext>
            </a:extLst>
          </p:cNvPr>
          <p:cNvSpPr/>
          <p:nvPr/>
        </p:nvSpPr>
        <p:spPr>
          <a:xfrm>
            <a:off x="9014316" y="2496681"/>
            <a:ext cx="2286000" cy="2135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AA742-0EC2-D884-0225-1AEBA7FF84DC}"/>
              </a:ext>
            </a:extLst>
          </p:cNvPr>
          <p:cNvSpPr/>
          <p:nvPr/>
        </p:nvSpPr>
        <p:spPr>
          <a:xfrm>
            <a:off x="5378931" y="4746397"/>
            <a:ext cx="5752410" cy="1664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69464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point at each timestamp and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propagate the burning to all points within unit distance to a burnt point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. Find the minimum number of steps (burning number).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C3A15-3109-6FFC-96DB-70C1A4890DD5}"/>
              </a:ext>
            </a:extLst>
          </p:cNvPr>
          <p:cNvSpPr/>
          <p:nvPr/>
        </p:nvSpPr>
        <p:spPr>
          <a:xfrm>
            <a:off x="852558" y="2496681"/>
            <a:ext cx="2677451" cy="208559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only be initiated at given points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124DA-10F8-2EEE-D909-F107A84B6FC9}"/>
              </a:ext>
            </a:extLst>
          </p:cNvPr>
          <p:cNvSpPr/>
          <p:nvPr/>
        </p:nvSpPr>
        <p:spPr>
          <a:xfrm>
            <a:off x="852558" y="4774018"/>
            <a:ext cx="4357395" cy="154518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be initiated at any point in the plane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0D115-A35E-1974-D7AA-5BA12419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9" y="2496682"/>
            <a:ext cx="7404888" cy="208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1925-363F-EF21-5DD0-314465EA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52" y="4772211"/>
            <a:ext cx="5725855" cy="15487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5AA742-0EC2-D884-0225-1AEBA7FF84DC}"/>
              </a:ext>
            </a:extLst>
          </p:cNvPr>
          <p:cNvSpPr/>
          <p:nvPr/>
        </p:nvSpPr>
        <p:spPr>
          <a:xfrm>
            <a:off x="5378931" y="4746397"/>
            <a:ext cx="5752410" cy="16649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29328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point at each timestamp and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propagate the burning to all points within unit distance to a burnt point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. Find the minimum number of steps (burning number).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C3A15-3109-6FFC-96DB-70C1A4890DD5}"/>
              </a:ext>
            </a:extLst>
          </p:cNvPr>
          <p:cNvSpPr/>
          <p:nvPr/>
        </p:nvSpPr>
        <p:spPr>
          <a:xfrm>
            <a:off x="852558" y="2496681"/>
            <a:ext cx="2677451" cy="208559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only be initiated at given points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124DA-10F8-2EEE-D909-F107A84B6FC9}"/>
              </a:ext>
            </a:extLst>
          </p:cNvPr>
          <p:cNvSpPr/>
          <p:nvPr/>
        </p:nvSpPr>
        <p:spPr>
          <a:xfrm>
            <a:off x="852558" y="4774018"/>
            <a:ext cx="4357395" cy="154518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be initiated at any point in the plane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0D115-A35E-1974-D7AA-5BA12419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9" y="2496682"/>
            <a:ext cx="7404888" cy="208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1925-363F-EF21-5DD0-314465EA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52" y="4772211"/>
            <a:ext cx="5725855" cy="15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6541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Model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supply chain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Maintain a continuous supply of perishable goods to a set of locations, where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each day one shipment is sent to a hub location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that distributes the goods further to the nearby locations over time. 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Graphic 3" descr="Production outline">
            <a:extLst>
              <a:ext uri="{FF2B5EF4-FFF2-40B4-BE49-F238E27FC236}">
                <a16:creationId xmlns:a16="http://schemas.microsoft.com/office/drawing/2014/main" id="{1EC8CB1F-4E1A-7E18-ADFD-D9428F0FB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2986" y="4445659"/>
            <a:ext cx="1192341" cy="119234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06AEE632-A09D-339C-DF2C-F3BBD702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83" y="3299291"/>
            <a:ext cx="2324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E7214D0-018E-7848-EED3-7934D7F18768}"/>
              </a:ext>
            </a:extLst>
          </p:cNvPr>
          <p:cNvSpPr/>
          <p:nvPr/>
        </p:nvSpPr>
        <p:spPr>
          <a:xfrm>
            <a:off x="4643684" y="3947063"/>
            <a:ext cx="3025846" cy="794698"/>
          </a:xfrm>
          <a:custGeom>
            <a:avLst/>
            <a:gdLst>
              <a:gd name="connsiteX0" fmla="*/ 0 w 2960370"/>
              <a:gd name="connsiteY0" fmla="*/ 793219 h 793219"/>
              <a:gd name="connsiteX1" fmla="*/ 1737360 w 2960370"/>
              <a:gd name="connsiteY1" fmla="*/ 73129 h 793219"/>
              <a:gd name="connsiteX2" fmla="*/ 2960370 w 2960370"/>
              <a:gd name="connsiteY2" fmla="*/ 61699 h 7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0370" h="793219">
                <a:moveTo>
                  <a:pt x="0" y="793219"/>
                </a:moveTo>
                <a:cubicBezTo>
                  <a:pt x="621982" y="494134"/>
                  <a:pt x="1243965" y="195049"/>
                  <a:pt x="1737360" y="73129"/>
                </a:cubicBezTo>
                <a:cubicBezTo>
                  <a:pt x="2230755" y="-48791"/>
                  <a:pt x="2595562" y="6454"/>
                  <a:pt x="2960370" y="6169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3C4B919-7913-E270-0E68-974E046FFBC5}"/>
              </a:ext>
            </a:extLst>
          </p:cNvPr>
          <p:cNvSpPr/>
          <p:nvPr/>
        </p:nvSpPr>
        <p:spPr>
          <a:xfrm>
            <a:off x="4652010" y="4522568"/>
            <a:ext cx="3874770" cy="475704"/>
          </a:xfrm>
          <a:custGeom>
            <a:avLst/>
            <a:gdLst>
              <a:gd name="connsiteX0" fmla="*/ 0 w 3874770"/>
              <a:gd name="connsiteY0" fmla="*/ 475704 h 475704"/>
              <a:gd name="connsiteX1" fmla="*/ 1737360 w 3874770"/>
              <a:gd name="connsiteY1" fmla="*/ 18504 h 475704"/>
              <a:gd name="connsiteX2" fmla="*/ 3874770 w 3874770"/>
              <a:gd name="connsiteY2" fmla="*/ 132804 h 47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4770" h="475704">
                <a:moveTo>
                  <a:pt x="0" y="475704"/>
                </a:moveTo>
                <a:cubicBezTo>
                  <a:pt x="545782" y="275679"/>
                  <a:pt x="1091565" y="75654"/>
                  <a:pt x="1737360" y="18504"/>
                </a:cubicBezTo>
                <a:cubicBezTo>
                  <a:pt x="2383155" y="-38646"/>
                  <a:pt x="3128962" y="47079"/>
                  <a:pt x="3874770" y="13280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56E856C-2C4C-9EF7-834A-FC86500FD461}"/>
              </a:ext>
            </a:extLst>
          </p:cNvPr>
          <p:cNvSpPr/>
          <p:nvPr/>
        </p:nvSpPr>
        <p:spPr>
          <a:xfrm flipV="1">
            <a:off x="4652010" y="5295078"/>
            <a:ext cx="3268980" cy="198297"/>
          </a:xfrm>
          <a:custGeom>
            <a:avLst/>
            <a:gdLst>
              <a:gd name="connsiteX0" fmla="*/ 0 w 3874770"/>
              <a:gd name="connsiteY0" fmla="*/ 475704 h 475704"/>
              <a:gd name="connsiteX1" fmla="*/ 1737360 w 3874770"/>
              <a:gd name="connsiteY1" fmla="*/ 18504 h 475704"/>
              <a:gd name="connsiteX2" fmla="*/ 3874770 w 3874770"/>
              <a:gd name="connsiteY2" fmla="*/ 132804 h 47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4770" h="475704">
                <a:moveTo>
                  <a:pt x="0" y="475704"/>
                </a:moveTo>
                <a:cubicBezTo>
                  <a:pt x="545782" y="275679"/>
                  <a:pt x="1091565" y="75654"/>
                  <a:pt x="1737360" y="18504"/>
                </a:cubicBezTo>
                <a:cubicBezTo>
                  <a:pt x="2383155" y="-38646"/>
                  <a:pt x="3128962" y="47079"/>
                  <a:pt x="3874770" y="13280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F3E63D-D202-3617-2A32-165B33547CD3}"/>
              </a:ext>
            </a:extLst>
          </p:cNvPr>
          <p:cNvSpPr/>
          <p:nvPr/>
        </p:nvSpPr>
        <p:spPr>
          <a:xfrm flipV="1">
            <a:off x="4643684" y="5401542"/>
            <a:ext cx="4260113" cy="472917"/>
          </a:xfrm>
          <a:custGeom>
            <a:avLst/>
            <a:gdLst>
              <a:gd name="connsiteX0" fmla="*/ 0 w 3874770"/>
              <a:gd name="connsiteY0" fmla="*/ 475704 h 475704"/>
              <a:gd name="connsiteX1" fmla="*/ 1737360 w 3874770"/>
              <a:gd name="connsiteY1" fmla="*/ 18504 h 475704"/>
              <a:gd name="connsiteX2" fmla="*/ 3874770 w 3874770"/>
              <a:gd name="connsiteY2" fmla="*/ 132804 h 47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4770" h="475704">
                <a:moveTo>
                  <a:pt x="0" y="475704"/>
                </a:moveTo>
                <a:cubicBezTo>
                  <a:pt x="545782" y="275679"/>
                  <a:pt x="1091565" y="75654"/>
                  <a:pt x="1737360" y="18504"/>
                </a:cubicBezTo>
                <a:cubicBezTo>
                  <a:pt x="2383155" y="-38646"/>
                  <a:pt x="3128962" y="47079"/>
                  <a:pt x="3874770" y="13280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A16E8A-83F4-48A3-DF82-037B0F18602E}"/>
              </a:ext>
            </a:extLst>
          </p:cNvPr>
          <p:cNvSpPr txBox="1"/>
          <p:nvPr/>
        </p:nvSpPr>
        <p:spPr>
          <a:xfrm>
            <a:off x="5697939" y="3762397"/>
            <a:ext cx="7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1</a:t>
            </a:r>
            <a:endParaRPr lang="en-C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FE5E7E-40CB-4D53-16F4-02E7FA20C8DF}"/>
              </a:ext>
            </a:extLst>
          </p:cNvPr>
          <p:cNvSpPr txBox="1"/>
          <p:nvPr/>
        </p:nvSpPr>
        <p:spPr>
          <a:xfrm>
            <a:off x="5949817" y="4539077"/>
            <a:ext cx="7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2</a:t>
            </a:r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FFB4FB-CEFE-0A82-7D94-16E59759B304}"/>
              </a:ext>
            </a:extLst>
          </p:cNvPr>
          <p:cNvSpPr txBox="1"/>
          <p:nvPr/>
        </p:nvSpPr>
        <p:spPr>
          <a:xfrm>
            <a:off x="6064586" y="5110412"/>
            <a:ext cx="7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3</a:t>
            </a:r>
            <a:endParaRPr lang="en-C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B7F05F-EDA3-C104-85E0-A5C751566825}"/>
              </a:ext>
            </a:extLst>
          </p:cNvPr>
          <p:cNvSpPr txBox="1"/>
          <p:nvPr/>
        </p:nvSpPr>
        <p:spPr>
          <a:xfrm>
            <a:off x="6293186" y="5838586"/>
            <a:ext cx="7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4</a:t>
            </a:r>
            <a:endParaRPr lang="en-CA" dirty="0"/>
          </a:p>
        </p:txBody>
      </p:sp>
      <p:pic>
        <p:nvPicPr>
          <p:cNvPr id="44" name="Graphic 43" descr="Repeat outline">
            <a:extLst>
              <a:ext uri="{FF2B5EF4-FFF2-40B4-BE49-F238E27FC236}">
                <a16:creationId xmlns:a16="http://schemas.microsoft.com/office/drawing/2014/main" id="{CCCE78FE-F82F-768F-42AF-6F9A07636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89759">
            <a:off x="3873569" y="46475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4570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Results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8474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Results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C31031-90DC-0C73-EB06-78DD5AE0A094}"/>
              </a:ext>
            </a:extLst>
          </p:cNvPr>
          <p:cNvSpPr/>
          <p:nvPr/>
        </p:nvSpPr>
        <p:spPr>
          <a:xfrm>
            <a:off x="6221613" y="2045970"/>
            <a:ext cx="5075297" cy="617220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48424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NP-hardness of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</a:rPr>
              <a:t>Point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graph burning (restricted to path forest)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graph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set of paths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an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vertices can be burned in b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	Example: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a,b,c,d,e,f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g,h,i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j,k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point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Given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set of points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points can be burned in b steps. </a:t>
            </a: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C40906-350F-D8D8-23FC-8F97E3CF70C6}"/>
              </a:ext>
            </a:extLst>
          </p:cNvPr>
          <p:cNvGrpSpPr/>
          <p:nvPr/>
        </p:nvGrpSpPr>
        <p:grpSpPr>
          <a:xfrm>
            <a:off x="1391104" y="5258979"/>
            <a:ext cx="2760804" cy="246244"/>
            <a:chOff x="1485519" y="3707704"/>
            <a:chExt cx="3540364" cy="356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D87974-2385-EF40-454B-2089A8D8FB3B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B1D776-3F5B-3C6A-610C-5164CC308816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DA6B0D-118E-9F83-B87A-D053F51696B1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5D71C5-CB63-3FFC-4097-76C898C47F42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902F38-582C-FA1B-EA06-6FD4F869D61C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28DCC0-D5D2-D643-E885-09685E9CFA63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6090845-3880-9797-CCD3-D084632AB48B}"/>
              </a:ext>
            </a:extLst>
          </p:cNvPr>
          <p:cNvSpPr/>
          <p:nvPr/>
        </p:nvSpPr>
        <p:spPr>
          <a:xfrm>
            <a:off x="6363154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6011F0-9C7B-CB43-CD51-600106CCA82A}"/>
              </a:ext>
            </a:extLst>
          </p:cNvPr>
          <p:cNvSpPr/>
          <p:nvPr/>
        </p:nvSpPr>
        <p:spPr>
          <a:xfrm>
            <a:off x="6882441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98D230-5B65-0FB6-704A-B93C1132B6A5}"/>
              </a:ext>
            </a:extLst>
          </p:cNvPr>
          <p:cNvSpPr/>
          <p:nvPr/>
        </p:nvSpPr>
        <p:spPr>
          <a:xfrm>
            <a:off x="7357506" y="520571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 err="1"/>
              <a:t>i</a:t>
            </a:r>
            <a:endParaRPr lang="en-CA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6741F9-B3A1-3FEC-5DB9-BAF50E9B86E0}"/>
              </a:ext>
            </a:extLst>
          </p:cNvPr>
          <p:cNvGrpSpPr/>
          <p:nvPr/>
        </p:nvGrpSpPr>
        <p:grpSpPr>
          <a:xfrm>
            <a:off x="10134938" y="5201829"/>
            <a:ext cx="772100" cy="242358"/>
            <a:chOff x="8351858" y="5201829"/>
            <a:chExt cx="772100" cy="24235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CF50448-D12F-DFB7-AFF2-07FB430F9DD8}"/>
                </a:ext>
              </a:extLst>
            </p:cNvPr>
            <p:cNvSpPr/>
            <p:nvPr/>
          </p:nvSpPr>
          <p:spPr>
            <a:xfrm>
              <a:off x="8351858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j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C4A3D1-DAD7-BC36-E480-42E3D1E9AF9A}"/>
                </a:ext>
              </a:extLst>
            </p:cNvPr>
            <p:cNvSpPr/>
            <p:nvPr/>
          </p:nvSpPr>
          <p:spPr>
            <a:xfrm>
              <a:off x="8860225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k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2DF212-9B25-7558-4DC2-13911A1378AB}"/>
              </a:ext>
            </a:extLst>
          </p:cNvPr>
          <p:cNvCxnSpPr>
            <a:cxnSpLocks/>
          </p:cNvCxnSpPr>
          <p:nvPr/>
        </p:nvCxnSpPr>
        <p:spPr>
          <a:xfrm flipV="1">
            <a:off x="4020041" y="5852160"/>
            <a:ext cx="2425940" cy="8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18356D-43EB-FAF5-AAA1-B8627E613FD3}"/>
              </a:ext>
            </a:extLst>
          </p:cNvPr>
          <p:cNvCxnSpPr>
            <a:cxnSpLocks/>
          </p:cNvCxnSpPr>
          <p:nvPr/>
        </p:nvCxnSpPr>
        <p:spPr>
          <a:xfrm>
            <a:off x="1476761" y="5860218"/>
            <a:ext cx="565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039BA9-0CF6-5F48-F2A7-24A1E5085AFB}"/>
              </a:ext>
            </a:extLst>
          </p:cNvPr>
          <p:cNvCxnSpPr/>
          <p:nvPr/>
        </p:nvCxnSpPr>
        <p:spPr>
          <a:xfrm>
            <a:off x="1476761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8FA32-4B50-9966-8AD0-AAB0970348D9}"/>
              </a:ext>
            </a:extLst>
          </p:cNvPr>
          <p:cNvCxnSpPr/>
          <p:nvPr/>
        </p:nvCxnSpPr>
        <p:spPr>
          <a:xfrm>
            <a:off x="2042257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387979-B6B9-8A04-C79A-679ACDDE6500}"/>
              </a:ext>
            </a:extLst>
          </p:cNvPr>
          <p:cNvCxnSpPr/>
          <p:nvPr/>
        </p:nvCxnSpPr>
        <p:spPr>
          <a:xfrm>
            <a:off x="402004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034CB7-361E-6D22-136A-98ABC6CBDA85}"/>
              </a:ext>
            </a:extLst>
          </p:cNvPr>
          <p:cNvCxnSpPr/>
          <p:nvPr/>
        </p:nvCxnSpPr>
        <p:spPr>
          <a:xfrm>
            <a:off x="644598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BB2D011-08A8-D328-E7A8-C5C5E7E84FE3}"/>
              </a:ext>
            </a:extLst>
          </p:cNvPr>
          <p:cNvCxnSpPr>
            <a:cxnSpLocks/>
          </p:cNvCxnSpPr>
          <p:nvPr/>
        </p:nvCxnSpPr>
        <p:spPr>
          <a:xfrm>
            <a:off x="7490470" y="5860218"/>
            <a:ext cx="2793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9F10C4-91B0-9164-7E6E-A9A7DB2C5E9D}"/>
              </a:ext>
            </a:extLst>
          </p:cNvPr>
          <p:cNvCxnSpPr>
            <a:cxnSpLocks/>
          </p:cNvCxnSpPr>
          <p:nvPr/>
        </p:nvCxnSpPr>
        <p:spPr>
          <a:xfrm>
            <a:off x="7490470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72862B-E773-790B-43B4-EE99B89ADB81}"/>
              </a:ext>
            </a:extLst>
          </p:cNvPr>
          <p:cNvCxnSpPr>
            <a:cxnSpLocks/>
          </p:cNvCxnSpPr>
          <p:nvPr/>
        </p:nvCxnSpPr>
        <p:spPr>
          <a:xfrm>
            <a:off x="10244494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9806DBB-06C3-06F4-1263-B8F6CEB82BCD}"/>
              </a:ext>
            </a:extLst>
          </p:cNvPr>
          <p:cNvSpPr txBox="1"/>
          <p:nvPr/>
        </p:nvSpPr>
        <p:spPr>
          <a:xfrm>
            <a:off x="1391104" y="60917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unit</a:t>
            </a:r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74A25B-63EA-5975-98A2-9200D7DD8449}"/>
              </a:ext>
            </a:extLst>
          </p:cNvPr>
          <p:cNvSpPr txBox="1"/>
          <p:nvPr/>
        </p:nvSpPr>
        <p:spPr>
          <a:xfrm>
            <a:off x="3909009" y="6091793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6273E3-06AE-D010-9821-A6FD563544F8}"/>
              </a:ext>
            </a:extLst>
          </p:cNvPr>
          <p:cNvSpPr txBox="1"/>
          <p:nvPr/>
        </p:nvSpPr>
        <p:spPr>
          <a:xfrm>
            <a:off x="7495800" y="6102592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74109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NP-hardness of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</a:rPr>
              <a:t>Point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graph burning (restricted to path forest)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graph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set of paths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an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vertices can be burned in b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	Example: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a,b,c,d,e,f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g,h,i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j,k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point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Given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set of points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points can be burned in b steps. </a:t>
            </a: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C40906-350F-D8D8-23FC-8F97E3CF70C6}"/>
              </a:ext>
            </a:extLst>
          </p:cNvPr>
          <p:cNvGrpSpPr/>
          <p:nvPr/>
        </p:nvGrpSpPr>
        <p:grpSpPr>
          <a:xfrm>
            <a:off x="1391104" y="5258979"/>
            <a:ext cx="2760804" cy="246244"/>
            <a:chOff x="1485519" y="3707704"/>
            <a:chExt cx="3540364" cy="356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D87974-2385-EF40-454B-2089A8D8FB3B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B1D776-3F5B-3C6A-610C-5164CC308816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DA6B0D-118E-9F83-B87A-D053F51696B1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5D71C5-CB63-3FFC-4097-76C898C47F42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902F38-582C-FA1B-EA06-6FD4F869D61C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28DCC0-D5D2-D643-E885-09685E9CFA63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6090845-3880-9797-CCD3-D084632AB48B}"/>
              </a:ext>
            </a:extLst>
          </p:cNvPr>
          <p:cNvSpPr/>
          <p:nvPr/>
        </p:nvSpPr>
        <p:spPr>
          <a:xfrm>
            <a:off x="6363154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6011F0-9C7B-CB43-CD51-600106CCA82A}"/>
              </a:ext>
            </a:extLst>
          </p:cNvPr>
          <p:cNvSpPr/>
          <p:nvPr/>
        </p:nvSpPr>
        <p:spPr>
          <a:xfrm>
            <a:off x="6882441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98D230-5B65-0FB6-704A-B93C1132B6A5}"/>
              </a:ext>
            </a:extLst>
          </p:cNvPr>
          <p:cNvSpPr/>
          <p:nvPr/>
        </p:nvSpPr>
        <p:spPr>
          <a:xfrm>
            <a:off x="7357506" y="520571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 err="1"/>
              <a:t>i</a:t>
            </a:r>
            <a:endParaRPr lang="en-CA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6741F9-B3A1-3FEC-5DB9-BAF50E9B86E0}"/>
              </a:ext>
            </a:extLst>
          </p:cNvPr>
          <p:cNvGrpSpPr/>
          <p:nvPr/>
        </p:nvGrpSpPr>
        <p:grpSpPr>
          <a:xfrm>
            <a:off x="10134938" y="5201829"/>
            <a:ext cx="772100" cy="242358"/>
            <a:chOff x="8351858" y="5201829"/>
            <a:chExt cx="772100" cy="24235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CF50448-D12F-DFB7-AFF2-07FB430F9DD8}"/>
                </a:ext>
              </a:extLst>
            </p:cNvPr>
            <p:cNvSpPr/>
            <p:nvPr/>
          </p:nvSpPr>
          <p:spPr>
            <a:xfrm>
              <a:off x="8351858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j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C4A3D1-DAD7-BC36-E480-42E3D1E9AF9A}"/>
                </a:ext>
              </a:extLst>
            </p:cNvPr>
            <p:cNvSpPr/>
            <p:nvPr/>
          </p:nvSpPr>
          <p:spPr>
            <a:xfrm>
              <a:off x="8860225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k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2DF212-9B25-7558-4DC2-13911A1378AB}"/>
              </a:ext>
            </a:extLst>
          </p:cNvPr>
          <p:cNvCxnSpPr>
            <a:cxnSpLocks/>
          </p:cNvCxnSpPr>
          <p:nvPr/>
        </p:nvCxnSpPr>
        <p:spPr>
          <a:xfrm flipV="1">
            <a:off x="4020041" y="5852160"/>
            <a:ext cx="2425940" cy="8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18356D-43EB-FAF5-AAA1-B8627E613FD3}"/>
              </a:ext>
            </a:extLst>
          </p:cNvPr>
          <p:cNvCxnSpPr>
            <a:cxnSpLocks/>
          </p:cNvCxnSpPr>
          <p:nvPr/>
        </p:nvCxnSpPr>
        <p:spPr>
          <a:xfrm>
            <a:off x="1476761" y="5860218"/>
            <a:ext cx="565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039BA9-0CF6-5F48-F2A7-24A1E5085AFB}"/>
              </a:ext>
            </a:extLst>
          </p:cNvPr>
          <p:cNvCxnSpPr/>
          <p:nvPr/>
        </p:nvCxnSpPr>
        <p:spPr>
          <a:xfrm>
            <a:off x="1476761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8FA32-4B50-9966-8AD0-AAB0970348D9}"/>
              </a:ext>
            </a:extLst>
          </p:cNvPr>
          <p:cNvCxnSpPr/>
          <p:nvPr/>
        </p:nvCxnSpPr>
        <p:spPr>
          <a:xfrm>
            <a:off x="2042257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387979-B6B9-8A04-C79A-679ACDDE6500}"/>
              </a:ext>
            </a:extLst>
          </p:cNvPr>
          <p:cNvCxnSpPr/>
          <p:nvPr/>
        </p:nvCxnSpPr>
        <p:spPr>
          <a:xfrm>
            <a:off x="402004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034CB7-361E-6D22-136A-98ABC6CBDA85}"/>
              </a:ext>
            </a:extLst>
          </p:cNvPr>
          <p:cNvCxnSpPr/>
          <p:nvPr/>
        </p:nvCxnSpPr>
        <p:spPr>
          <a:xfrm>
            <a:off x="644598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BB2D011-08A8-D328-E7A8-C5C5E7E84FE3}"/>
              </a:ext>
            </a:extLst>
          </p:cNvPr>
          <p:cNvCxnSpPr>
            <a:cxnSpLocks/>
          </p:cNvCxnSpPr>
          <p:nvPr/>
        </p:nvCxnSpPr>
        <p:spPr>
          <a:xfrm>
            <a:off x="7490470" y="5860218"/>
            <a:ext cx="2793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9F10C4-91B0-9164-7E6E-A9A7DB2C5E9D}"/>
              </a:ext>
            </a:extLst>
          </p:cNvPr>
          <p:cNvCxnSpPr>
            <a:cxnSpLocks/>
          </p:cNvCxnSpPr>
          <p:nvPr/>
        </p:nvCxnSpPr>
        <p:spPr>
          <a:xfrm>
            <a:off x="7490470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72862B-E773-790B-43B4-EE99B89ADB81}"/>
              </a:ext>
            </a:extLst>
          </p:cNvPr>
          <p:cNvCxnSpPr>
            <a:cxnSpLocks/>
          </p:cNvCxnSpPr>
          <p:nvPr/>
        </p:nvCxnSpPr>
        <p:spPr>
          <a:xfrm>
            <a:off x="10244494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9806DBB-06C3-06F4-1263-B8F6CEB82BCD}"/>
              </a:ext>
            </a:extLst>
          </p:cNvPr>
          <p:cNvSpPr txBox="1"/>
          <p:nvPr/>
        </p:nvSpPr>
        <p:spPr>
          <a:xfrm>
            <a:off x="1391104" y="60917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unit</a:t>
            </a:r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74A25B-63EA-5975-98A2-9200D7DD8449}"/>
              </a:ext>
            </a:extLst>
          </p:cNvPr>
          <p:cNvSpPr txBox="1"/>
          <p:nvPr/>
        </p:nvSpPr>
        <p:spPr>
          <a:xfrm>
            <a:off x="3909009" y="6091793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6273E3-06AE-D010-9821-A6FD563544F8}"/>
              </a:ext>
            </a:extLst>
          </p:cNvPr>
          <p:cNvSpPr txBox="1"/>
          <p:nvPr/>
        </p:nvSpPr>
        <p:spPr>
          <a:xfrm>
            <a:off x="7495800" y="6102592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EAD79C-2D77-1BB7-CB38-6C937A30EDC1}"/>
              </a:ext>
            </a:extLst>
          </p:cNvPr>
          <p:cNvCxnSpPr/>
          <p:nvPr/>
        </p:nvCxnSpPr>
        <p:spPr>
          <a:xfrm flipH="1">
            <a:off x="2630326" y="3118340"/>
            <a:ext cx="814101" cy="2058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43E5FC-A71D-E66D-220E-A1C3F9F1065D}"/>
              </a:ext>
            </a:extLst>
          </p:cNvPr>
          <p:cNvCxnSpPr>
            <a:cxnSpLocks/>
          </p:cNvCxnSpPr>
          <p:nvPr/>
        </p:nvCxnSpPr>
        <p:spPr>
          <a:xfrm flipH="1">
            <a:off x="3996913" y="3140355"/>
            <a:ext cx="62316" cy="19710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91688B-EB76-3E14-17CE-C278B19DB52E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4743529" y="3135037"/>
            <a:ext cx="2177535" cy="21022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AF92B0-5A4F-DBDD-D493-6E5022DF780E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457823" y="3135037"/>
            <a:ext cx="5317349" cy="2066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1253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NP-hardness of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Anywhere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graph burning (restricted to path forest)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graph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set of paths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an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vertices can be burned in b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	Example: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a,b,c,d,e,f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g,h,i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j,k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point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Given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set of points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points can be burned in b steps. </a:t>
            </a: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C40906-350F-D8D8-23FC-8F97E3CF70C6}"/>
              </a:ext>
            </a:extLst>
          </p:cNvPr>
          <p:cNvGrpSpPr/>
          <p:nvPr/>
        </p:nvGrpSpPr>
        <p:grpSpPr>
          <a:xfrm>
            <a:off x="1391104" y="5258979"/>
            <a:ext cx="2760804" cy="246244"/>
            <a:chOff x="1485519" y="3707704"/>
            <a:chExt cx="3540364" cy="356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D87974-2385-EF40-454B-2089A8D8FB3B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B1D776-3F5B-3C6A-610C-5164CC308816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DA6B0D-118E-9F83-B87A-D053F51696B1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5D71C5-CB63-3FFC-4097-76C898C47F42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902F38-582C-FA1B-EA06-6FD4F869D61C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28DCC0-D5D2-D643-E885-09685E9CFA63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6090845-3880-9797-CCD3-D084632AB48B}"/>
              </a:ext>
            </a:extLst>
          </p:cNvPr>
          <p:cNvSpPr/>
          <p:nvPr/>
        </p:nvSpPr>
        <p:spPr>
          <a:xfrm>
            <a:off x="6363154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6011F0-9C7B-CB43-CD51-600106CCA82A}"/>
              </a:ext>
            </a:extLst>
          </p:cNvPr>
          <p:cNvSpPr/>
          <p:nvPr/>
        </p:nvSpPr>
        <p:spPr>
          <a:xfrm>
            <a:off x="6882441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98D230-5B65-0FB6-704A-B93C1132B6A5}"/>
              </a:ext>
            </a:extLst>
          </p:cNvPr>
          <p:cNvSpPr/>
          <p:nvPr/>
        </p:nvSpPr>
        <p:spPr>
          <a:xfrm>
            <a:off x="7357506" y="520571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 err="1"/>
              <a:t>i</a:t>
            </a:r>
            <a:endParaRPr lang="en-CA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6741F9-B3A1-3FEC-5DB9-BAF50E9B86E0}"/>
              </a:ext>
            </a:extLst>
          </p:cNvPr>
          <p:cNvGrpSpPr/>
          <p:nvPr/>
        </p:nvGrpSpPr>
        <p:grpSpPr>
          <a:xfrm>
            <a:off x="10134938" y="5201829"/>
            <a:ext cx="772100" cy="242358"/>
            <a:chOff x="8351858" y="5201829"/>
            <a:chExt cx="772100" cy="24235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CF50448-D12F-DFB7-AFF2-07FB430F9DD8}"/>
                </a:ext>
              </a:extLst>
            </p:cNvPr>
            <p:cNvSpPr/>
            <p:nvPr/>
          </p:nvSpPr>
          <p:spPr>
            <a:xfrm>
              <a:off x="8351858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j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C4A3D1-DAD7-BC36-E480-42E3D1E9AF9A}"/>
                </a:ext>
              </a:extLst>
            </p:cNvPr>
            <p:cNvSpPr/>
            <p:nvPr/>
          </p:nvSpPr>
          <p:spPr>
            <a:xfrm>
              <a:off x="8860225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k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2DF212-9B25-7558-4DC2-13911A1378AB}"/>
              </a:ext>
            </a:extLst>
          </p:cNvPr>
          <p:cNvCxnSpPr>
            <a:cxnSpLocks/>
          </p:cNvCxnSpPr>
          <p:nvPr/>
        </p:nvCxnSpPr>
        <p:spPr>
          <a:xfrm flipV="1">
            <a:off x="4020041" y="5852160"/>
            <a:ext cx="2425940" cy="8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18356D-43EB-FAF5-AAA1-B8627E613FD3}"/>
              </a:ext>
            </a:extLst>
          </p:cNvPr>
          <p:cNvCxnSpPr>
            <a:cxnSpLocks/>
          </p:cNvCxnSpPr>
          <p:nvPr/>
        </p:nvCxnSpPr>
        <p:spPr>
          <a:xfrm>
            <a:off x="1476761" y="5860218"/>
            <a:ext cx="565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039BA9-0CF6-5F48-F2A7-24A1E5085AFB}"/>
              </a:ext>
            </a:extLst>
          </p:cNvPr>
          <p:cNvCxnSpPr/>
          <p:nvPr/>
        </p:nvCxnSpPr>
        <p:spPr>
          <a:xfrm>
            <a:off x="1476761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8FA32-4B50-9966-8AD0-AAB0970348D9}"/>
              </a:ext>
            </a:extLst>
          </p:cNvPr>
          <p:cNvCxnSpPr/>
          <p:nvPr/>
        </p:nvCxnSpPr>
        <p:spPr>
          <a:xfrm>
            <a:off x="2042257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387979-B6B9-8A04-C79A-679ACDDE6500}"/>
              </a:ext>
            </a:extLst>
          </p:cNvPr>
          <p:cNvCxnSpPr/>
          <p:nvPr/>
        </p:nvCxnSpPr>
        <p:spPr>
          <a:xfrm>
            <a:off x="402004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034CB7-361E-6D22-136A-98ABC6CBDA85}"/>
              </a:ext>
            </a:extLst>
          </p:cNvPr>
          <p:cNvCxnSpPr/>
          <p:nvPr/>
        </p:nvCxnSpPr>
        <p:spPr>
          <a:xfrm>
            <a:off x="644598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BB2D011-08A8-D328-E7A8-C5C5E7E84FE3}"/>
              </a:ext>
            </a:extLst>
          </p:cNvPr>
          <p:cNvCxnSpPr>
            <a:cxnSpLocks/>
          </p:cNvCxnSpPr>
          <p:nvPr/>
        </p:nvCxnSpPr>
        <p:spPr>
          <a:xfrm>
            <a:off x="7490470" y="5860218"/>
            <a:ext cx="2793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9F10C4-91B0-9164-7E6E-A9A7DB2C5E9D}"/>
              </a:ext>
            </a:extLst>
          </p:cNvPr>
          <p:cNvCxnSpPr>
            <a:cxnSpLocks/>
          </p:cNvCxnSpPr>
          <p:nvPr/>
        </p:nvCxnSpPr>
        <p:spPr>
          <a:xfrm>
            <a:off x="7490470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72862B-E773-790B-43B4-EE99B89ADB81}"/>
              </a:ext>
            </a:extLst>
          </p:cNvPr>
          <p:cNvCxnSpPr>
            <a:cxnSpLocks/>
          </p:cNvCxnSpPr>
          <p:nvPr/>
        </p:nvCxnSpPr>
        <p:spPr>
          <a:xfrm>
            <a:off x="10244494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9806DBB-06C3-06F4-1263-B8F6CEB82BCD}"/>
              </a:ext>
            </a:extLst>
          </p:cNvPr>
          <p:cNvSpPr txBox="1"/>
          <p:nvPr/>
        </p:nvSpPr>
        <p:spPr>
          <a:xfrm>
            <a:off x="1391104" y="60917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unit</a:t>
            </a:r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74A25B-63EA-5975-98A2-9200D7DD8449}"/>
              </a:ext>
            </a:extLst>
          </p:cNvPr>
          <p:cNvSpPr txBox="1"/>
          <p:nvPr/>
        </p:nvSpPr>
        <p:spPr>
          <a:xfrm>
            <a:off x="3909009" y="6091793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702D2-91FB-3578-9B9D-6D464F6C1701}"/>
              </a:ext>
            </a:extLst>
          </p:cNvPr>
          <p:cNvSpPr txBox="1"/>
          <p:nvPr/>
        </p:nvSpPr>
        <p:spPr>
          <a:xfrm>
            <a:off x="7495800" y="6102592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697669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AE0C39C-D763-40FE-A43B-F24AD25E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Introduced by Anthony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Bonato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 et al. in 2014.</a:t>
            </a:r>
          </a:p>
          <a:p>
            <a:pPr marL="0" indent="0" algn="just">
              <a:buNone/>
            </a:pPr>
            <a:endParaRPr lang="en-CA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Graphs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7E4B5-381C-B119-7770-59E9814C6ADF}"/>
              </a:ext>
            </a:extLst>
          </p:cNvPr>
          <p:cNvSpPr/>
          <p:nvPr/>
        </p:nvSpPr>
        <p:spPr>
          <a:xfrm>
            <a:off x="895089" y="1929008"/>
            <a:ext cx="5115017" cy="420874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A graph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vertex at each timestamp and propagate the burning through neighbors.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FFEC3-B650-4C19-25E5-2B6566594AA7}"/>
              </a:ext>
            </a:extLst>
          </p:cNvPr>
          <p:cNvSpPr/>
          <p:nvPr/>
        </p:nvSpPr>
        <p:spPr>
          <a:xfrm>
            <a:off x="6181896" y="1929008"/>
            <a:ext cx="5115017" cy="4208744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Output: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Minimum number of rounds to burn all the vertices (and a burning sequence)</a:t>
            </a:r>
          </a:p>
        </p:txBody>
      </p:sp>
    </p:spTree>
    <p:extLst>
      <p:ext uri="{BB962C8B-B14F-4D97-AF65-F5344CB8AC3E}">
        <p14:creationId xmlns:p14="http://schemas.microsoft.com/office/powerpoint/2010/main" val="112566403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NP-hardness of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Anywhere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graph burning (restricted to path forest)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graph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set of paths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an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vertices can be burned in b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	Example: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a,b,c,d,e,f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g,h,i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 (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j,k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point burning: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Given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set of points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integer b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decide whether all points can be burned in b steps. </a:t>
            </a: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C40906-350F-D8D8-23FC-8F97E3CF70C6}"/>
              </a:ext>
            </a:extLst>
          </p:cNvPr>
          <p:cNvGrpSpPr/>
          <p:nvPr/>
        </p:nvGrpSpPr>
        <p:grpSpPr>
          <a:xfrm>
            <a:off x="1391104" y="5258979"/>
            <a:ext cx="2760804" cy="246244"/>
            <a:chOff x="1485519" y="3707704"/>
            <a:chExt cx="3540364" cy="356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D87974-2385-EF40-454B-2089A8D8FB3B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B1D776-3F5B-3C6A-610C-5164CC308816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DA6B0D-118E-9F83-B87A-D053F51696B1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5D71C5-CB63-3FFC-4097-76C898C47F42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902F38-582C-FA1B-EA06-6FD4F869D61C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28DCC0-D5D2-D643-E885-09685E9CFA63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6090845-3880-9797-CCD3-D084632AB48B}"/>
              </a:ext>
            </a:extLst>
          </p:cNvPr>
          <p:cNvSpPr/>
          <p:nvPr/>
        </p:nvSpPr>
        <p:spPr>
          <a:xfrm>
            <a:off x="6363154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6011F0-9C7B-CB43-CD51-600106CCA82A}"/>
              </a:ext>
            </a:extLst>
          </p:cNvPr>
          <p:cNvSpPr/>
          <p:nvPr/>
        </p:nvSpPr>
        <p:spPr>
          <a:xfrm>
            <a:off x="6882441" y="52018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98D230-5B65-0FB6-704A-B93C1132B6A5}"/>
              </a:ext>
            </a:extLst>
          </p:cNvPr>
          <p:cNvSpPr/>
          <p:nvPr/>
        </p:nvSpPr>
        <p:spPr>
          <a:xfrm>
            <a:off x="7357506" y="520571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 err="1"/>
              <a:t>i</a:t>
            </a:r>
            <a:endParaRPr lang="en-CA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6741F9-B3A1-3FEC-5DB9-BAF50E9B86E0}"/>
              </a:ext>
            </a:extLst>
          </p:cNvPr>
          <p:cNvGrpSpPr/>
          <p:nvPr/>
        </p:nvGrpSpPr>
        <p:grpSpPr>
          <a:xfrm>
            <a:off x="10134938" y="5201829"/>
            <a:ext cx="772100" cy="242358"/>
            <a:chOff x="8351858" y="5201829"/>
            <a:chExt cx="772100" cy="24235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CF50448-D12F-DFB7-AFF2-07FB430F9DD8}"/>
                </a:ext>
              </a:extLst>
            </p:cNvPr>
            <p:cNvSpPr/>
            <p:nvPr/>
          </p:nvSpPr>
          <p:spPr>
            <a:xfrm>
              <a:off x="8351858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j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C4A3D1-DAD7-BC36-E480-42E3D1E9AF9A}"/>
                </a:ext>
              </a:extLst>
            </p:cNvPr>
            <p:cNvSpPr/>
            <p:nvPr/>
          </p:nvSpPr>
          <p:spPr>
            <a:xfrm>
              <a:off x="8860225" y="5201829"/>
              <a:ext cx="263733" cy="2423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k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2DF212-9B25-7558-4DC2-13911A1378AB}"/>
              </a:ext>
            </a:extLst>
          </p:cNvPr>
          <p:cNvCxnSpPr>
            <a:cxnSpLocks/>
          </p:cNvCxnSpPr>
          <p:nvPr/>
        </p:nvCxnSpPr>
        <p:spPr>
          <a:xfrm flipV="1">
            <a:off x="4020041" y="5852160"/>
            <a:ext cx="2425940" cy="8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18356D-43EB-FAF5-AAA1-B8627E613FD3}"/>
              </a:ext>
            </a:extLst>
          </p:cNvPr>
          <p:cNvCxnSpPr>
            <a:cxnSpLocks/>
          </p:cNvCxnSpPr>
          <p:nvPr/>
        </p:nvCxnSpPr>
        <p:spPr>
          <a:xfrm>
            <a:off x="1476761" y="5860218"/>
            <a:ext cx="565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039BA9-0CF6-5F48-F2A7-24A1E5085AFB}"/>
              </a:ext>
            </a:extLst>
          </p:cNvPr>
          <p:cNvCxnSpPr/>
          <p:nvPr/>
        </p:nvCxnSpPr>
        <p:spPr>
          <a:xfrm>
            <a:off x="1476761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8FA32-4B50-9966-8AD0-AAB0970348D9}"/>
              </a:ext>
            </a:extLst>
          </p:cNvPr>
          <p:cNvCxnSpPr/>
          <p:nvPr/>
        </p:nvCxnSpPr>
        <p:spPr>
          <a:xfrm>
            <a:off x="2042257" y="5692140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387979-B6B9-8A04-C79A-679ACDDE6500}"/>
              </a:ext>
            </a:extLst>
          </p:cNvPr>
          <p:cNvCxnSpPr/>
          <p:nvPr/>
        </p:nvCxnSpPr>
        <p:spPr>
          <a:xfrm>
            <a:off x="402004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034CB7-361E-6D22-136A-98ABC6CBDA85}"/>
              </a:ext>
            </a:extLst>
          </p:cNvPr>
          <p:cNvCxnSpPr/>
          <p:nvPr/>
        </p:nvCxnSpPr>
        <p:spPr>
          <a:xfrm>
            <a:off x="6445981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BB2D011-08A8-D328-E7A8-C5C5E7E84FE3}"/>
              </a:ext>
            </a:extLst>
          </p:cNvPr>
          <p:cNvCxnSpPr>
            <a:cxnSpLocks/>
          </p:cNvCxnSpPr>
          <p:nvPr/>
        </p:nvCxnSpPr>
        <p:spPr>
          <a:xfrm>
            <a:off x="7490470" y="5860218"/>
            <a:ext cx="2793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C9F10C4-91B0-9164-7E6E-A9A7DB2C5E9D}"/>
              </a:ext>
            </a:extLst>
          </p:cNvPr>
          <p:cNvCxnSpPr>
            <a:cxnSpLocks/>
          </p:cNvCxnSpPr>
          <p:nvPr/>
        </p:nvCxnSpPr>
        <p:spPr>
          <a:xfrm>
            <a:off x="7490470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72862B-E773-790B-43B4-EE99B89ADB81}"/>
              </a:ext>
            </a:extLst>
          </p:cNvPr>
          <p:cNvCxnSpPr>
            <a:cxnSpLocks/>
          </p:cNvCxnSpPr>
          <p:nvPr/>
        </p:nvCxnSpPr>
        <p:spPr>
          <a:xfrm>
            <a:off x="10244494" y="5617845"/>
            <a:ext cx="0" cy="46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9806DBB-06C3-06F4-1263-B8F6CEB82BCD}"/>
              </a:ext>
            </a:extLst>
          </p:cNvPr>
          <p:cNvSpPr txBox="1"/>
          <p:nvPr/>
        </p:nvSpPr>
        <p:spPr>
          <a:xfrm>
            <a:off x="1391104" y="609179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unit</a:t>
            </a:r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74A25B-63EA-5975-98A2-9200D7DD8449}"/>
              </a:ext>
            </a:extLst>
          </p:cNvPr>
          <p:cNvSpPr txBox="1"/>
          <p:nvPr/>
        </p:nvSpPr>
        <p:spPr>
          <a:xfrm>
            <a:off x="3909009" y="6091793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702D2-91FB-3578-9B9D-6D464F6C1701}"/>
              </a:ext>
            </a:extLst>
          </p:cNvPr>
          <p:cNvSpPr txBox="1"/>
          <p:nvPr/>
        </p:nvSpPr>
        <p:spPr>
          <a:xfrm>
            <a:off x="7495800" y="6102592"/>
            <a:ext cx="278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Sufficiently large gap (2n+1)</a:t>
            </a:r>
            <a:endParaRPr lang="en-CA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86B168A-9693-3CFA-24E0-C30A92FC96CA}"/>
              </a:ext>
            </a:extLst>
          </p:cNvPr>
          <p:cNvSpPr/>
          <p:nvPr/>
        </p:nvSpPr>
        <p:spPr>
          <a:xfrm>
            <a:off x="2660877" y="5268843"/>
            <a:ext cx="263733" cy="24235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0D942B3-7CBC-F222-AC99-EEC5069A2F6A}"/>
              </a:ext>
            </a:extLst>
          </p:cNvPr>
          <p:cNvSpPr/>
          <p:nvPr/>
        </p:nvSpPr>
        <p:spPr>
          <a:xfrm>
            <a:off x="4303776" y="5244667"/>
            <a:ext cx="263733" cy="24235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4C035CB-3633-2DE1-FBB6-6A4D5BC772D2}"/>
              </a:ext>
            </a:extLst>
          </p:cNvPr>
          <p:cNvSpPr/>
          <p:nvPr/>
        </p:nvSpPr>
        <p:spPr>
          <a:xfrm>
            <a:off x="6636094" y="5244667"/>
            <a:ext cx="263733" cy="24235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9DF672B2-1611-1C80-74AF-1568BB025CD6}"/>
              </a:ext>
            </a:extLst>
          </p:cNvPr>
          <p:cNvSpPr/>
          <p:nvPr/>
        </p:nvSpPr>
        <p:spPr>
          <a:xfrm>
            <a:off x="10972295" y="5198457"/>
            <a:ext cx="263733" cy="24235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9486C9-7CE0-DA52-71AB-DE92928E4FDC}"/>
              </a:ext>
            </a:extLst>
          </p:cNvPr>
          <p:cNvSpPr/>
          <p:nvPr/>
        </p:nvSpPr>
        <p:spPr>
          <a:xfrm>
            <a:off x="2517869" y="5025695"/>
            <a:ext cx="286016" cy="275879"/>
          </a:xfrm>
          <a:custGeom>
            <a:avLst/>
            <a:gdLst>
              <a:gd name="connsiteX0" fmla="*/ 285750 w 286016"/>
              <a:gd name="connsiteY0" fmla="*/ 275879 h 275879"/>
              <a:gd name="connsiteX1" fmla="*/ 240030 w 286016"/>
              <a:gd name="connsiteY1" fmla="*/ 1559 h 275879"/>
              <a:gd name="connsiteX2" fmla="*/ 0 w 286016"/>
              <a:gd name="connsiteY2" fmla="*/ 184439 h 2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16" h="275879">
                <a:moveTo>
                  <a:pt x="285750" y="275879"/>
                </a:moveTo>
                <a:cubicBezTo>
                  <a:pt x="286702" y="146339"/>
                  <a:pt x="287655" y="16799"/>
                  <a:pt x="240030" y="1559"/>
                </a:cubicBezTo>
                <a:cubicBezTo>
                  <a:pt x="192405" y="-13681"/>
                  <a:pt x="96202" y="85379"/>
                  <a:pt x="0" y="18443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8B4553-5928-6C53-D3E9-48D29C04103E}"/>
              </a:ext>
            </a:extLst>
          </p:cNvPr>
          <p:cNvSpPr/>
          <p:nvPr/>
        </p:nvSpPr>
        <p:spPr>
          <a:xfrm>
            <a:off x="4105587" y="5003115"/>
            <a:ext cx="286016" cy="275879"/>
          </a:xfrm>
          <a:custGeom>
            <a:avLst/>
            <a:gdLst>
              <a:gd name="connsiteX0" fmla="*/ 285750 w 286016"/>
              <a:gd name="connsiteY0" fmla="*/ 275879 h 275879"/>
              <a:gd name="connsiteX1" fmla="*/ 240030 w 286016"/>
              <a:gd name="connsiteY1" fmla="*/ 1559 h 275879"/>
              <a:gd name="connsiteX2" fmla="*/ 0 w 286016"/>
              <a:gd name="connsiteY2" fmla="*/ 184439 h 2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16" h="275879">
                <a:moveTo>
                  <a:pt x="285750" y="275879"/>
                </a:moveTo>
                <a:cubicBezTo>
                  <a:pt x="286702" y="146339"/>
                  <a:pt x="287655" y="16799"/>
                  <a:pt x="240030" y="1559"/>
                </a:cubicBezTo>
                <a:cubicBezTo>
                  <a:pt x="192405" y="-13681"/>
                  <a:pt x="96202" y="85379"/>
                  <a:pt x="0" y="18443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E8F88CB-6684-F0A6-3FAB-1EF23ECD9789}"/>
              </a:ext>
            </a:extLst>
          </p:cNvPr>
          <p:cNvSpPr/>
          <p:nvPr/>
        </p:nvSpPr>
        <p:spPr>
          <a:xfrm flipH="1">
            <a:off x="6710778" y="5003115"/>
            <a:ext cx="254306" cy="241551"/>
          </a:xfrm>
          <a:custGeom>
            <a:avLst/>
            <a:gdLst>
              <a:gd name="connsiteX0" fmla="*/ 285750 w 286016"/>
              <a:gd name="connsiteY0" fmla="*/ 275879 h 275879"/>
              <a:gd name="connsiteX1" fmla="*/ 240030 w 286016"/>
              <a:gd name="connsiteY1" fmla="*/ 1559 h 275879"/>
              <a:gd name="connsiteX2" fmla="*/ 0 w 286016"/>
              <a:gd name="connsiteY2" fmla="*/ 184439 h 2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16" h="275879">
                <a:moveTo>
                  <a:pt x="285750" y="275879"/>
                </a:moveTo>
                <a:cubicBezTo>
                  <a:pt x="286702" y="146339"/>
                  <a:pt x="287655" y="16799"/>
                  <a:pt x="240030" y="1559"/>
                </a:cubicBezTo>
                <a:cubicBezTo>
                  <a:pt x="192405" y="-13681"/>
                  <a:pt x="96202" y="85379"/>
                  <a:pt x="0" y="18443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0624BA-D804-B5B5-C70D-66977D213CFE}"/>
              </a:ext>
            </a:extLst>
          </p:cNvPr>
          <p:cNvSpPr/>
          <p:nvPr/>
        </p:nvSpPr>
        <p:spPr>
          <a:xfrm>
            <a:off x="10772786" y="4942605"/>
            <a:ext cx="286016" cy="275879"/>
          </a:xfrm>
          <a:custGeom>
            <a:avLst/>
            <a:gdLst>
              <a:gd name="connsiteX0" fmla="*/ 285750 w 286016"/>
              <a:gd name="connsiteY0" fmla="*/ 275879 h 275879"/>
              <a:gd name="connsiteX1" fmla="*/ 240030 w 286016"/>
              <a:gd name="connsiteY1" fmla="*/ 1559 h 275879"/>
              <a:gd name="connsiteX2" fmla="*/ 0 w 286016"/>
              <a:gd name="connsiteY2" fmla="*/ 184439 h 2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016" h="275879">
                <a:moveTo>
                  <a:pt x="285750" y="275879"/>
                </a:moveTo>
                <a:cubicBezTo>
                  <a:pt x="286702" y="146339"/>
                  <a:pt x="287655" y="16799"/>
                  <a:pt x="240030" y="1559"/>
                </a:cubicBezTo>
                <a:cubicBezTo>
                  <a:pt x="192405" y="-13681"/>
                  <a:pt x="96202" y="85379"/>
                  <a:pt x="0" y="18443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3DCCF5-85F3-F60B-38C2-1D2D4345C299}"/>
              </a:ext>
            </a:extLst>
          </p:cNvPr>
          <p:cNvCxnSpPr>
            <a:cxnSpLocks/>
          </p:cNvCxnSpPr>
          <p:nvPr/>
        </p:nvCxnSpPr>
        <p:spPr>
          <a:xfrm flipH="1">
            <a:off x="2517869" y="3118340"/>
            <a:ext cx="926558" cy="190735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DA109A-DC9F-8EF8-28A7-2D187EE938F9}"/>
              </a:ext>
            </a:extLst>
          </p:cNvPr>
          <p:cNvCxnSpPr>
            <a:cxnSpLocks/>
          </p:cNvCxnSpPr>
          <p:nvPr/>
        </p:nvCxnSpPr>
        <p:spPr>
          <a:xfrm flipH="1">
            <a:off x="3996913" y="3140355"/>
            <a:ext cx="62316" cy="197100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C92FBF-3E14-DEEC-8C5C-0A55D18F5E70}"/>
              </a:ext>
            </a:extLst>
          </p:cNvPr>
          <p:cNvCxnSpPr>
            <a:cxnSpLocks/>
          </p:cNvCxnSpPr>
          <p:nvPr/>
        </p:nvCxnSpPr>
        <p:spPr>
          <a:xfrm>
            <a:off x="4743529" y="3135037"/>
            <a:ext cx="2138912" cy="180756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A056A6-A503-0D04-26B3-0DA053FB3296}"/>
              </a:ext>
            </a:extLst>
          </p:cNvPr>
          <p:cNvCxnSpPr>
            <a:cxnSpLocks/>
          </p:cNvCxnSpPr>
          <p:nvPr/>
        </p:nvCxnSpPr>
        <p:spPr>
          <a:xfrm>
            <a:off x="5457823" y="3135037"/>
            <a:ext cx="5185482" cy="206342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8564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Results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C31031-90DC-0C73-EB06-78DD5AE0A094}"/>
              </a:ext>
            </a:extLst>
          </p:cNvPr>
          <p:cNvSpPr/>
          <p:nvPr/>
        </p:nvSpPr>
        <p:spPr>
          <a:xfrm>
            <a:off x="6221614" y="2811780"/>
            <a:ext cx="5075297" cy="914400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52295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l-GR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(2 + ε)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-Approximation for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Point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Discrete unit disk cover problem: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set of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and a set of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unit disks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, select the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smallest subset of the unit disks to cover all points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. This problem admits a PTAS [Mustafa and Ray ’10] 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n>
                <a:solidFill>
                  <a:prstClr val="black"/>
                </a:solidFill>
              </a:ln>
              <a:solidFill>
                <a:schemeClr val="tx1">
                  <a:lumMod val="85000"/>
                </a:schemeClr>
              </a:solidFill>
              <a:latin typeface="Arial Nova Cond"/>
              <a:ea typeface="+mj-ea"/>
              <a:cs typeface="+mj-cs"/>
            </a:endParaRPr>
          </a:p>
          <a:p>
            <a:pPr lvl="1"/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22</a:t>
            </a:fld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30CB299-16AF-69BC-524B-F9F1DFCF6AA4}"/>
              </a:ext>
            </a:extLst>
          </p:cNvPr>
          <p:cNvSpPr/>
          <p:nvPr/>
        </p:nvSpPr>
        <p:spPr>
          <a:xfrm>
            <a:off x="2553555" y="29977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B8F439-E96D-D26E-0BD4-E1DD0DBB1D61}"/>
              </a:ext>
            </a:extLst>
          </p:cNvPr>
          <p:cNvSpPr/>
          <p:nvPr/>
        </p:nvSpPr>
        <p:spPr>
          <a:xfrm>
            <a:off x="3945550" y="458172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55D2DBD-BF2F-AF60-F56A-DA9ED405CCBB}"/>
              </a:ext>
            </a:extLst>
          </p:cNvPr>
          <p:cNvSpPr/>
          <p:nvPr/>
        </p:nvSpPr>
        <p:spPr>
          <a:xfrm>
            <a:off x="4583382" y="3936233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6BDF90-7F06-B0A9-E7E5-605F562F8311}"/>
              </a:ext>
            </a:extLst>
          </p:cNvPr>
          <p:cNvSpPr/>
          <p:nvPr/>
        </p:nvSpPr>
        <p:spPr>
          <a:xfrm>
            <a:off x="3586645" y="30697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4EE4F5-BDE5-2358-EAE7-F2D21B55A564}"/>
              </a:ext>
            </a:extLst>
          </p:cNvPr>
          <p:cNvSpPr/>
          <p:nvPr/>
        </p:nvSpPr>
        <p:spPr>
          <a:xfrm>
            <a:off x="3046895" y="33491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4E03588-DF47-98DD-9FA8-85E7D00DE27D}"/>
              </a:ext>
            </a:extLst>
          </p:cNvPr>
          <p:cNvSpPr/>
          <p:nvPr/>
        </p:nvSpPr>
        <p:spPr>
          <a:xfrm>
            <a:off x="4170845" y="42000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E38C620-1DBC-348F-38BE-C056E4175CF1}"/>
              </a:ext>
            </a:extLst>
          </p:cNvPr>
          <p:cNvSpPr/>
          <p:nvPr/>
        </p:nvSpPr>
        <p:spPr>
          <a:xfrm>
            <a:off x="3396145" y="50636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8527D0-8EF9-71D8-3887-54AEB899188B}"/>
              </a:ext>
            </a:extLst>
          </p:cNvPr>
          <p:cNvSpPr/>
          <p:nvPr/>
        </p:nvSpPr>
        <p:spPr>
          <a:xfrm>
            <a:off x="4558195" y="54446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73969C-7C76-6986-CA47-4B6DC56D5899}"/>
              </a:ext>
            </a:extLst>
          </p:cNvPr>
          <p:cNvSpPr/>
          <p:nvPr/>
        </p:nvSpPr>
        <p:spPr>
          <a:xfrm>
            <a:off x="3155326" y="4952588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3ED3F9F-5A77-9DC4-0F4C-1EBADEEAE0AB}"/>
              </a:ext>
            </a:extLst>
          </p:cNvPr>
          <p:cNvSpPr/>
          <p:nvPr/>
        </p:nvSpPr>
        <p:spPr>
          <a:xfrm>
            <a:off x="3666845" y="3696091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600C4A-4CE7-9881-AE23-89CB1634BE3A}"/>
              </a:ext>
            </a:extLst>
          </p:cNvPr>
          <p:cNvSpPr/>
          <p:nvPr/>
        </p:nvSpPr>
        <p:spPr>
          <a:xfrm>
            <a:off x="2046291" y="2493791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05F0139-FEC3-6CF3-8F01-A945F4E5D5F6}"/>
              </a:ext>
            </a:extLst>
          </p:cNvPr>
          <p:cNvSpPr/>
          <p:nvPr/>
        </p:nvSpPr>
        <p:spPr>
          <a:xfrm>
            <a:off x="2816468" y="2751105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6BACB6B-E06C-4FAB-3281-5088A2AF4D48}"/>
              </a:ext>
            </a:extLst>
          </p:cNvPr>
          <p:cNvSpPr/>
          <p:nvPr/>
        </p:nvSpPr>
        <p:spPr>
          <a:xfrm>
            <a:off x="3124581" y="4295047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5F4F8D-711D-25A6-8921-65424EE9764F}"/>
              </a:ext>
            </a:extLst>
          </p:cNvPr>
          <p:cNvSpPr/>
          <p:nvPr/>
        </p:nvSpPr>
        <p:spPr>
          <a:xfrm>
            <a:off x="2399814" y="4229104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0DBFB3B-339B-9729-0919-6665D1697B64}"/>
              </a:ext>
            </a:extLst>
          </p:cNvPr>
          <p:cNvSpPr/>
          <p:nvPr/>
        </p:nvSpPr>
        <p:spPr>
          <a:xfrm>
            <a:off x="3945550" y="4758989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F49069B-723D-7984-A35E-2F5F83A2E66D}"/>
              </a:ext>
            </a:extLst>
          </p:cNvPr>
          <p:cNvSpPr/>
          <p:nvPr/>
        </p:nvSpPr>
        <p:spPr>
          <a:xfrm>
            <a:off x="3523529" y="2762583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10A4ED3-D339-171F-30B0-C52E91C5EEDE}"/>
              </a:ext>
            </a:extLst>
          </p:cNvPr>
          <p:cNvSpPr/>
          <p:nvPr/>
        </p:nvSpPr>
        <p:spPr>
          <a:xfrm>
            <a:off x="2334845" y="3221447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91B2D19-3966-22B5-7186-501BE765FDFA}"/>
              </a:ext>
            </a:extLst>
          </p:cNvPr>
          <p:cNvSpPr/>
          <p:nvPr/>
        </p:nvSpPr>
        <p:spPr>
          <a:xfrm>
            <a:off x="7417522" y="30337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E0088D7-6F3F-7C7E-DC5E-5EB5940124DE}"/>
              </a:ext>
            </a:extLst>
          </p:cNvPr>
          <p:cNvSpPr/>
          <p:nvPr/>
        </p:nvSpPr>
        <p:spPr>
          <a:xfrm>
            <a:off x="8809517" y="461772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00E10E1-6395-157B-E509-1E4CABC8A070}"/>
              </a:ext>
            </a:extLst>
          </p:cNvPr>
          <p:cNvSpPr/>
          <p:nvPr/>
        </p:nvSpPr>
        <p:spPr>
          <a:xfrm>
            <a:off x="9447349" y="3972233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CC12022-B1C3-57B1-3518-9F5D7A5B8E21}"/>
              </a:ext>
            </a:extLst>
          </p:cNvPr>
          <p:cNvSpPr/>
          <p:nvPr/>
        </p:nvSpPr>
        <p:spPr>
          <a:xfrm>
            <a:off x="8450612" y="31057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9B8307C-C673-BC1A-F767-9AE161FDF065}"/>
              </a:ext>
            </a:extLst>
          </p:cNvPr>
          <p:cNvSpPr/>
          <p:nvPr/>
        </p:nvSpPr>
        <p:spPr>
          <a:xfrm>
            <a:off x="7910862" y="33851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1E5B8B0-4486-E8A1-4793-4AE184B8F999}"/>
              </a:ext>
            </a:extLst>
          </p:cNvPr>
          <p:cNvSpPr/>
          <p:nvPr/>
        </p:nvSpPr>
        <p:spPr>
          <a:xfrm>
            <a:off x="9034812" y="42360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3CEE1F3-BA9A-8585-C4AA-DD7A90B3E553}"/>
              </a:ext>
            </a:extLst>
          </p:cNvPr>
          <p:cNvSpPr/>
          <p:nvPr/>
        </p:nvSpPr>
        <p:spPr>
          <a:xfrm>
            <a:off x="8260112" y="50996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B14A6AA-E07B-8ADC-FB44-8901763133A8}"/>
              </a:ext>
            </a:extLst>
          </p:cNvPr>
          <p:cNvSpPr/>
          <p:nvPr/>
        </p:nvSpPr>
        <p:spPr>
          <a:xfrm>
            <a:off x="9422162" y="5480691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F0CF92B-9507-2D9D-BEEC-C67233FDAFC2}"/>
              </a:ext>
            </a:extLst>
          </p:cNvPr>
          <p:cNvSpPr/>
          <p:nvPr/>
        </p:nvSpPr>
        <p:spPr>
          <a:xfrm>
            <a:off x="8019293" y="4988588"/>
            <a:ext cx="72000" cy="72000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D506233-2C9F-A50C-2A03-A02DB81B8026}"/>
              </a:ext>
            </a:extLst>
          </p:cNvPr>
          <p:cNvSpPr/>
          <p:nvPr/>
        </p:nvSpPr>
        <p:spPr>
          <a:xfrm>
            <a:off x="8530812" y="3732091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95B2C79-AF5D-ED75-AED6-A5151699D2B6}"/>
              </a:ext>
            </a:extLst>
          </p:cNvPr>
          <p:cNvSpPr/>
          <p:nvPr/>
        </p:nvSpPr>
        <p:spPr>
          <a:xfrm>
            <a:off x="6910258" y="2529791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D3A15C2-56FC-F3E7-B74D-57B72B7927BB}"/>
              </a:ext>
            </a:extLst>
          </p:cNvPr>
          <p:cNvSpPr/>
          <p:nvPr/>
        </p:nvSpPr>
        <p:spPr>
          <a:xfrm>
            <a:off x="7680435" y="2787105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78D324C-CFF8-9650-1C25-EAA8C967B1D6}"/>
              </a:ext>
            </a:extLst>
          </p:cNvPr>
          <p:cNvSpPr/>
          <p:nvPr/>
        </p:nvSpPr>
        <p:spPr>
          <a:xfrm>
            <a:off x="7988548" y="4331047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7E53408-6E62-659B-ACDB-16A257EC50D7}"/>
              </a:ext>
            </a:extLst>
          </p:cNvPr>
          <p:cNvSpPr/>
          <p:nvPr/>
        </p:nvSpPr>
        <p:spPr>
          <a:xfrm>
            <a:off x="8809517" y="4794989"/>
            <a:ext cx="1080000" cy="1080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B2A64504-7625-260F-B712-CCCA869EA279}"/>
              </a:ext>
            </a:extLst>
          </p:cNvPr>
          <p:cNvSpPr/>
          <p:nvPr/>
        </p:nvSpPr>
        <p:spPr>
          <a:xfrm>
            <a:off x="5725754" y="3834058"/>
            <a:ext cx="597522" cy="4511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2858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988B011A-9525-43CF-AB45-D151764C76FB}"/>
              </a:ext>
            </a:extLst>
          </p:cNvPr>
          <p:cNvSpPr/>
          <p:nvPr/>
        </p:nvSpPr>
        <p:spPr>
          <a:xfrm>
            <a:off x="9314575" y="5316933"/>
            <a:ext cx="1137600" cy="11376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l-GR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(2 + ε)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-Approximation for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Point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Algorithm for point burning</a:t>
            </a: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</a:rPr>
              <a:t>Guess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the burning number b from 1 to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For each given point, construct a </a:t>
            </a:r>
            <a:r>
              <a:rPr lang="en-US" sz="2400" dirty="0">
                <a:solidFill>
                  <a:srgbClr val="92D050"/>
                </a:solidFill>
              </a:rPr>
              <a:t>disk of radius b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Compute a </a:t>
            </a:r>
            <a:r>
              <a:rPr lang="el-GR" sz="2400" dirty="0">
                <a:solidFill>
                  <a:srgbClr val="92D050"/>
                </a:solidFill>
              </a:rPr>
              <a:t>(</a:t>
            </a:r>
            <a:r>
              <a:rPr lang="en-US" sz="2400" dirty="0">
                <a:solidFill>
                  <a:srgbClr val="92D050"/>
                </a:solidFill>
              </a:rPr>
              <a:t>1</a:t>
            </a:r>
            <a:r>
              <a:rPr lang="el-GR" sz="2400" dirty="0">
                <a:solidFill>
                  <a:srgbClr val="92D050"/>
                </a:solidFill>
              </a:rPr>
              <a:t> + ε)</a:t>
            </a:r>
            <a:r>
              <a:rPr lang="en-US" sz="2400" dirty="0">
                <a:solidFill>
                  <a:srgbClr val="92D050"/>
                </a:solidFill>
              </a:rPr>
              <a:t>-approximate solution for D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for the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	discrete unit disk cover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Stop as soon as </a:t>
            </a:r>
            <a:r>
              <a:rPr lang="en-US" sz="2400" dirty="0">
                <a:solidFill>
                  <a:srgbClr val="92D050"/>
                </a:solidFill>
              </a:rPr>
              <a:t>|D| ≤ </a:t>
            </a:r>
            <a:r>
              <a:rPr lang="el-GR" sz="2400" dirty="0">
                <a:solidFill>
                  <a:srgbClr val="92D050"/>
                </a:solidFill>
              </a:rPr>
              <a:t>(</a:t>
            </a:r>
            <a:r>
              <a:rPr lang="en-US" sz="2400" dirty="0">
                <a:solidFill>
                  <a:srgbClr val="92D050"/>
                </a:solidFill>
              </a:rPr>
              <a:t>1</a:t>
            </a:r>
            <a:r>
              <a:rPr lang="el-GR" sz="2400" dirty="0">
                <a:solidFill>
                  <a:srgbClr val="92D050"/>
                </a:solidFill>
              </a:rPr>
              <a:t> + ε)</a:t>
            </a:r>
            <a:r>
              <a:rPr lang="en-US" sz="2400" baseline="30000" dirty="0">
                <a:solidFill>
                  <a:srgbClr val="92D050"/>
                </a:solidFill>
              </a:rPr>
              <a:t>.</a:t>
            </a:r>
            <a:r>
              <a:rPr lang="en-US" sz="2400" dirty="0">
                <a:solidFill>
                  <a:srgbClr val="92D050"/>
                </a:solidFill>
              </a:rPr>
              <a:t>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Burn all the centers of D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and then </a:t>
            </a:r>
          </a:p>
          <a:p>
            <a:pPr lvl="1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burning b more </a:t>
            </a:r>
          </a:p>
          <a:p>
            <a:pPr lvl="1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steps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to ensure all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   points are burned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  <a:p>
            <a:pPr lvl="1"/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n>
                <a:solidFill>
                  <a:prstClr val="black"/>
                </a:solidFill>
              </a:ln>
              <a:solidFill>
                <a:schemeClr val="tx1">
                  <a:lumMod val="85000"/>
                </a:schemeClr>
              </a:solidFill>
              <a:latin typeface="Arial Nova Cond"/>
              <a:ea typeface="+mj-ea"/>
              <a:cs typeface="+mj-cs"/>
            </a:endParaRPr>
          </a:p>
          <a:p>
            <a:pPr lvl="1"/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CDAE3-138E-BBA9-F0A5-31E49433323B}"/>
              </a:ext>
            </a:extLst>
          </p:cNvPr>
          <p:cNvSpPr/>
          <p:nvPr/>
        </p:nvSpPr>
        <p:spPr>
          <a:xfrm>
            <a:off x="9237497" y="1405059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058357-D00B-CC44-B33E-7D88100C93F5}"/>
              </a:ext>
            </a:extLst>
          </p:cNvPr>
          <p:cNvSpPr/>
          <p:nvPr/>
        </p:nvSpPr>
        <p:spPr>
          <a:xfrm>
            <a:off x="9418234" y="1915766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89DC31-4AD8-E127-D833-BE4BEBBA2005}"/>
              </a:ext>
            </a:extLst>
          </p:cNvPr>
          <p:cNvSpPr/>
          <p:nvPr/>
        </p:nvSpPr>
        <p:spPr>
          <a:xfrm>
            <a:off x="9861364" y="2027594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A574B1-F145-0C62-AFA5-DCD4AB1971B9}"/>
              </a:ext>
            </a:extLst>
          </p:cNvPr>
          <p:cNvSpPr/>
          <p:nvPr/>
        </p:nvSpPr>
        <p:spPr>
          <a:xfrm>
            <a:off x="9955230" y="1455080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08BB5C-B36B-3177-E772-8D9AD4F1E044}"/>
              </a:ext>
            </a:extLst>
          </p:cNvPr>
          <p:cNvSpPr/>
          <p:nvPr/>
        </p:nvSpPr>
        <p:spPr>
          <a:xfrm>
            <a:off x="9580242" y="1649192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DD89FE-D288-A210-278E-438F92A72C2A}"/>
              </a:ext>
            </a:extLst>
          </p:cNvPr>
          <p:cNvSpPr/>
          <p:nvPr/>
        </p:nvSpPr>
        <p:spPr>
          <a:xfrm>
            <a:off x="9574756" y="2210908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933184-7BA7-59D6-4490-475D04030353}"/>
              </a:ext>
            </a:extLst>
          </p:cNvPr>
          <p:cNvSpPr/>
          <p:nvPr/>
        </p:nvSpPr>
        <p:spPr>
          <a:xfrm>
            <a:off x="9224606" y="1860756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7846DB-74DC-EB98-0637-022CAD105DA1}"/>
              </a:ext>
            </a:extLst>
          </p:cNvPr>
          <p:cNvSpPr/>
          <p:nvPr/>
        </p:nvSpPr>
        <p:spPr>
          <a:xfrm>
            <a:off x="8885079" y="1054907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D9791C-20E1-A66C-C452-1461B2857EA0}"/>
              </a:ext>
            </a:extLst>
          </p:cNvPr>
          <p:cNvSpPr/>
          <p:nvPr/>
        </p:nvSpPr>
        <p:spPr>
          <a:xfrm>
            <a:off x="9229918" y="1311130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685AE1-443F-DC9A-6630-6219F2CBA161}"/>
              </a:ext>
            </a:extLst>
          </p:cNvPr>
          <p:cNvSpPr/>
          <p:nvPr/>
        </p:nvSpPr>
        <p:spPr>
          <a:xfrm>
            <a:off x="9062428" y="1556262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D382F-E3EB-B991-07FE-2F992FA6C37B}"/>
              </a:ext>
            </a:extLst>
          </p:cNvPr>
          <p:cNvSpPr/>
          <p:nvPr/>
        </p:nvSpPr>
        <p:spPr>
          <a:xfrm>
            <a:off x="9574756" y="1108197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BF2631-6911-05E4-1CA4-2F6FC3C9B67F}"/>
              </a:ext>
            </a:extLst>
          </p:cNvPr>
          <p:cNvSpPr/>
          <p:nvPr/>
        </p:nvSpPr>
        <p:spPr>
          <a:xfrm>
            <a:off x="9508214" y="1669462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352062-AC3C-AAE1-C4A9-D168CA8E5C9A}"/>
              </a:ext>
            </a:extLst>
          </p:cNvPr>
          <p:cNvSpPr/>
          <p:nvPr/>
        </p:nvSpPr>
        <p:spPr>
          <a:xfrm>
            <a:off x="9243661" y="3232349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EC6292-0B86-FA2C-BD48-E9501F0B475B}"/>
              </a:ext>
            </a:extLst>
          </p:cNvPr>
          <p:cNvSpPr/>
          <p:nvPr/>
        </p:nvSpPr>
        <p:spPr>
          <a:xfrm>
            <a:off x="9424398" y="3743056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E21C11C-01D6-836E-F87A-ED76D55E1269}"/>
              </a:ext>
            </a:extLst>
          </p:cNvPr>
          <p:cNvSpPr/>
          <p:nvPr/>
        </p:nvSpPr>
        <p:spPr>
          <a:xfrm>
            <a:off x="9867528" y="3854884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EE5F5BF-0BAA-AD27-ED06-E60A93C49271}"/>
              </a:ext>
            </a:extLst>
          </p:cNvPr>
          <p:cNvSpPr/>
          <p:nvPr/>
        </p:nvSpPr>
        <p:spPr>
          <a:xfrm>
            <a:off x="9961394" y="3282370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A3ED4D5-5552-D7AC-4149-66B0B5360A3D}"/>
              </a:ext>
            </a:extLst>
          </p:cNvPr>
          <p:cNvSpPr/>
          <p:nvPr/>
        </p:nvSpPr>
        <p:spPr>
          <a:xfrm>
            <a:off x="9586406" y="3476482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0FE676-8371-6194-5AB7-FE9FC4389585}"/>
              </a:ext>
            </a:extLst>
          </p:cNvPr>
          <p:cNvSpPr/>
          <p:nvPr/>
        </p:nvSpPr>
        <p:spPr>
          <a:xfrm>
            <a:off x="9580920" y="4038198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E65928-7B1B-C799-01CB-98A8C856273F}"/>
              </a:ext>
            </a:extLst>
          </p:cNvPr>
          <p:cNvSpPr/>
          <p:nvPr/>
        </p:nvSpPr>
        <p:spPr>
          <a:xfrm>
            <a:off x="8891243" y="2882197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F12DACD-E034-7945-B9CB-A4EB9B741134}"/>
              </a:ext>
            </a:extLst>
          </p:cNvPr>
          <p:cNvSpPr/>
          <p:nvPr/>
        </p:nvSpPr>
        <p:spPr>
          <a:xfrm>
            <a:off x="9236082" y="3138420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A41FC50-6AC4-C7F9-C390-412B3F35613C}"/>
              </a:ext>
            </a:extLst>
          </p:cNvPr>
          <p:cNvSpPr/>
          <p:nvPr/>
        </p:nvSpPr>
        <p:spPr>
          <a:xfrm>
            <a:off x="9580920" y="2935487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DBDC08-F38B-7A54-E270-5C8A2AE56E1C}"/>
              </a:ext>
            </a:extLst>
          </p:cNvPr>
          <p:cNvSpPr/>
          <p:nvPr/>
        </p:nvSpPr>
        <p:spPr>
          <a:xfrm>
            <a:off x="9514378" y="3496752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9EB01AC-4AED-2FBE-7DE6-4ABF38B05A90}"/>
              </a:ext>
            </a:extLst>
          </p:cNvPr>
          <p:cNvSpPr>
            <a:spLocks noChangeAspect="1"/>
          </p:cNvSpPr>
          <p:nvPr/>
        </p:nvSpPr>
        <p:spPr>
          <a:xfrm>
            <a:off x="8488303" y="4520292"/>
            <a:ext cx="1497592" cy="14976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6123A0D-4075-D9E4-4E81-80A345AE9559}"/>
              </a:ext>
            </a:extLst>
          </p:cNvPr>
          <p:cNvSpPr/>
          <p:nvPr/>
        </p:nvSpPr>
        <p:spPr>
          <a:xfrm>
            <a:off x="9220008" y="5231794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B5FE7CB-165F-297D-B2E6-562D1E10D185}"/>
              </a:ext>
            </a:extLst>
          </p:cNvPr>
          <p:cNvSpPr/>
          <p:nvPr/>
        </p:nvSpPr>
        <p:spPr>
          <a:xfrm>
            <a:off x="9400745" y="5742502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031295-1D35-8611-29A8-DF86BAA6680D}"/>
              </a:ext>
            </a:extLst>
          </p:cNvPr>
          <p:cNvSpPr/>
          <p:nvPr/>
        </p:nvSpPr>
        <p:spPr>
          <a:xfrm>
            <a:off x="9843874" y="5854329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E5BC414-C138-34E9-5312-3978F3FD3462}"/>
              </a:ext>
            </a:extLst>
          </p:cNvPr>
          <p:cNvSpPr/>
          <p:nvPr/>
        </p:nvSpPr>
        <p:spPr>
          <a:xfrm>
            <a:off x="9937740" y="5281816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EF448A-BD62-361C-9D5A-92B2B7780281}"/>
              </a:ext>
            </a:extLst>
          </p:cNvPr>
          <p:cNvSpPr/>
          <p:nvPr/>
        </p:nvSpPr>
        <p:spPr>
          <a:xfrm>
            <a:off x="9562752" y="5475928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94BB800-3A88-1681-947E-D94F8C5273B2}"/>
              </a:ext>
            </a:extLst>
          </p:cNvPr>
          <p:cNvSpPr/>
          <p:nvPr/>
        </p:nvSpPr>
        <p:spPr>
          <a:xfrm>
            <a:off x="9557267" y="6037643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DE07842-B9BA-5238-CAB5-A5889C280C29}"/>
              </a:ext>
            </a:extLst>
          </p:cNvPr>
          <p:cNvSpPr>
            <a:spLocks noChangeAspect="1"/>
          </p:cNvSpPr>
          <p:nvPr/>
        </p:nvSpPr>
        <p:spPr>
          <a:xfrm>
            <a:off x="9102280" y="5055765"/>
            <a:ext cx="971998" cy="9720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F2F5E19-F6CE-D2E4-121C-CE7638181782}"/>
              </a:ext>
            </a:extLst>
          </p:cNvPr>
          <p:cNvSpPr>
            <a:spLocks noChangeAspect="1"/>
          </p:cNvSpPr>
          <p:nvPr/>
        </p:nvSpPr>
        <p:spPr>
          <a:xfrm>
            <a:off x="9599767" y="4915678"/>
            <a:ext cx="748800" cy="748800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F60A94-5F36-B69A-E1BC-4C92591B4A7D}"/>
              </a:ext>
            </a:extLst>
          </p:cNvPr>
          <p:cNvSpPr/>
          <p:nvPr/>
        </p:nvSpPr>
        <p:spPr>
          <a:xfrm>
            <a:off x="6440337" y="4878356"/>
            <a:ext cx="750321" cy="750325"/>
          </a:xfrm>
          <a:prstGeom prst="ellips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9F149B-E4A8-4494-1801-71AAA4D51A32}"/>
              </a:ext>
            </a:extLst>
          </p:cNvPr>
          <p:cNvSpPr/>
          <p:nvPr/>
        </p:nvSpPr>
        <p:spPr>
          <a:xfrm>
            <a:off x="6803379" y="5231794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8B18BB-1AA1-8BAA-004F-88AE45418F4E}"/>
              </a:ext>
            </a:extLst>
          </p:cNvPr>
          <p:cNvSpPr/>
          <p:nvPr/>
        </p:nvSpPr>
        <p:spPr>
          <a:xfrm>
            <a:off x="6984116" y="5742502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F77560-3FBB-F835-8936-F86ACFCEA864}"/>
              </a:ext>
            </a:extLst>
          </p:cNvPr>
          <p:cNvSpPr/>
          <p:nvPr/>
        </p:nvSpPr>
        <p:spPr>
          <a:xfrm>
            <a:off x="7427245" y="5854329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A53DD9-FA35-C7F1-3909-A82738078D89}"/>
              </a:ext>
            </a:extLst>
          </p:cNvPr>
          <p:cNvSpPr/>
          <p:nvPr/>
        </p:nvSpPr>
        <p:spPr>
          <a:xfrm>
            <a:off x="7521111" y="5281816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99F611-F2E3-9606-299C-1698D8FF175E}"/>
              </a:ext>
            </a:extLst>
          </p:cNvPr>
          <p:cNvSpPr/>
          <p:nvPr/>
        </p:nvSpPr>
        <p:spPr>
          <a:xfrm>
            <a:off x="7146123" y="5475928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7E4BC1-06BC-FAD6-8D94-4C45FC1057AD}"/>
              </a:ext>
            </a:extLst>
          </p:cNvPr>
          <p:cNvSpPr/>
          <p:nvPr/>
        </p:nvSpPr>
        <p:spPr>
          <a:xfrm>
            <a:off x="7140638" y="6037643"/>
            <a:ext cx="50021" cy="50022"/>
          </a:xfrm>
          <a:prstGeom prst="ellipse">
            <a:avLst/>
          </a:prstGeom>
          <a:solidFill>
            <a:schemeClr val="tx1">
              <a:lumMod val="95000"/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484F86-BE12-EAC8-45BE-6AC0216001DD}"/>
              </a:ext>
            </a:extLst>
          </p:cNvPr>
          <p:cNvSpPr>
            <a:spLocks noChangeAspect="1"/>
          </p:cNvSpPr>
          <p:nvPr/>
        </p:nvSpPr>
        <p:spPr>
          <a:xfrm>
            <a:off x="6978448" y="5305711"/>
            <a:ext cx="374399" cy="374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BBBFF9-79A4-BC17-6833-28BC17EE5103}"/>
              </a:ext>
            </a:extLst>
          </p:cNvPr>
          <p:cNvSpPr>
            <a:spLocks noChangeAspect="1"/>
          </p:cNvSpPr>
          <p:nvPr/>
        </p:nvSpPr>
        <p:spPr>
          <a:xfrm>
            <a:off x="7445765" y="5208520"/>
            <a:ext cx="194400" cy="1944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61FE865-1A9F-5FD2-DD8C-2218A3610828}"/>
              </a:ext>
            </a:extLst>
          </p:cNvPr>
          <p:cNvSpPr/>
          <p:nvPr/>
        </p:nvSpPr>
        <p:spPr>
          <a:xfrm>
            <a:off x="7176275" y="5590059"/>
            <a:ext cx="568800" cy="568800"/>
          </a:xfrm>
          <a:prstGeom prst="ellipse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3360B19-664C-2E00-1C6A-10E440D99109}"/>
              </a:ext>
            </a:extLst>
          </p:cNvPr>
          <p:cNvSpPr/>
          <p:nvPr/>
        </p:nvSpPr>
        <p:spPr>
          <a:xfrm>
            <a:off x="7972717" y="5306795"/>
            <a:ext cx="305828" cy="46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43AC198-C693-57F4-D211-43FE4F8D0AC8}"/>
              </a:ext>
            </a:extLst>
          </p:cNvPr>
          <p:cNvSpPr/>
          <p:nvPr/>
        </p:nvSpPr>
        <p:spPr>
          <a:xfrm rot="20146234">
            <a:off x="8279027" y="2054841"/>
            <a:ext cx="748271" cy="46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1E2E757-BB5F-40B9-2FF8-C37BA11B54CD}"/>
              </a:ext>
            </a:extLst>
          </p:cNvPr>
          <p:cNvSpPr/>
          <p:nvPr/>
        </p:nvSpPr>
        <p:spPr>
          <a:xfrm>
            <a:off x="8087984" y="3138420"/>
            <a:ext cx="748271" cy="46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6224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l-GR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(2 + ε)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-Approximation for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 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Anywhere Burning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Algorithm for anywhere burning</a:t>
            </a:r>
          </a:p>
          <a:p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</a:rPr>
              <a:t>Guess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the burning number b from 1 to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For each </a:t>
            </a:r>
            <a:r>
              <a:rPr lang="en-US" sz="2400" b="1" strike="sngStrike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given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point, construct a </a:t>
            </a:r>
            <a:r>
              <a:rPr lang="en-US" sz="2400" dirty="0">
                <a:solidFill>
                  <a:srgbClr val="92D050"/>
                </a:solidFill>
              </a:rPr>
              <a:t>disk of radius b units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Compute a </a:t>
            </a:r>
            <a:r>
              <a:rPr lang="el-GR" sz="2400" dirty="0">
                <a:solidFill>
                  <a:srgbClr val="92D050"/>
                </a:solidFill>
              </a:rPr>
              <a:t>(</a:t>
            </a:r>
            <a:r>
              <a:rPr lang="en-US" sz="2400" dirty="0">
                <a:solidFill>
                  <a:srgbClr val="92D050"/>
                </a:solidFill>
              </a:rPr>
              <a:t>1</a:t>
            </a:r>
            <a:r>
              <a:rPr lang="el-GR" sz="2400" dirty="0">
                <a:solidFill>
                  <a:srgbClr val="92D050"/>
                </a:solidFill>
              </a:rPr>
              <a:t> + ε)</a:t>
            </a:r>
            <a:r>
              <a:rPr lang="en-US" sz="2400" dirty="0">
                <a:solidFill>
                  <a:srgbClr val="92D050"/>
                </a:solidFill>
              </a:rPr>
              <a:t>-approximate solution for D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for the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	discrete unit disk cover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Stop as soon as </a:t>
            </a:r>
            <a:r>
              <a:rPr lang="en-US" sz="2400" dirty="0">
                <a:solidFill>
                  <a:srgbClr val="92D050"/>
                </a:solidFill>
              </a:rPr>
              <a:t>|D| ≤ </a:t>
            </a:r>
            <a:r>
              <a:rPr lang="el-GR" sz="2400" dirty="0">
                <a:solidFill>
                  <a:srgbClr val="92D050"/>
                </a:solidFill>
              </a:rPr>
              <a:t>(</a:t>
            </a:r>
            <a:r>
              <a:rPr lang="en-US" sz="2400" dirty="0">
                <a:solidFill>
                  <a:srgbClr val="92D050"/>
                </a:solidFill>
              </a:rPr>
              <a:t>1</a:t>
            </a:r>
            <a:r>
              <a:rPr lang="el-GR" sz="2400" dirty="0">
                <a:solidFill>
                  <a:srgbClr val="92D050"/>
                </a:solidFill>
              </a:rPr>
              <a:t> + ε)</a:t>
            </a:r>
            <a:r>
              <a:rPr lang="en-US" sz="2400" baseline="30000" dirty="0">
                <a:solidFill>
                  <a:srgbClr val="92D050"/>
                </a:solidFill>
              </a:rPr>
              <a:t>.</a:t>
            </a:r>
            <a:r>
              <a:rPr lang="en-US" sz="2400" dirty="0">
                <a:solidFill>
                  <a:srgbClr val="92D050"/>
                </a:solidFill>
              </a:rPr>
              <a:t>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Burn all the centers of D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and then </a:t>
            </a:r>
          </a:p>
          <a:p>
            <a:pPr lvl="1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keep burning b more </a:t>
            </a:r>
          </a:p>
          <a:p>
            <a:pPr lvl="1"/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steps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to ensure all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   points are burned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  <a:p>
            <a:pPr lvl="1"/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n>
                <a:solidFill>
                  <a:prstClr val="black"/>
                </a:solidFill>
              </a:ln>
              <a:solidFill>
                <a:schemeClr val="tx1">
                  <a:lumMod val="85000"/>
                </a:schemeClr>
              </a:solidFill>
              <a:latin typeface="Arial Nova Cond"/>
              <a:ea typeface="+mj-ea"/>
              <a:cs typeface="+mj-cs"/>
            </a:endParaRPr>
          </a:p>
          <a:p>
            <a:pPr lvl="1"/>
            <a:endParaRPr lang="en-US" sz="2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CDAE3-138E-BBA9-F0A5-31E49433323B}"/>
              </a:ext>
            </a:extLst>
          </p:cNvPr>
          <p:cNvSpPr/>
          <p:nvPr/>
        </p:nvSpPr>
        <p:spPr>
          <a:xfrm>
            <a:off x="10003372" y="1936075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89DC31-4AD8-E127-D833-BE4BEBBA2005}"/>
              </a:ext>
            </a:extLst>
          </p:cNvPr>
          <p:cNvSpPr/>
          <p:nvPr/>
        </p:nvSpPr>
        <p:spPr>
          <a:xfrm>
            <a:off x="10223504" y="4085813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A574B1-F145-0C62-AFA5-DCD4AB1971B9}"/>
              </a:ext>
            </a:extLst>
          </p:cNvPr>
          <p:cNvSpPr/>
          <p:nvPr/>
        </p:nvSpPr>
        <p:spPr>
          <a:xfrm>
            <a:off x="9672119" y="3025676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08BB5C-B36B-3177-E772-8D9AD4F1E044}"/>
              </a:ext>
            </a:extLst>
          </p:cNvPr>
          <p:cNvSpPr/>
          <p:nvPr/>
        </p:nvSpPr>
        <p:spPr>
          <a:xfrm>
            <a:off x="9758232" y="3516911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7846DB-74DC-EB98-0637-022CAD105DA1}"/>
              </a:ext>
            </a:extLst>
          </p:cNvPr>
          <p:cNvSpPr/>
          <p:nvPr/>
        </p:nvSpPr>
        <p:spPr>
          <a:xfrm>
            <a:off x="9650954" y="1585923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685AE1-443F-DC9A-6630-6219F2CBA161}"/>
              </a:ext>
            </a:extLst>
          </p:cNvPr>
          <p:cNvSpPr/>
          <p:nvPr/>
        </p:nvSpPr>
        <p:spPr>
          <a:xfrm>
            <a:off x="9650954" y="2497089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n-CA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BF2631-6911-05E4-1CA4-2F6FC3C9B67F}"/>
              </a:ext>
            </a:extLst>
          </p:cNvPr>
          <p:cNvSpPr/>
          <p:nvPr/>
        </p:nvSpPr>
        <p:spPr>
          <a:xfrm>
            <a:off x="9650954" y="3436742"/>
            <a:ext cx="750323" cy="750325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n-CA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1E2E757-BB5F-40B9-2FF8-C37BA11B54CD}"/>
              </a:ext>
            </a:extLst>
          </p:cNvPr>
          <p:cNvSpPr/>
          <p:nvPr/>
        </p:nvSpPr>
        <p:spPr>
          <a:xfrm>
            <a:off x="8392463" y="2373662"/>
            <a:ext cx="748271" cy="46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B3D966-BE9F-9D05-B85A-72776F0B5FDF}"/>
              </a:ext>
            </a:extLst>
          </p:cNvPr>
          <p:cNvSpPr txBox="1"/>
          <p:nvPr/>
        </p:nvSpPr>
        <p:spPr>
          <a:xfrm>
            <a:off x="2386861" y="2053269"/>
            <a:ext cx="610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Nova Cond"/>
                <a:ea typeface="+mj-ea"/>
                <a:cs typeface="+mj-cs"/>
              </a:rPr>
              <a:t>candidate</a:t>
            </a:r>
            <a:endParaRPr lang="en-CA" sz="2400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66D23D2-73DA-782B-C6F5-20303BF41594}"/>
              </a:ext>
            </a:extLst>
          </p:cNvPr>
          <p:cNvSpPr/>
          <p:nvPr/>
        </p:nvSpPr>
        <p:spPr>
          <a:xfrm>
            <a:off x="9824519" y="3178076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1FF49AE-6743-0F93-6065-8813B679D02C}"/>
              </a:ext>
            </a:extLst>
          </p:cNvPr>
          <p:cNvSpPr/>
          <p:nvPr/>
        </p:nvSpPr>
        <p:spPr>
          <a:xfrm>
            <a:off x="10311351" y="2657377"/>
            <a:ext cx="50022" cy="50022"/>
          </a:xfrm>
          <a:prstGeom prst="ellipse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5317714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Results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C31031-90DC-0C73-EB06-78DD5AE0A094}"/>
              </a:ext>
            </a:extLst>
          </p:cNvPr>
          <p:cNvSpPr/>
          <p:nvPr/>
        </p:nvSpPr>
        <p:spPr>
          <a:xfrm>
            <a:off x="6181896" y="3980180"/>
            <a:ext cx="5075297" cy="1544320"/>
          </a:xfrm>
          <a:prstGeom prst="roundRect">
            <a:avLst/>
          </a:prstGeom>
          <a:solidFill>
            <a:srgbClr val="FF0000">
              <a:alpha val="6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77310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Anywhere Burning with at most k burning sources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at most k burning sources is NP-hard to approximate within a factor of (1.15 - ε)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IDEA</a:t>
            </a: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it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NP-complete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to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decide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whether all points can be burned with at most k burning sources in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steps 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the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NP-hardness holds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even when we allow to burn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(1.15 - ε).b steps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8027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Anywhere Burning with at most k burning sources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it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NP-complete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to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decide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whether all points can be burned with at most k burning sources in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steps </a:t>
            </a: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3-bounded planar 3-SAT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9A735-128F-6F47-7B03-D25437D94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45" y="2894508"/>
            <a:ext cx="2391109" cy="2486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0A5FF-DB14-DAF0-C7E4-58D49635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743" y="2894508"/>
            <a:ext cx="2257757" cy="2481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028FB-A607-5340-6E02-3783838DC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76" y="2940021"/>
            <a:ext cx="3866730" cy="249991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1157F49-24D0-0D39-BC14-69F774BF23E8}"/>
              </a:ext>
            </a:extLst>
          </p:cNvPr>
          <p:cNvSpPr/>
          <p:nvPr/>
        </p:nvSpPr>
        <p:spPr>
          <a:xfrm>
            <a:off x="3908000" y="4079943"/>
            <a:ext cx="412235" cy="37775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B68CD-4599-C9F7-147D-793C212D0885}"/>
              </a:ext>
            </a:extLst>
          </p:cNvPr>
          <p:cNvSpPr txBox="1"/>
          <p:nvPr/>
        </p:nvSpPr>
        <p:spPr>
          <a:xfrm>
            <a:off x="1485568" y="5572113"/>
            <a:ext cx="2006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3-SAT</a:t>
            </a:r>
            <a:endParaRPr lang="en-CA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0E229-C1DD-B377-B554-8481539D3591}"/>
              </a:ext>
            </a:extLst>
          </p:cNvPr>
          <p:cNvSpPr txBox="1"/>
          <p:nvPr/>
        </p:nvSpPr>
        <p:spPr>
          <a:xfrm>
            <a:off x="4604082" y="5557852"/>
            <a:ext cx="2190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Instance of anywhere</a:t>
            </a:r>
          </a:p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burning</a:t>
            </a:r>
            <a:endParaRPr lang="en-CA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90A91-9CD3-43A7-C5C0-9A2A987C9F86}"/>
              </a:ext>
            </a:extLst>
          </p:cNvPr>
          <p:cNvSpPr txBox="1"/>
          <p:nvPr/>
        </p:nvSpPr>
        <p:spPr>
          <a:xfrm>
            <a:off x="8299782" y="5557851"/>
            <a:ext cx="2190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types of burning for the edge gadgets</a:t>
            </a:r>
            <a:endParaRPr lang="en-CA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9E612-DD46-7F08-7FC1-E9009CD05338}"/>
              </a:ext>
            </a:extLst>
          </p:cNvPr>
          <p:cNvSpPr/>
          <p:nvPr/>
        </p:nvSpPr>
        <p:spPr>
          <a:xfrm>
            <a:off x="7785100" y="3937000"/>
            <a:ext cx="711200" cy="520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113426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Anywhere Burning with at most k burning sources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it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NP-complete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to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decide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whether all points can be burned with at most k burning sources in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steps </a:t>
            </a: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</a:t>
            </a: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3-bounded </a:t>
            </a: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planar 3-SAT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717E9-3578-7EAC-2A4B-75B97A16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04" y="1707306"/>
            <a:ext cx="7382496" cy="45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495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Anywhere Burning with at most k burning sources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it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NP-complete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to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decide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whether all points can be burned with at most k burning sources in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steps </a:t>
            </a: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</a:t>
            </a: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3-bounded </a:t>
            </a: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planar 3-SAT</a:t>
            </a: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CA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CA" sz="3600" dirty="0">
                <a:solidFill>
                  <a:srgbClr val="FF0000"/>
                </a:solidFill>
              </a:rPr>
              <a:t>But why all the </a:t>
            </a:r>
          </a:p>
          <a:p>
            <a:r>
              <a:rPr lang="en-CA" sz="3600" dirty="0">
                <a:solidFill>
                  <a:srgbClr val="FF0000"/>
                </a:solidFill>
              </a:rPr>
              <a:t>disks here are </a:t>
            </a:r>
          </a:p>
          <a:p>
            <a:r>
              <a:rPr lang="en-CA" sz="3600" dirty="0">
                <a:solidFill>
                  <a:srgbClr val="FF0000"/>
                </a:solidFill>
              </a:rPr>
              <a:t>of same radii?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717E9-3578-7EAC-2A4B-75B97A16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04" y="1707306"/>
            <a:ext cx="7382496" cy="45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7742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Graphs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7E4B5-381C-B119-7770-59E9814C6ADF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A graph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vertex at each timestamp and propagate the burning through neighbors.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FFEC3-B650-4C19-25E5-2B6566594AA7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Output: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A burning sequence with minimum length (burning number)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4E989D-053A-FD11-4C56-80719874AFE4}"/>
              </a:ext>
            </a:extLst>
          </p:cNvPr>
          <p:cNvGrpSpPr/>
          <p:nvPr/>
        </p:nvGrpSpPr>
        <p:grpSpPr>
          <a:xfrm>
            <a:off x="2888434" y="996654"/>
            <a:ext cx="2760804" cy="740915"/>
            <a:chOff x="1485519" y="2991841"/>
            <a:chExt cx="3540364" cy="10722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A5B16F-68D0-4A4B-CFF9-F83FFB6CAD64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1879FD-E34D-634F-E00A-61CBDFC43E12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D192CA-2CC4-C814-7DBB-5BD5FC8E5A00}"/>
                </a:ext>
              </a:extLst>
            </p:cNvPr>
            <p:cNvSpPr/>
            <p:nvPr/>
          </p:nvSpPr>
          <p:spPr>
            <a:xfrm>
              <a:off x="2151435" y="2991841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35A31F-66F8-9A5D-97E9-D8EEA0FA721D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711571-8356-808E-BEB7-B5DDDE720E8D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93B1B0-9E7E-FFC0-C711-CEC1FB61439F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2CE660-DB56-621A-7C5D-3D9F75639055}"/>
                </a:ext>
              </a:extLst>
            </p:cNvPr>
            <p:cNvSpPr/>
            <p:nvPr/>
          </p:nvSpPr>
          <p:spPr>
            <a:xfrm>
              <a:off x="4035766" y="307281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h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BC6431-6C3A-F73E-A0AA-8675317867C8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6CCA10-2093-AF65-25B2-69C65EE968DB}"/>
                </a:ext>
              </a:extLst>
            </p:cNvPr>
            <p:cNvCxnSpPr>
              <a:stCxn id="21" idx="6"/>
              <a:endCxn id="24" idx="2"/>
            </p:cNvCxnSpPr>
            <p:nvPr/>
          </p:nvCxnSpPr>
          <p:spPr>
            <a:xfrm>
              <a:off x="1823722" y="3883068"/>
              <a:ext cx="327713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B3F708-6818-A719-E0A3-AFB9B58CAD22}"/>
                </a:ext>
              </a:extLst>
            </p:cNvPr>
            <p:cNvCxnSpPr>
              <a:cxnSpLocks/>
              <a:stCxn id="24" idx="6"/>
              <a:endCxn id="28" idx="2"/>
            </p:cNvCxnSpPr>
            <p:nvPr/>
          </p:nvCxnSpPr>
          <p:spPr>
            <a:xfrm>
              <a:off x="2489638" y="3883068"/>
              <a:ext cx="271005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F5D134-5032-1B65-7ABC-FC56196A8366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 flipV="1">
              <a:off x="3098846" y="3883068"/>
              <a:ext cx="328699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CC8B8C-DF38-12EE-254C-2290259BDF09}"/>
                </a:ext>
              </a:extLst>
            </p:cNvPr>
            <p:cNvCxnSpPr>
              <a:cxnSpLocks/>
              <a:stCxn id="29" idx="6"/>
              <a:endCxn id="31" idx="2"/>
            </p:cNvCxnSpPr>
            <p:nvPr/>
          </p:nvCxnSpPr>
          <p:spPr>
            <a:xfrm>
              <a:off x="3765748" y="3883068"/>
              <a:ext cx="27001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71811A-5CE7-03E5-36B2-7CD8F4350C01}"/>
                </a:ext>
              </a:extLst>
            </p:cNvPr>
            <p:cNvCxnSpPr>
              <a:cxnSpLocks/>
              <a:stCxn id="31" idx="6"/>
              <a:endCxn id="34" idx="2"/>
            </p:cNvCxnSpPr>
            <p:nvPr/>
          </p:nvCxnSpPr>
          <p:spPr>
            <a:xfrm>
              <a:off x="4373970" y="3883068"/>
              <a:ext cx="3137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83351C-4575-DB90-B129-084D6B841FF0}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>
            <a:xfrm>
              <a:off x="4204868" y="3423542"/>
              <a:ext cx="1" cy="284162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E94E6E-2E42-8F8C-32CB-40BACC30D6AC}"/>
                </a:ext>
              </a:extLst>
            </p:cNvPr>
            <p:cNvCxnSpPr>
              <a:cxnSpLocks/>
              <a:stCxn id="25" idx="4"/>
              <a:endCxn id="24" idx="0"/>
            </p:cNvCxnSpPr>
            <p:nvPr/>
          </p:nvCxnSpPr>
          <p:spPr>
            <a:xfrm>
              <a:off x="2320537" y="3342569"/>
              <a:ext cx="0" cy="3651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677922696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Anywhere Burning with at most k burning sources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it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NP-complete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to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decide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whether all points can be burned with at most k burning sources in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steps </a:t>
            </a: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 from 3-bounded planar 3-SAT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FF0000"/>
                </a:solidFill>
              </a:rPr>
              <a:t>But why all the disks here are of same radii?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In fact they are all different radii, but we </a:t>
            </a: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   can ensure all of them to have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large radii </a:t>
            </a: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by adding some remote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isolated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points in the </a:t>
            </a: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   construction that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 be burned </a:t>
            </a: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later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(with small radii)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CA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Show that the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NP-hardness holds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even when we allow to burn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(1.15 - ε)</a:t>
            </a:r>
            <a:r>
              <a:rPr lang="en-US" sz="24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steps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ADB7A4-7941-6A3E-61E3-D77C4E3B2C6D}"/>
              </a:ext>
            </a:extLst>
          </p:cNvPr>
          <p:cNvGrpSpPr>
            <a:grpSpLocks noChangeAspect="1"/>
          </p:cNvGrpSpPr>
          <p:nvPr/>
        </p:nvGrpSpPr>
        <p:grpSpPr>
          <a:xfrm>
            <a:off x="6867460" y="1432830"/>
            <a:ext cx="3295663" cy="1476000"/>
            <a:chOff x="5497345" y="1738808"/>
            <a:chExt cx="5551655" cy="24863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FDCFAA-60EA-707D-39D8-E2FE29CA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7345" y="1738808"/>
              <a:ext cx="2391109" cy="24863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920B9-2453-BD86-DA8E-7FD2778FE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1243" y="1738808"/>
              <a:ext cx="2257757" cy="2481051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1F9D8DA7-8D62-42B7-3232-3E4D61F15AF5}"/>
                </a:ext>
              </a:extLst>
            </p:cNvPr>
            <p:cNvSpPr/>
            <p:nvPr/>
          </p:nvSpPr>
          <p:spPr>
            <a:xfrm>
              <a:off x="8162500" y="2924243"/>
              <a:ext cx="412235" cy="37775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6636BA-5A49-1211-5C62-E76867E13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460" y="3162169"/>
            <a:ext cx="3295663" cy="20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82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Directions for Future Research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35138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Directions for Future Research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3681475-1B76-37A6-1B11-1A88E5833967}"/>
              </a:ext>
            </a:extLst>
          </p:cNvPr>
          <p:cNvSpPr/>
          <p:nvPr/>
        </p:nvSpPr>
        <p:spPr>
          <a:xfrm>
            <a:off x="8923379" y="1501627"/>
            <a:ext cx="2114464" cy="471830"/>
          </a:xfrm>
          <a:prstGeom prst="wedgeRectCallout">
            <a:avLst>
              <a:gd name="adj1" fmla="val -74474"/>
              <a:gd name="adj2" fmla="val 696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APX-hard?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13C900F-6CBA-25FF-0D6A-847C4FDA5D54}"/>
              </a:ext>
            </a:extLst>
          </p:cNvPr>
          <p:cNvSpPr/>
          <p:nvPr/>
        </p:nvSpPr>
        <p:spPr>
          <a:xfrm>
            <a:off x="7985124" y="3429000"/>
            <a:ext cx="3990975" cy="471830"/>
          </a:xfrm>
          <a:prstGeom prst="wedgeRectCallout">
            <a:avLst>
              <a:gd name="adj1" fmla="val -40508"/>
              <a:gd name="adj2" fmla="val -7976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Better approximation?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F90924B-B96C-0560-47B8-1466E956FA1D}"/>
              </a:ext>
            </a:extLst>
          </p:cNvPr>
          <p:cNvSpPr/>
          <p:nvPr/>
        </p:nvSpPr>
        <p:spPr>
          <a:xfrm>
            <a:off x="8821777" y="2302858"/>
            <a:ext cx="3154322" cy="471830"/>
          </a:xfrm>
          <a:prstGeom prst="wedgeRectCallout">
            <a:avLst>
              <a:gd name="adj1" fmla="val -63055"/>
              <a:gd name="adj2" fmla="val 6020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Recent progress (1.9+ε)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57EA322-2608-AAA7-6641-22F0E475F4AA}"/>
              </a:ext>
            </a:extLst>
          </p:cNvPr>
          <p:cNvSpPr/>
          <p:nvPr/>
        </p:nvSpPr>
        <p:spPr>
          <a:xfrm>
            <a:off x="6743916" y="5834675"/>
            <a:ext cx="4552995" cy="471830"/>
          </a:xfrm>
          <a:prstGeom prst="wedgeRectCallout">
            <a:avLst>
              <a:gd name="adj1" fmla="val -35098"/>
              <a:gd name="adj2" fmla="val -11475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Better inapproximability?</a:t>
            </a:r>
          </a:p>
        </p:txBody>
      </p:sp>
    </p:spTree>
    <p:extLst>
      <p:ext uri="{BB962C8B-B14F-4D97-AF65-F5344CB8AC3E}">
        <p14:creationId xmlns:p14="http://schemas.microsoft.com/office/powerpoint/2010/main" val="2588874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Directions for Future Research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9B215-61DB-F9B8-C5FB-7B76EC7E1096}"/>
              </a:ext>
            </a:extLst>
          </p:cNvPr>
          <p:cNvSpPr/>
          <p:nvPr/>
        </p:nvSpPr>
        <p:spPr>
          <a:xfrm>
            <a:off x="895089" y="996655"/>
            <a:ext cx="5115017" cy="335944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Graph Burning (Known)</a:t>
            </a: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Finding the burning number is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even for a forest of paths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et al. ’14]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3-approximable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[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Bonato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CA" sz="2400" dirty="0" err="1">
                <a:solidFill>
                  <a:schemeClr val="tx1">
                    <a:lumMod val="85000"/>
                  </a:schemeClr>
                </a:solidFill>
              </a:rPr>
              <a:t>Kamali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’19]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70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APX-hard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for max-deg-3 graphs [Mondal et al. ’21]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9AFC1-6AE9-4C4B-EAE5-6107168E47DE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 and Anywhere Burning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(new)</a:t>
            </a:r>
          </a:p>
          <a:p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CA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NP-hard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Both are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(2 + ε)-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approximable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for every ε &gt; 0.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Given a restriction on the number of   burning sources,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anywhere burning is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NP-hard to approximate within a factor of (1.15 - ε).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3681475-1B76-37A6-1B11-1A88E5833967}"/>
              </a:ext>
            </a:extLst>
          </p:cNvPr>
          <p:cNvSpPr/>
          <p:nvPr/>
        </p:nvSpPr>
        <p:spPr>
          <a:xfrm>
            <a:off x="8923379" y="1501627"/>
            <a:ext cx="2114464" cy="471830"/>
          </a:xfrm>
          <a:prstGeom prst="wedgeRectCallout">
            <a:avLst>
              <a:gd name="adj1" fmla="val -74474"/>
              <a:gd name="adj2" fmla="val 696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APX-hard?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13C900F-6CBA-25FF-0D6A-847C4FDA5D54}"/>
              </a:ext>
            </a:extLst>
          </p:cNvPr>
          <p:cNvSpPr/>
          <p:nvPr/>
        </p:nvSpPr>
        <p:spPr>
          <a:xfrm>
            <a:off x="7985124" y="3429000"/>
            <a:ext cx="3990975" cy="471830"/>
          </a:xfrm>
          <a:prstGeom prst="wedgeRectCallout">
            <a:avLst>
              <a:gd name="adj1" fmla="val -40508"/>
              <a:gd name="adj2" fmla="val -7976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Better approximation?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F90924B-B96C-0560-47B8-1466E956FA1D}"/>
              </a:ext>
            </a:extLst>
          </p:cNvPr>
          <p:cNvSpPr/>
          <p:nvPr/>
        </p:nvSpPr>
        <p:spPr>
          <a:xfrm>
            <a:off x="8821777" y="2302858"/>
            <a:ext cx="3154322" cy="471830"/>
          </a:xfrm>
          <a:prstGeom prst="wedgeRectCallout">
            <a:avLst>
              <a:gd name="adj1" fmla="val -63055"/>
              <a:gd name="adj2" fmla="val 6020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Recent progress (1.9+ε)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57EA322-2608-AAA7-6641-22F0E475F4AA}"/>
              </a:ext>
            </a:extLst>
          </p:cNvPr>
          <p:cNvSpPr/>
          <p:nvPr/>
        </p:nvSpPr>
        <p:spPr>
          <a:xfrm>
            <a:off x="6743916" y="5834675"/>
            <a:ext cx="4552995" cy="471830"/>
          </a:xfrm>
          <a:prstGeom prst="wedgeRectCallout">
            <a:avLst>
              <a:gd name="adj1" fmla="val -35098"/>
              <a:gd name="adj2" fmla="val -11475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Better inapproximability?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78417-CC09-4FAA-34F6-EF2DF1F508B9}"/>
              </a:ext>
            </a:extLst>
          </p:cNvPr>
          <p:cNvSpPr txBox="1"/>
          <p:nvPr/>
        </p:nvSpPr>
        <p:spPr>
          <a:xfrm>
            <a:off x="1889125" y="3591501"/>
            <a:ext cx="6095999" cy="16879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Thank You!</a:t>
            </a:r>
          </a:p>
        </p:txBody>
      </p:sp>
      <p:pic>
        <p:nvPicPr>
          <p:cNvPr id="10" name="Picture 4" descr="Sundial and University of Saskatchewan collaborate to advance cannabis  clinical research">
            <a:extLst>
              <a:ext uri="{FF2B5EF4-FFF2-40B4-BE49-F238E27FC236}">
                <a16:creationId xmlns:a16="http://schemas.microsoft.com/office/drawing/2014/main" id="{4219425B-AE64-3CBA-4887-6384D6CF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44" y="5602318"/>
            <a:ext cx="2551043" cy="73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 descr="Update on NSERC&amp;#39;s New Research Partnerships Program – CS-Can|Info-Can">
            <a:extLst>
              <a:ext uri="{FF2B5EF4-FFF2-40B4-BE49-F238E27FC236}">
                <a16:creationId xmlns:a16="http://schemas.microsoft.com/office/drawing/2014/main" id="{A517EE7B-567D-A33D-4F0D-219920F5E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7" b="28170"/>
          <a:stretch/>
        </p:blipFill>
        <p:spPr bwMode="auto">
          <a:xfrm>
            <a:off x="3637624" y="5611740"/>
            <a:ext cx="2130574" cy="778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520700" stA="57000" endPos="43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802789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Graphs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7E4B5-381C-B119-7770-59E9814C6ADF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A graph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vertex at each timestamp and propagate the burning through neighbors.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FFEC3-B650-4C19-25E5-2B6566594AA7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Output: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Minimum number of rounds to burn all the vertices (and a burning sequence)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3C9528-DE16-F2C5-DBD2-0FEA5F5D34B5}"/>
              </a:ext>
            </a:extLst>
          </p:cNvPr>
          <p:cNvSpPr/>
          <p:nvPr/>
        </p:nvSpPr>
        <p:spPr>
          <a:xfrm>
            <a:off x="1623306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CF48C5-C8A5-F252-8B41-D69D8F3EE273}"/>
              </a:ext>
            </a:extLst>
          </p:cNvPr>
          <p:cNvSpPr/>
          <p:nvPr/>
        </p:nvSpPr>
        <p:spPr>
          <a:xfrm>
            <a:off x="2142593" y="3553213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CBFE7-552B-CBB5-D4FE-DC4E0668E09A}"/>
              </a:ext>
            </a:extLst>
          </p:cNvPr>
          <p:cNvSpPr/>
          <p:nvPr/>
        </p:nvSpPr>
        <p:spPr>
          <a:xfrm>
            <a:off x="2142593" y="3058542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1624C0-A0EF-FDDF-17E7-C62EC1BA0FA1}"/>
              </a:ext>
            </a:extLst>
          </p:cNvPr>
          <p:cNvSpPr/>
          <p:nvPr/>
        </p:nvSpPr>
        <p:spPr>
          <a:xfrm>
            <a:off x="2617658" y="355709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D88116-313A-6000-6A63-F631C623A716}"/>
              </a:ext>
            </a:extLst>
          </p:cNvPr>
          <p:cNvSpPr/>
          <p:nvPr/>
        </p:nvSpPr>
        <p:spPr>
          <a:xfrm>
            <a:off x="3137713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4ABB94-446A-43A0-256D-0B99CD322D3B}"/>
              </a:ext>
            </a:extLst>
          </p:cNvPr>
          <p:cNvSpPr/>
          <p:nvPr/>
        </p:nvSpPr>
        <p:spPr>
          <a:xfrm>
            <a:off x="3612010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50CC0F-0316-96C4-E2EE-C1787D9DFD79}"/>
              </a:ext>
            </a:extLst>
          </p:cNvPr>
          <p:cNvSpPr/>
          <p:nvPr/>
        </p:nvSpPr>
        <p:spPr>
          <a:xfrm>
            <a:off x="3612009" y="311449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AE887-5FA4-FCA0-ABA9-83356FE7D606}"/>
              </a:ext>
            </a:extLst>
          </p:cNvPr>
          <p:cNvSpPr/>
          <p:nvPr/>
        </p:nvSpPr>
        <p:spPr>
          <a:xfrm>
            <a:off x="4120377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D82159-A197-B07E-F386-AB24AA6FE02C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1887039" y="3674392"/>
            <a:ext cx="25555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E01D7F-6C06-7648-7B14-EE97662B648E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2406326" y="3674392"/>
            <a:ext cx="21133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AE6B13-D0C4-82F9-A1BB-AD4C71283AC9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2881391" y="3674392"/>
            <a:ext cx="25632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F2D159-B9A6-AC35-B398-47CEF318462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401447" y="3674392"/>
            <a:ext cx="21056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9493F8-BAF3-6EAC-FD77-2A97F9AFD149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875743" y="3674392"/>
            <a:ext cx="244634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BF7019-D0DC-1D9E-AAA4-65EE2B3E6D73}"/>
              </a:ext>
            </a:extLst>
          </p:cNvPr>
          <p:cNvCxnSpPr>
            <a:cxnSpLocks/>
            <a:stCxn id="12" idx="4"/>
            <a:endCxn id="10" idx="0"/>
          </p:cNvCxnSpPr>
          <p:nvPr/>
        </p:nvCxnSpPr>
        <p:spPr>
          <a:xfrm>
            <a:off x="3743876" y="3356853"/>
            <a:ext cx="1" cy="19636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EE434C-D730-F06D-D744-A3400352A085}"/>
              </a:ext>
            </a:extLst>
          </p:cNvPr>
          <p:cNvCxnSpPr>
            <a:cxnSpLocks/>
            <a:stCxn id="6" idx="4"/>
            <a:endCxn id="5" idx="0"/>
          </p:cNvCxnSpPr>
          <p:nvPr/>
        </p:nvCxnSpPr>
        <p:spPr>
          <a:xfrm>
            <a:off x="2274460" y="3300900"/>
            <a:ext cx="0" cy="252313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4E989D-053A-FD11-4C56-80719874AFE4}"/>
              </a:ext>
            </a:extLst>
          </p:cNvPr>
          <p:cNvGrpSpPr/>
          <p:nvPr/>
        </p:nvGrpSpPr>
        <p:grpSpPr>
          <a:xfrm>
            <a:off x="2888434" y="996654"/>
            <a:ext cx="2760804" cy="740915"/>
            <a:chOff x="1485519" y="2991841"/>
            <a:chExt cx="3540364" cy="10722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A5B16F-68D0-4A4B-CFF9-F83FFB6CAD64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1879FD-E34D-634F-E00A-61CBDFC43E12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D192CA-2CC4-C814-7DBB-5BD5FC8E5A00}"/>
                </a:ext>
              </a:extLst>
            </p:cNvPr>
            <p:cNvSpPr/>
            <p:nvPr/>
          </p:nvSpPr>
          <p:spPr>
            <a:xfrm>
              <a:off x="2151435" y="2991841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35A31F-66F8-9A5D-97E9-D8EEA0FA721D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711571-8356-808E-BEB7-B5DDDE720E8D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93B1B0-9E7E-FFC0-C711-CEC1FB61439F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2CE660-DB56-621A-7C5D-3D9F75639055}"/>
                </a:ext>
              </a:extLst>
            </p:cNvPr>
            <p:cNvSpPr/>
            <p:nvPr/>
          </p:nvSpPr>
          <p:spPr>
            <a:xfrm>
              <a:off x="4035766" y="307281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h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BC6431-6C3A-F73E-A0AA-8675317867C8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6CCA10-2093-AF65-25B2-69C65EE968DB}"/>
                </a:ext>
              </a:extLst>
            </p:cNvPr>
            <p:cNvCxnSpPr>
              <a:stCxn id="21" idx="6"/>
              <a:endCxn id="24" idx="2"/>
            </p:cNvCxnSpPr>
            <p:nvPr/>
          </p:nvCxnSpPr>
          <p:spPr>
            <a:xfrm>
              <a:off x="1823722" y="3883068"/>
              <a:ext cx="327713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B3F708-6818-A719-E0A3-AFB9B58CAD22}"/>
                </a:ext>
              </a:extLst>
            </p:cNvPr>
            <p:cNvCxnSpPr>
              <a:cxnSpLocks/>
              <a:stCxn id="24" idx="6"/>
              <a:endCxn id="28" idx="2"/>
            </p:cNvCxnSpPr>
            <p:nvPr/>
          </p:nvCxnSpPr>
          <p:spPr>
            <a:xfrm>
              <a:off x="2489638" y="3883068"/>
              <a:ext cx="271005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F5D134-5032-1B65-7ABC-FC56196A8366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 flipV="1">
              <a:off x="3098846" y="3883068"/>
              <a:ext cx="328699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CC8B8C-DF38-12EE-254C-2290259BDF09}"/>
                </a:ext>
              </a:extLst>
            </p:cNvPr>
            <p:cNvCxnSpPr>
              <a:cxnSpLocks/>
              <a:stCxn id="29" idx="6"/>
              <a:endCxn id="31" idx="2"/>
            </p:cNvCxnSpPr>
            <p:nvPr/>
          </p:nvCxnSpPr>
          <p:spPr>
            <a:xfrm>
              <a:off x="3765748" y="3883068"/>
              <a:ext cx="27001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71811A-5CE7-03E5-36B2-7CD8F4350C01}"/>
                </a:ext>
              </a:extLst>
            </p:cNvPr>
            <p:cNvCxnSpPr>
              <a:cxnSpLocks/>
              <a:stCxn id="31" idx="6"/>
              <a:endCxn id="34" idx="2"/>
            </p:cNvCxnSpPr>
            <p:nvPr/>
          </p:nvCxnSpPr>
          <p:spPr>
            <a:xfrm>
              <a:off x="4373970" y="3883068"/>
              <a:ext cx="3137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83351C-4575-DB90-B129-084D6B841FF0}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>
            <a:xfrm>
              <a:off x="4204868" y="3423542"/>
              <a:ext cx="1" cy="284162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E94E6E-2E42-8F8C-32CB-40BACC30D6AC}"/>
                </a:ext>
              </a:extLst>
            </p:cNvPr>
            <p:cNvCxnSpPr>
              <a:cxnSpLocks/>
              <a:stCxn id="25" idx="4"/>
              <a:endCxn id="24" idx="0"/>
            </p:cNvCxnSpPr>
            <p:nvPr/>
          </p:nvCxnSpPr>
          <p:spPr>
            <a:xfrm>
              <a:off x="2320537" y="3342569"/>
              <a:ext cx="0" cy="3651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B2BAEB-7B38-A569-74F3-8E1DF84CEE52}"/>
              </a:ext>
            </a:extLst>
          </p:cNvPr>
          <p:cNvSpPr txBox="1"/>
          <p:nvPr/>
        </p:nvSpPr>
        <p:spPr>
          <a:xfrm>
            <a:off x="887183" y="34897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 = 1</a:t>
            </a:r>
          </a:p>
        </p:txBody>
      </p:sp>
    </p:spTree>
    <p:extLst>
      <p:ext uri="{BB962C8B-B14F-4D97-AF65-F5344CB8AC3E}">
        <p14:creationId xmlns:p14="http://schemas.microsoft.com/office/powerpoint/2010/main" val="377789810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Graphs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7E4B5-381C-B119-7770-59E9814C6ADF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A graph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vertex at each timestamp and propagate the burning through neighbors.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FFEC3-B650-4C19-25E5-2B6566594AA7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Output: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Minimum number of rounds to burn all the vertices (and a burning sequence)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3C9528-DE16-F2C5-DBD2-0FEA5F5D34B5}"/>
              </a:ext>
            </a:extLst>
          </p:cNvPr>
          <p:cNvSpPr/>
          <p:nvPr/>
        </p:nvSpPr>
        <p:spPr>
          <a:xfrm>
            <a:off x="1623306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CF48C5-C8A5-F252-8B41-D69D8F3EE273}"/>
              </a:ext>
            </a:extLst>
          </p:cNvPr>
          <p:cNvSpPr/>
          <p:nvPr/>
        </p:nvSpPr>
        <p:spPr>
          <a:xfrm>
            <a:off x="2142593" y="3553213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CBFE7-552B-CBB5-D4FE-DC4E0668E09A}"/>
              </a:ext>
            </a:extLst>
          </p:cNvPr>
          <p:cNvSpPr/>
          <p:nvPr/>
        </p:nvSpPr>
        <p:spPr>
          <a:xfrm>
            <a:off x="2142593" y="3058542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1624C0-A0EF-FDDF-17E7-C62EC1BA0FA1}"/>
              </a:ext>
            </a:extLst>
          </p:cNvPr>
          <p:cNvSpPr/>
          <p:nvPr/>
        </p:nvSpPr>
        <p:spPr>
          <a:xfrm>
            <a:off x="2617658" y="355709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D88116-313A-6000-6A63-F631C623A716}"/>
              </a:ext>
            </a:extLst>
          </p:cNvPr>
          <p:cNvSpPr/>
          <p:nvPr/>
        </p:nvSpPr>
        <p:spPr>
          <a:xfrm>
            <a:off x="3137713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4ABB94-446A-43A0-256D-0B99CD322D3B}"/>
              </a:ext>
            </a:extLst>
          </p:cNvPr>
          <p:cNvSpPr/>
          <p:nvPr/>
        </p:nvSpPr>
        <p:spPr>
          <a:xfrm>
            <a:off x="3612010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50CC0F-0316-96C4-E2EE-C1787D9DFD79}"/>
              </a:ext>
            </a:extLst>
          </p:cNvPr>
          <p:cNvSpPr/>
          <p:nvPr/>
        </p:nvSpPr>
        <p:spPr>
          <a:xfrm>
            <a:off x="3612009" y="311449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AE887-5FA4-FCA0-ABA9-83356FE7D606}"/>
              </a:ext>
            </a:extLst>
          </p:cNvPr>
          <p:cNvSpPr/>
          <p:nvPr/>
        </p:nvSpPr>
        <p:spPr>
          <a:xfrm>
            <a:off x="4120377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D82159-A197-B07E-F386-AB24AA6FE02C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1887039" y="3674392"/>
            <a:ext cx="25555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E01D7F-6C06-7648-7B14-EE97662B648E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2406326" y="3674392"/>
            <a:ext cx="21133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AE6B13-D0C4-82F9-A1BB-AD4C71283AC9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2881391" y="3674392"/>
            <a:ext cx="25632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F2D159-B9A6-AC35-B398-47CEF318462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401447" y="3674392"/>
            <a:ext cx="21056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9493F8-BAF3-6EAC-FD77-2A97F9AFD149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875743" y="3674392"/>
            <a:ext cx="244634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BF7019-D0DC-1D9E-AAA4-65EE2B3E6D73}"/>
              </a:ext>
            </a:extLst>
          </p:cNvPr>
          <p:cNvCxnSpPr>
            <a:cxnSpLocks/>
            <a:stCxn id="12" idx="4"/>
            <a:endCxn id="10" idx="0"/>
          </p:cNvCxnSpPr>
          <p:nvPr/>
        </p:nvCxnSpPr>
        <p:spPr>
          <a:xfrm>
            <a:off x="3743876" y="3356853"/>
            <a:ext cx="1" cy="19636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EE434C-D730-F06D-D744-A3400352A085}"/>
              </a:ext>
            </a:extLst>
          </p:cNvPr>
          <p:cNvCxnSpPr>
            <a:cxnSpLocks/>
            <a:stCxn id="6" idx="4"/>
            <a:endCxn id="5" idx="0"/>
          </p:cNvCxnSpPr>
          <p:nvPr/>
        </p:nvCxnSpPr>
        <p:spPr>
          <a:xfrm>
            <a:off x="2274460" y="3300900"/>
            <a:ext cx="0" cy="252313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4E989D-053A-FD11-4C56-80719874AFE4}"/>
              </a:ext>
            </a:extLst>
          </p:cNvPr>
          <p:cNvGrpSpPr/>
          <p:nvPr/>
        </p:nvGrpSpPr>
        <p:grpSpPr>
          <a:xfrm>
            <a:off x="2888434" y="996654"/>
            <a:ext cx="2760804" cy="740915"/>
            <a:chOff x="1485519" y="2991841"/>
            <a:chExt cx="3540364" cy="10722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A5B16F-68D0-4A4B-CFF9-F83FFB6CAD64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1879FD-E34D-634F-E00A-61CBDFC43E12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D192CA-2CC4-C814-7DBB-5BD5FC8E5A00}"/>
                </a:ext>
              </a:extLst>
            </p:cNvPr>
            <p:cNvSpPr/>
            <p:nvPr/>
          </p:nvSpPr>
          <p:spPr>
            <a:xfrm>
              <a:off x="2151435" y="2991841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35A31F-66F8-9A5D-97E9-D8EEA0FA721D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711571-8356-808E-BEB7-B5DDDE720E8D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93B1B0-9E7E-FFC0-C711-CEC1FB61439F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2CE660-DB56-621A-7C5D-3D9F75639055}"/>
                </a:ext>
              </a:extLst>
            </p:cNvPr>
            <p:cNvSpPr/>
            <p:nvPr/>
          </p:nvSpPr>
          <p:spPr>
            <a:xfrm>
              <a:off x="4035766" y="307281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h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BC6431-6C3A-F73E-A0AA-8675317867C8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6CCA10-2093-AF65-25B2-69C65EE968DB}"/>
                </a:ext>
              </a:extLst>
            </p:cNvPr>
            <p:cNvCxnSpPr>
              <a:stCxn id="21" idx="6"/>
              <a:endCxn id="24" idx="2"/>
            </p:cNvCxnSpPr>
            <p:nvPr/>
          </p:nvCxnSpPr>
          <p:spPr>
            <a:xfrm>
              <a:off x="1823722" y="3883068"/>
              <a:ext cx="327713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B3F708-6818-A719-E0A3-AFB9B58CAD22}"/>
                </a:ext>
              </a:extLst>
            </p:cNvPr>
            <p:cNvCxnSpPr>
              <a:cxnSpLocks/>
              <a:stCxn id="24" idx="6"/>
              <a:endCxn id="28" idx="2"/>
            </p:cNvCxnSpPr>
            <p:nvPr/>
          </p:nvCxnSpPr>
          <p:spPr>
            <a:xfrm>
              <a:off x="2489638" y="3883068"/>
              <a:ext cx="271005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F5D134-5032-1B65-7ABC-FC56196A8366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 flipV="1">
              <a:off x="3098846" y="3883068"/>
              <a:ext cx="328699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CC8B8C-DF38-12EE-254C-2290259BDF09}"/>
                </a:ext>
              </a:extLst>
            </p:cNvPr>
            <p:cNvCxnSpPr>
              <a:cxnSpLocks/>
              <a:stCxn id="29" idx="6"/>
              <a:endCxn id="31" idx="2"/>
            </p:cNvCxnSpPr>
            <p:nvPr/>
          </p:nvCxnSpPr>
          <p:spPr>
            <a:xfrm>
              <a:off x="3765748" y="3883068"/>
              <a:ext cx="27001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71811A-5CE7-03E5-36B2-7CD8F4350C01}"/>
                </a:ext>
              </a:extLst>
            </p:cNvPr>
            <p:cNvCxnSpPr>
              <a:cxnSpLocks/>
              <a:stCxn id="31" idx="6"/>
              <a:endCxn id="34" idx="2"/>
            </p:cNvCxnSpPr>
            <p:nvPr/>
          </p:nvCxnSpPr>
          <p:spPr>
            <a:xfrm>
              <a:off x="4373970" y="3883068"/>
              <a:ext cx="3137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83351C-4575-DB90-B129-084D6B841FF0}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>
            <a:xfrm>
              <a:off x="4204868" y="3423542"/>
              <a:ext cx="1" cy="284162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E94E6E-2E42-8F8C-32CB-40BACC30D6AC}"/>
                </a:ext>
              </a:extLst>
            </p:cNvPr>
            <p:cNvCxnSpPr>
              <a:cxnSpLocks/>
              <a:stCxn id="25" idx="4"/>
              <a:endCxn id="24" idx="0"/>
            </p:cNvCxnSpPr>
            <p:nvPr/>
          </p:nvCxnSpPr>
          <p:spPr>
            <a:xfrm>
              <a:off x="2320537" y="3342569"/>
              <a:ext cx="0" cy="3651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DE3D4CA-912B-1374-120C-147415FEEC0A}"/>
              </a:ext>
            </a:extLst>
          </p:cNvPr>
          <p:cNvSpPr/>
          <p:nvPr/>
        </p:nvSpPr>
        <p:spPr>
          <a:xfrm>
            <a:off x="1642037" y="4556647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CD7354-96FE-7A6C-4A3D-5CC6B4A401A9}"/>
              </a:ext>
            </a:extLst>
          </p:cNvPr>
          <p:cNvSpPr/>
          <p:nvPr/>
        </p:nvSpPr>
        <p:spPr>
          <a:xfrm>
            <a:off x="2161324" y="4556647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975B9D-0155-17B6-E34E-AAF08B707D41}"/>
              </a:ext>
            </a:extLst>
          </p:cNvPr>
          <p:cNvSpPr/>
          <p:nvPr/>
        </p:nvSpPr>
        <p:spPr>
          <a:xfrm>
            <a:off x="2161324" y="4061976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724747-DCC6-8559-3F5B-402D4716270F}"/>
              </a:ext>
            </a:extLst>
          </p:cNvPr>
          <p:cNvSpPr/>
          <p:nvPr/>
        </p:nvSpPr>
        <p:spPr>
          <a:xfrm>
            <a:off x="2636389" y="4560533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C0D0614-367A-1983-AEF9-3418E2E3E4B8}"/>
              </a:ext>
            </a:extLst>
          </p:cNvPr>
          <p:cNvSpPr/>
          <p:nvPr/>
        </p:nvSpPr>
        <p:spPr>
          <a:xfrm>
            <a:off x="3156444" y="4556647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D25C88-7400-A45D-10E5-3E75D0C995A4}"/>
              </a:ext>
            </a:extLst>
          </p:cNvPr>
          <p:cNvSpPr/>
          <p:nvPr/>
        </p:nvSpPr>
        <p:spPr>
          <a:xfrm>
            <a:off x="3630741" y="4556647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902570B-105C-7006-86D8-56B44E03552C}"/>
              </a:ext>
            </a:extLst>
          </p:cNvPr>
          <p:cNvSpPr/>
          <p:nvPr/>
        </p:nvSpPr>
        <p:spPr>
          <a:xfrm>
            <a:off x="3630740" y="41179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D74502-1C4A-25F8-9C47-12CE855F231E}"/>
              </a:ext>
            </a:extLst>
          </p:cNvPr>
          <p:cNvSpPr/>
          <p:nvPr/>
        </p:nvSpPr>
        <p:spPr>
          <a:xfrm>
            <a:off x="4139108" y="4556647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f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A459385-F6EA-DFFC-96AA-B3B857FF403A}"/>
              </a:ext>
            </a:extLst>
          </p:cNvPr>
          <p:cNvCxnSpPr>
            <a:stCxn id="14" idx="6"/>
            <a:endCxn id="17" idx="2"/>
          </p:cNvCxnSpPr>
          <p:nvPr/>
        </p:nvCxnSpPr>
        <p:spPr>
          <a:xfrm>
            <a:off x="1905770" y="4677826"/>
            <a:ext cx="255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2F03D6-E6D8-F400-2818-6EB11F19DB32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2425057" y="4677826"/>
            <a:ext cx="211332" cy="3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87D4348-B020-056E-0BDA-9E2EEABE0D7D}"/>
              </a:ext>
            </a:extLst>
          </p:cNvPr>
          <p:cNvCxnSpPr>
            <a:cxnSpLocks/>
            <a:stCxn id="23" idx="6"/>
            <a:endCxn id="43" idx="2"/>
          </p:cNvCxnSpPr>
          <p:nvPr/>
        </p:nvCxnSpPr>
        <p:spPr>
          <a:xfrm flipV="1">
            <a:off x="2900122" y="4677826"/>
            <a:ext cx="25632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B5346B-890B-39D8-A8FC-EA8ED38F4DF9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3420178" y="4677826"/>
            <a:ext cx="21056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B37A3A-6357-D62F-15AD-8D0F34455F9F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>
            <a:off x="3894474" y="4677826"/>
            <a:ext cx="244634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AC637-F6C6-752A-63E5-04BCF9371C89}"/>
              </a:ext>
            </a:extLst>
          </p:cNvPr>
          <p:cNvCxnSpPr>
            <a:cxnSpLocks/>
            <a:stCxn id="45" idx="4"/>
            <a:endCxn id="44" idx="0"/>
          </p:cNvCxnSpPr>
          <p:nvPr/>
        </p:nvCxnSpPr>
        <p:spPr>
          <a:xfrm>
            <a:off x="3762607" y="4360287"/>
            <a:ext cx="1" cy="19636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B41534-F1BB-F247-7205-2D1AABF24EFB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>
            <a:off x="2293191" y="4304334"/>
            <a:ext cx="0" cy="252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3582847-C923-2207-6595-CF58FA1E42DB}"/>
              </a:ext>
            </a:extLst>
          </p:cNvPr>
          <p:cNvSpPr txBox="1"/>
          <p:nvPr/>
        </p:nvSpPr>
        <p:spPr>
          <a:xfrm>
            <a:off x="887183" y="34897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 =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BC4A0A-044E-3EEC-52DF-57430AE66235}"/>
              </a:ext>
            </a:extLst>
          </p:cNvPr>
          <p:cNvSpPr txBox="1"/>
          <p:nvPr/>
        </p:nvSpPr>
        <p:spPr>
          <a:xfrm>
            <a:off x="862115" y="442967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 = 2</a:t>
            </a:r>
          </a:p>
        </p:txBody>
      </p:sp>
    </p:spTree>
    <p:extLst>
      <p:ext uri="{BB962C8B-B14F-4D97-AF65-F5344CB8AC3E}">
        <p14:creationId xmlns:p14="http://schemas.microsoft.com/office/powerpoint/2010/main" val="371746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Graphs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7E4B5-381C-B119-7770-59E9814C6ADF}"/>
              </a:ext>
            </a:extLst>
          </p:cNvPr>
          <p:cNvSpPr/>
          <p:nvPr/>
        </p:nvSpPr>
        <p:spPr>
          <a:xfrm>
            <a:off x="895089" y="996655"/>
            <a:ext cx="5115017" cy="5400361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A graph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Task: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vertex at each timestamp and propagate the burning through neighbors.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FFEC3-B650-4C19-25E5-2B6566594AA7}"/>
              </a:ext>
            </a:extLst>
          </p:cNvPr>
          <p:cNvSpPr/>
          <p:nvPr/>
        </p:nvSpPr>
        <p:spPr>
          <a:xfrm>
            <a:off x="6181896" y="996654"/>
            <a:ext cx="5115017" cy="540036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Output: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Minimum number of rounds to burn all the vertices (and a burning sequence)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3C9528-DE16-F2C5-DBD2-0FEA5F5D34B5}"/>
              </a:ext>
            </a:extLst>
          </p:cNvPr>
          <p:cNvSpPr/>
          <p:nvPr/>
        </p:nvSpPr>
        <p:spPr>
          <a:xfrm>
            <a:off x="1623306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CF48C5-C8A5-F252-8B41-D69D8F3EE273}"/>
              </a:ext>
            </a:extLst>
          </p:cNvPr>
          <p:cNvSpPr/>
          <p:nvPr/>
        </p:nvSpPr>
        <p:spPr>
          <a:xfrm>
            <a:off x="2142593" y="3553213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CBFE7-552B-CBB5-D4FE-DC4E0668E09A}"/>
              </a:ext>
            </a:extLst>
          </p:cNvPr>
          <p:cNvSpPr/>
          <p:nvPr/>
        </p:nvSpPr>
        <p:spPr>
          <a:xfrm>
            <a:off x="2142593" y="3058542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1624C0-A0EF-FDDF-17E7-C62EC1BA0FA1}"/>
              </a:ext>
            </a:extLst>
          </p:cNvPr>
          <p:cNvSpPr/>
          <p:nvPr/>
        </p:nvSpPr>
        <p:spPr>
          <a:xfrm>
            <a:off x="2617658" y="355709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D88116-313A-6000-6A63-F631C623A716}"/>
              </a:ext>
            </a:extLst>
          </p:cNvPr>
          <p:cNvSpPr/>
          <p:nvPr/>
        </p:nvSpPr>
        <p:spPr>
          <a:xfrm>
            <a:off x="3137713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4ABB94-446A-43A0-256D-0B99CD322D3B}"/>
              </a:ext>
            </a:extLst>
          </p:cNvPr>
          <p:cNvSpPr/>
          <p:nvPr/>
        </p:nvSpPr>
        <p:spPr>
          <a:xfrm>
            <a:off x="3612010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50CC0F-0316-96C4-E2EE-C1787D9DFD79}"/>
              </a:ext>
            </a:extLst>
          </p:cNvPr>
          <p:cNvSpPr/>
          <p:nvPr/>
        </p:nvSpPr>
        <p:spPr>
          <a:xfrm>
            <a:off x="3612009" y="3114495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AE887-5FA4-FCA0-ABA9-83356FE7D606}"/>
              </a:ext>
            </a:extLst>
          </p:cNvPr>
          <p:cNvSpPr/>
          <p:nvPr/>
        </p:nvSpPr>
        <p:spPr>
          <a:xfrm>
            <a:off x="4120377" y="3553213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D82159-A197-B07E-F386-AB24AA6FE02C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1887039" y="3674392"/>
            <a:ext cx="25555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E01D7F-6C06-7648-7B14-EE97662B648E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2406326" y="3674392"/>
            <a:ext cx="21133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AE6B13-D0C4-82F9-A1BB-AD4C71283AC9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2881391" y="3674392"/>
            <a:ext cx="25632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F2D159-B9A6-AC35-B398-47CEF318462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401447" y="3674392"/>
            <a:ext cx="21056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9493F8-BAF3-6EAC-FD77-2A97F9AFD149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875743" y="3674392"/>
            <a:ext cx="244634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BF7019-D0DC-1D9E-AAA4-65EE2B3E6D73}"/>
              </a:ext>
            </a:extLst>
          </p:cNvPr>
          <p:cNvCxnSpPr>
            <a:cxnSpLocks/>
            <a:stCxn id="12" idx="4"/>
            <a:endCxn id="10" idx="0"/>
          </p:cNvCxnSpPr>
          <p:nvPr/>
        </p:nvCxnSpPr>
        <p:spPr>
          <a:xfrm>
            <a:off x="3743876" y="3356853"/>
            <a:ext cx="1" cy="19636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EE434C-D730-F06D-D744-A3400352A085}"/>
              </a:ext>
            </a:extLst>
          </p:cNvPr>
          <p:cNvCxnSpPr>
            <a:cxnSpLocks/>
            <a:stCxn id="6" idx="4"/>
            <a:endCxn id="5" idx="0"/>
          </p:cNvCxnSpPr>
          <p:nvPr/>
        </p:nvCxnSpPr>
        <p:spPr>
          <a:xfrm>
            <a:off x="2274460" y="3300900"/>
            <a:ext cx="0" cy="252313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4E989D-053A-FD11-4C56-80719874AFE4}"/>
              </a:ext>
            </a:extLst>
          </p:cNvPr>
          <p:cNvGrpSpPr/>
          <p:nvPr/>
        </p:nvGrpSpPr>
        <p:grpSpPr>
          <a:xfrm>
            <a:off x="2888434" y="996654"/>
            <a:ext cx="2760804" cy="740915"/>
            <a:chOff x="1485519" y="2991841"/>
            <a:chExt cx="3540364" cy="107221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A5B16F-68D0-4A4B-CFF9-F83FFB6CAD64}"/>
                </a:ext>
              </a:extLst>
            </p:cNvPr>
            <p:cNvSpPr/>
            <p:nvPr/>
          </p:nvSpPr>
          <p:spPr>
            <a:xfrm>
              <a:off x="1485519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a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1879FD-E34D-634F-E00A-61CBDFC43E12}"/>
                </a:ext>
              </a:extLst>
            </p:cNvPr>
            <p:cNvSpPr/>
            <p:nvPr/>
          </p:nvSpPr>
          <p:spPr>
            <a:xfrm>
              <a:off x="215143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b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D192CA-2CC4-C814-7DBB-5BD5FC8E5A00}"/>
                </a:ext>
              </a:extLst>
            </p:cNvPr>
            <p:cNvSpPr/>
            <p:nvPr/>
          </p:nvSpPr>
          <p:spPr>
            <a:xfrm>
              <a:off x="2151435" y="2991841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D35A31F-66F8-9A5D-97E9-D8EEA0FA721D}"/>
                </a:ext>
              </a:extLst>
            </p:cNvPr>
            <p:cNvSpPr/>
            <p:nvPr/>
          </p:nvSpPr>
          <p:spPr>
            <a:xfrm>
              <a:off x="2760643" y="3713328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c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711571-8356-808E-BEB7-B5DDDE720E8D}"/>
                </a:ext>
              </a:extLst>
            </p:cNvPr>
            <p:cNvSpPr/>
            <p:nvPr/>
          </p:nvSpPr>
          <p:spPr>
            <a:xfrm>
              <a:off x="3427545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d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93B1B0-9E7E-FFC0-C711-CEC1FB61439F}"/>
                </a:ext>
              </a:extLst>
            </p:cNvPr>
            <p:cNvSpPr/>
            <p:nvPr/>
          </p:nvSpPr>
          <p:spPr>
            <a:xfrm>
              <a:off x="4035767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2CE660-DB56-621A-7C5D-3D9F75639055}"/>
                </a:ext>
              </a:extLst>
            </p:cNvPr>
            <p:cNvSpPr/>
            <p:nvPr/>
          </p:nvSpPr>
          <p:spPr>
            <a:xfrm>
              <a:off x="4035766" y="307281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h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BC6431-6C3A-F73E-A0AA-8675317867C8}"/>
                </a:ext>
              </a:extLst>
            </p:cNvPr>
            <p:cNvSpPr/>
            <p:nvPr/>
          </p:nvSpPr>
          <p:spPr>
            <a:xfrm>
              <a:off x="4687680" y="3707704"/>
              <a:ext cx="338203" cy="3507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i="1" dirty="0"/>
                <a:t>f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6CCA10-2093-AF65-25B2-69C65EE968DB}"/>
                </a:ext>
              </a:extLst>
            </p:cNvPr>
            <p:cNvCxnSpPr>
              <a:stCxn id="21" idx="6"/>
              <a:endCxn id="24" idx="2"/>
            </p:cNvCxnSpPr>
            <p:nvPr/>
          </p:nvCxnSpPr>
          <p:spPr>
            <a:xfrm>
              <a:off x="1823722" y="3883068"/>
              <a:ext cx="327713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B3F708-6818-A719-E0A3-AFB9B58CAD22}"/>
                </a:ext>
              </a:extLst>
            </p:cNvPr>
            <p:cNvCxnSpPr>
              <a:cxnSpLocks/>
              <a:stCxn id="24" idx="6"/>
              <a:endCxn id="28" idx="2"/>
            </p:cNvCxnSpPr>
            <p:nvPr/>
          </p:nvCxnSpPr>
          <p:spPr>
            <a:xfrm>
              <a:off x="2489638" y="3883068"/>
              <a:ext cx="271005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F5D134-5032-1B65-7ABC-FC56196A8366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 flipV="1">
              <a:off x="3098846" y="3883068"/>
              <a:ext cx="328699" cy="5624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CC8B8C-DF38-12EE-254C-2290259BDF09}"/>
                </a:ext>
              </a:extLst>
            </p:cNvPr>
            <p:cNvCxnSpPr>
              <a:cxnSpLocks/>
              <a:stCxn id="29" idx="6"/>
              <a:endCxn id="31" idx="2"/>
            </p:cNvCxnSpPr>
            <p:nvPr/>
          </p:nvCxnSpPr>
          <p:spPr>
            <a:xfrm>
              <a:off x="3765748" y="3883068"/>
              <a:ext cx="27001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71811A-5CE7-03E5-36B2-7CD8F4350C01}"/>
                </a:ext>
              </a:extLst>
            </p:cNvPr>
            <p:cNvCxnSpPr>
              <a:cxnSpLocks/>
              <a:stCxn id="31" idx="6"/>
              <a:endCxn id="34" idx="2"/>
            </p:cNvCxnSpPr>
            <p:nvPr/>
          </p:nvCxnSpPr>
          <p:spPr>
            <a:xfrm>
              <a:off x="4373970" y="3883068"/>
              <a:ext cx="3137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83351C-4575-DB90-B129-084D6B841FF0}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>
            <a:xfrm>
              <a:off x="4204868" y="3423542"/>
              <a:ext cx="1" cy="284162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E94E6E-2E42-8F8C-32CB-40BACC30D6AC}"/>
                </a:ext>
              </a:extLst>
            </p:cNvPr>
            <p:cNvCxnSpPr>
              <a:cxnSpLocks/>
              <a:stCxn id="25" idx="4"/>
              <a:endCxn id="24" idx="0"/>
            </p:cNvCxnSpPr>
            <p:nvPr/>
          </p:nvCxnSpPr>
          <p:spPr>
            <a:xfrm>
              <a:off x="2320537" y="3342569"/>
              <a:ext cx="0" cy="3651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DE3D4CA-912B-1374-120C-147415FEEC0A}"/>
              </a:ext>
            </a:extLst>
          </p:cNvPr>
          <p:cNvSpPr/>
          <p:nvPr/>
        </p:nvSpPr>
        <p:spPr>
          <a:xfrm>
            <a:off x="1642037" y="4556647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CD7354-96FE-7A6C-4A3D-5CC6B4A401A9}"/>
              </a:ext>
            </a:extLst>
          </p:cNvPr>
          <p:cNvSpPr/>
          <p:nvPr/>
        </p:nvSpPr>
        <p:spPr>
          <a:xfrm>
            <a:off x="2161324" y="4556647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975B9D-0155-17B6-E34E-AAF08B707D41}"/>
              </a:ext>
            </a:extLst>
          </p:cNvPr>
          <p:cNvSpPr/>
          <p:nvPr/>
        </p:nvSpPr>
        <p:spPr>
          <a:xfrm>
            <a:off x="2161324" y="4061976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724747-DCC6-8559-3F5B-402D4716270F}"/>
              </a:ext>
            </a:extLst>
          </p:cNvPr>
          <p:cNvSpPr/>
          <p:nvPr/>
        </p:nvSpPr>
        <p:spPr>
          <a:xfrm>
            <a:off x="2636389" y="4560533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C0D0614-367A-1983-AEF9-3418E2E3E4B8}"/>
              </a:ext>
            </a:extLst>
          </p:cNvPr>
          <p:cNvSpPr/>
          <p:nvPr/>
        </p:nvSpPr>
        <p:spPr>
          <a:xfrm>
            <a:off x="3156444" y="4556647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D25C88-7400-A45D-10E5-3E75D0C995A4}"/>
              </a:ext>
            </a:extLst>
          </p:cNvPr>
          <p:cNvSpPr/>
          <p:nvPr/>
        </p:nvSpPr>
        <p:spPr>
          <a:xfrm>
            <a:off x="3630741" y="4556647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902570B-105C-7006-86D8-56B44E03552C}"/>
              </a:ext>
            </a:extLst>
          </p:cNvPr>
          <p:cNvSpPr/>
          <p:nvPr/>
        </p:nvSpPr>
        <p:spPr>
          <a:xfrm>
            <a:off x="3630740" y="4117929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D74502-1C4A-25F8-9C47-12CE855F231E}"/>
              </a:ext>
            </a:extLst>
          </p:cNvPr>
          <p:cNvSpPr/>
          <p:nvPr/>
        </p:nvSpPr>
        <p:spPr>
          <a:xfrm>
            <a:off x="4139108" y="4556647"/>
            <a:ext cx="263733" cy="242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f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A459385-F6EA-DFFC-96AA-B3B857FF403A}"/>
              </a:ext>
            </a:extLst>
          </p:cNvPr>
          <p:cNvCxnSpPr>
            <a:stCxn id="14" idx="6"/>
            <a:endCxn id="17" idx="2"/>
          </p:cNvCxnSpPr>
          <p:nvPr/>
        </p:nvCxnSpPr>
        <p:spPr>
          <a:xfrm>
            <a:off x="1905770" y="4677826"/>
            <a:ext cx="255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2F03D6-E6D8-F400-2818-6EB11F19DB32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>
            <a:off x="2425057" y="4677826"/>
            <a:ext cx="211332" cy="3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87D4348-B020-056E-0BDA-9E2EEABE0D7D}"/>
              </a:ext>
            </a:extLst>
          </p:cNvPr>
          <p:cNvCxnSpPr>
            <a:cxnSpLocks/>
            <a:stCxn id="23" idx="6"/>
            <a:endCxn id="43" idx="2"/>
          </p:cNvCxnSpPr>
          <p:nvPr/>
        </p:nvCxnSpPr>
        <p:spPr>
          <a:xfrm flipV="1">
            <a:off x="2900122" y="4677826"/>
            <a:ext cx="25632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B5346B-890B-39D8-A8FC-EA8ED38F4DF9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3420178" y="4677826"/>
            <a:ext cx="210563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B37A3A-6357-D62F-15AD-8D0F34455F9F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>
            <a:off x="3894474" y="4677826"/>
            <a:ext cx="244634" cy="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89AC637-F6C6-752A-63E5-04BCF9371C89}"/>
              </a:ext>
            </a:extLst>
          </p:cNvPr>
          <p:cNvCxnSpPr>
            <a:cxnSpLocks/>
            <a:stCxn id="45" idx="4"/>
            <a:endCxn id="44" idx="0"/>
          </p:cNvCxnSpPr>
          <p:nvPr/>
        </p:nvCxnSpPr>
        <p:spPr>
          <a:xfrm>
            <a:off x="3762607" y="4360287"/>
            <a:ext cx="1" cy="19636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9B41534-F1BB-F247-7205-2D1AABF24EFB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>
            <a:off x="2293191" y="4304334"/>
            <a:ext cx="0" cy="252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550AC7E-1851-3EE2-0038-6BBA4DE4B7AE}"/>
              </a:ext>
            </a:extLst>
          </p:cNvPr>
          <p:cNvSpPr/>
          <p:nvPr/>
        </p:nvSpPr>
        <p:spPr>
          <a:xfrm>
            <a:off x="1704668" y="5609272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579F3E-0161-8126-44D9-4D65769D7A88}"/>
              </a:ext>
            </a:extLst>
          </p:cNvPr>
          <p:cNvSpPr/>
          <p:nvPr/>
        </p:nvSpPr>
        <p:spPr>
          <a:xfrm>
            <a:off x="2223955" y="5609272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2C71281-1919-02C9-84B5-25474E9FCEC2}"/>
              </a:ext>
            </a:extLst>
          </p:cNvPr>
          <p:cNvSpPr/>
          <p:nvPr/>
        </p:nvSpPr>
        <p:spPr>
          <a:xfrm>
            <a:off x="2223955" y="5114601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g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B71F264-B2BF-DECE-52FE-54FAFAD56CF2}"/>
              </a:ext>
            </a:extLst>
          </p:cNvPr>
          <p:cNvSpPr/>
          <p:nvPr/>
        </p:nvSpPr>
        <p:spPr>
          <a:xfrm>
            <a:off x="2699020" y="5613158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F5FD3FE-EF45-376E-DFDB-E994BD152913}"/>
              </a:ext>
            </a:extLst>
          </p:cNvPr>
          <p:cNvSpPr/>
          <p:nvPr/>
        </p:nvSpPr>
        <p:spPr>
          <a:xfrm>
            <a:off x="3219075" y="5609272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d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3E2C090-924F-0D82-DE7B-36F1215E9741}"/>
              </a:ext>
            </a:extLst>
          </p:cNvPr>
          <p:cNvSpPr/>
          <p:nvPr/>
        </p:nvSpPr>
        <p:spPr>
          <a:xfrm>
            <a:off x="3693372" y="5609272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1631C5B-696C-40BB-6240-8C4661E83A43}"/>
              </a:ext>
            </a:extLst>
          </p:cNvPr>
          <p:cNvSpPr/>
          <p:nvPr/>
        </p:nvSpPr>
        <p:spPr>
          <a:xfrm>
            <a:off x="3693371" y="5170554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h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C22F82-5D49-7A0C-96A9-4EFC24D00A2A}"/>
              </a:ext>
            </a:extLst>
          </p:cNvPr>
          <p:cNvSpPr/>
          <p:nvPr/>
        </p:nvSpPr>
        <p:spPr>
          <a:xfrm>
            <a:off x="4201739" y="5609272"/>
            <a:ext cx="263733" cy="242358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f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0D2AA6-263B-C36F-0035-F031D61E197F}"/>
              </a:ext>
            </a:extLst>
          </p:cNvPr>
          <p:cNvCxnSpPr>
            <a:stCxn id="54" idx="6"/>
            <a:endCxn id="55" idx="2"/>
          </p:cNvCxnSpPr>
          <p:nvPr/>
        </p:nvCxnSpPr>
        <p:spPr>
          <a:xfrm>
            <a:off x="1968401" y="5730451"/>
            <a:ext cx="255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737AD7-DA50-B907-7C89-FE7074ED3106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>
            <a:off x="2487688" y="5730451"/>
            <a:ext cx="211332" cy="3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B7161EE-5F3A-D57A-9232-5E7A71DE51C9}"/>
              </a:ext>
            </a:extLst>
          </p:cNvPr>
          <p:cNvCxnSpPr>
            <a:cxnSpLocks/>
            <a:stCxn id="57" idx="6"/>
            <a:endCxn id="58" idx="2"/>
          </p:cNvCxnSpPr>
          <p:nvPr/>
        </p:nvCxnSpPr>
        <p:spPr>
          <a:xfrm flipV="1">
            <a:off x="2962753" y="5730451"/>
            <a:ext cx="256322" cy="3886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1A05E9-EEB5-B6D8-0F42-2D625C8D39E4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>
            <a:off x="3482809" y="5730451"/>
            <a:ext cx="210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1FF440A-7736-271A-7270-8EDF928A4E9C}"/>
              </a:ext>
            </a:extLst>
          </p:cNvPr>
          <p:cNvCxnSpPr>
            <a:cxnSpLocks/>
            <a:stCxn id="59" idx="6"/>
            <a:endCxn id="61" idx="2"/>
          </p:cNvCxnSpPr>
          <p:nvPr/>
        </p:nvCxnSpPr>
        <p:spPr>
          <a:xfrm>
            <a:off x="3957105" y="5730451"/>
            <a:ext cx="244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146AF1-33E2-C9EA-F11B-41359CE4DEC3}"/>
              </a:ext>
            </a:extLst>
          </p:cNvPr>
          <p:cNvCxnSpPr>
            <a:cxnSpLocks/>
            <a:stCxn id="60" idx="4"/>
            <a:endCxn id="59" idx="0"/>
          </p:cNvCxnSpPr>
          <p:nvPr/>
        </p:nvCxnSpPr>
        <p:spPr>
          <a:xfrm>
            <a:off x="3825238" y="5412912"/>
            <a:ext cx="1" cy="196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4FF7637-6644-8863-3482-EE6315CBF8C8}"/>
              </a:ext>
            </a:extLst>
          </p:cNvPr>
          <p:cNvCxnSpPr>
            <a:cxnSpLocks/>
            <a:stCxn id="56" idx="4"/>
            <a:endCxn id="55" idx="0"/>
          </p:cNvCxnSpPr>
          <p:nvPr/>
        </p:nvCxnSpPr>
        <p:spPr>
          <a:xfrm>
            <a:off x="2355822" y="5356959"/>
            <a:ext cx="0" cy="252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BAF78F06-4C1D-AD78-E41E-8165B13264F9}"/>
              </a:ext>
            </a:extLst>
          </p:cNvPr>
          <p:cNvSpPr/>
          <p:nvPr/>
        </p:nvSpPr>
        <p:spPr>
          <a:xfrm>
            <a:off x="8636908" y="3901450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b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B795874-F60C-1F4E-E1AA-4A46884A12D6}"/>
              </a:ext>
            </a:extLst>
          </p:cNvPr>
          <p:cNvSpPr/>
          <p:nvPr/>
        </p:nvSpPr>
        <p:spPr>
          <a:xfrm>
            <a:off x="9031172" y="3901450"/>
            <a:ext cx="263733" cy="2423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i="1" dirty="0"/>
              <a:t>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351DB0C-F086-185D-33A9-060A700D2E8F}"/>
              </a:ext>
            </a:extLst>
          </p:cNvPr>
          <p:cNvSpPr txBox="1"/>
          <p:nvPr/>
        </p:nvSpPr>
        <p:spPr>
          <a:xfrm>
            <a:off x="887183" y="34897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 =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1BD411-99CD-3949-7F3E-0B1DFA2351AA}"/>
              </a:ext>
            </a:extLst>
          </p:cNvPr>
          <p:cNvSpPr txBox="1"/>
          <p:nvPr/>
        </p:nvSpPr>
        <p:spPr>
          <a:xfrm>
            <a:off x="862115" y="442967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 =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1715CC-F897-C79C-82A2-5F817E150F77}"/>
              </a:ext>
            </a:extLst>
          </p:cNvPr>
          <p:cNvSpPr txBox="1"/>
          <p:nvPr/>
        </p:nvSpPr>
        <p:spPr>
          <a:xfrm>
            <a:off x="886406" y="549201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 = 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5F01145-CC9A-76BC-401A-CAFE4B67276A}"/>
              </a:ext>
            </a:extLst>
          </p:cNvPr>
          <p:cNvSpPr/>
          <p:nvPr/>
        </p:nvSpPr>
        <p:spPr>
          <a:xfrm>
            <a:off x="8520106" y="3794371"/>
            <a:ext cx="934902" cy="432002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A30FDC-F786-440E-AB90-3F1818857E5C}"/>
              </a:ext>
            </a:extLst>
          </p:cNvPr>
          <p:cNvSpPr txBox="1"/>
          <p:nvPr/>
        </p:nvSpPr>
        <p:spPr>
          <a:xfrm>
            <a:off x="6327484" y="3425039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Burning number = 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4562369-EE38-0F86-D0AB-D832D53B00E3}"/>
              </a:ext>
            </a:extLst>
          </p:cNvPr>
          <p:cNvSpPr txBox="1"/>
          <p:nvPr/>
        </p:nvSpPr>
        <p:spPr>
          <a:xfrm>
            <a:off x="6327484" y="3854943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burning sequence is</a:t>
            </a:r>
          </a:p>
        </p:txBody>
      </p:sp>
    </p:spTree>
    <p:extLst>
      <p:ext uri="{BB962C8B-B14F-4D97-AF65-F5344CB8AC3E}">
        <p14:creationId xmlns:p14="http://schemas.microsoft.com/office/powerpoint/2010/main" val="402557818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Graphs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Model how quickly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influence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may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spread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 in a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If you want to spread an information a social network and want to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spend a day to reach one person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, then burning number is the minimum number of days you need to spread the message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Top shot of a representation of networks with stick figures.">
            <a:extLst>
              <a:ext uri="{FF2B5EF4-FFF2-40B4-BE49-F238E27FC236}">
                <a16:creationId xmlns:a16="http://schemas.microsoft.com/office/drawing/2014/main" id="{6E78D28A-EC3C-7AF7-1090-E120105C7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69" y="3370179"/>
            <a:ext cx="4644825" cy="309094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98077729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point at each timestamp and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propagate the burning to all points within unit distance to a burnt point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. Find the minimum number of steps (burning number).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C3A15-3109-6FFC-96DB-70C1A4890DD5}"/>
              </a:ext>
            </a:extLst>
          </p:cNvPr>
          <p:cNvSpPr/>
          <p:nvPr/>
        </p:nvSpPr>
        <p:spPr>
          <a:xfrm>
            <a:off x="852558" y="2496681"/>
            <a:ext cx="2677451" cy="208559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only be initiated at given points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124DA-10F8-2EEE-D909-F107A84B6FC9}"/>
              </a:ext>
            </a:extLst>
          </p:cNvPr>
          <p:cNvSpPr/>
          <p:nvPr/>
        </p:nvSpPr>
        <p:spPr>
          <a:xfrm>
            <a:off x="852558" y="4774018"/>
            <a:ext cx="4357395" cy="154518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be initiated at any point in the plane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0D115-A35E-1974-D7AA-5BA12419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9" y="2496682"/>
            <a:ext cx="7404888" cy="208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1925-363F-EF21-5DD0-314465EA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52" y="4772211"/>
            <a:ext cx="5725855" cy="1548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23D40-847A-08E2-CAAA-55164473A57A}"/>
              </a:ext>
            </a:extLst>
          </p:cNvPr>
          <p:cNvSpPr/>
          <p:nvPr/>
        </p:nvSpPr>
        <p:spPr>
          <a:xfrm>
            <a:off x="3698986" y="2496681"/>
            <a:ext cx="7601331" cy="2135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AA742-0EC2-D884-0225-1AEBA7FF84DC}"/>
              </a:ext>
            </a:extLst>
          </p:cNvPr>
          <p:cNvSpPr/>
          <p:nvPr/>
        </p:nvSpPr>
        <p:spPr>
          <a:xfrm>
            <a:off x="5378931" y="4275896"/>
            <a:ext cx="5752410" cy="2135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64368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41F2F96-4AB1-4739-8A2B-1FE24F534E3E}"/>
              </a:ext>
            </a:extLst>
          </p:cNvPr>
          <p:cNvSpPr txBox="1">
            <a:spLocks/>
          </p:cNvSpPr>
          <p:nvPr/>
        </p:nvSpPr>
        <p:spPr>
          <a:xfrm>
            <a:off x="0" y="60376"/>
            <a:ext cx="12191999" cy="7721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  <a:ea typeface="+mj-ea"/>
                <a:cs typeface="+mj-cs"/>
              </a:rPr>
              <a:t>Burning Number for th</a:t>
            </a:r>
            <a:r>
              <a:rPr lang="en-US" sz="3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 Nova Cond"/>
              </a:rPr>
              <a:t>e Points in the Plane</a:t>
            </a:r>
            <a:endParaRPr lang="en-CA" sz="3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 Nova Cond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AA15A1-2924-4900-A7B5-B3CB825D269F}"/>
              </a:ext>
            </a:extLst>
          </p:cNvPr>
          <p:cNvSpPr/>
          <p:nvPr/>
        </p:nvSpPr>
        <p:spPr>
          <a:xfrm>
            <a:off x="683581" y="896645"/>
            <a:ext cx="10813002" cy="5610687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 one point at each timestamp and </a:t>
            </a:r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propagate the burning to all points within unit distance to a burnt point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. Find the minimum number of steps (burning number).</a:t>
            </a:r>
          </a:p>
          <a:p>
            <a:endParaRPr lang="en-CA" sz="24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CA" sz="2400" dirty="0"/>
          </a:p>
        </p:txBody>
      </p:sp>
      <p:sp>
        <p:nvSpPr>
          <p:cNvPr id="11" name="Footer Placeholder 57">
            <a:extLst>
              <a:ext uri="{FF2B5EF4-FFF2-40B4-BE49-F238E27FC236}">
                <a16:creationId xmlns:a16="http://schemas.microsoft.com/office/drawing/2014/main" id="{11A69BE4-6615-43FB-AB6E-9DB393C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5244"/>
            <a:ext cx="12192000" cy="232746"/>
          </a:xfr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 34th Canadian Conference on Computational Geometry, CCCG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3B501-BED4-417D-8946-22685C4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C3A15-3109-6FFC-96DB-70C1A4890DD5}"/>
              </a:ext>
            </a:extLst>
          </p:cNvPr>
          <p:cNvSpPr/>
          <p:nvPr/>
        </p:nvSpPr>
        <p:spPr>
          <a:xfrm>
            <a:off x="852558" y="2496681"/>
            <a:ext cx="2677451" cy="2085596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Point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only be initiated at given points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124DA-10F8-2EEE-D909-F107A84B6FC9}"/>
              </a:ext>
            </a:extLst>
          </p:cNvPr>
          <p:cNvSpPr/>
          <p:nvPr/>
        </p:nvSpPr>
        <p:spPr>
          <a:xfrm>
            <a:off x="852558" y="4774018"/>
            <a:ext cx="4357395" cy="154518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Anywhere Burning: </a:t>
            </a:r>
            <a:r>
              <a:rPr lang="en-CA" sz="2400" dirty="0">
                <a:solidFill>
                  <a:schemeClr val="tx1">
                    <a:lumMod val="85000"/>
                  </a:schemeClr>
                </a:solidFill>
              </a:rPr>
              <a:t>Burning can be initiated at any point in the plane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0D115-A35E-1974-D7AA-5BA12419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19" y="2496682"/>
            <a:ext cx="7404888" cy="208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71925-363F-EF21-5DD0-314465EAA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752" y="4772211"/>
            <a:ext cx="5725855" cy="15487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B23D40-847A-08E2-CAAA-55164473A57A}"/>
              </a:ext>
            </a:extLst>
          </p:cNvPr>
          <p:cNvSpPr/>
          <p:nvPr/>
        </p:nvSpPr>
        <p:spPr>
          <a:xfrm>
            <a:off x="5378931" y="2496681"/>
            <a:ext cx="5921386" cy="2135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AA742-0EC2-D884-0225-1AEBA7FF84DC}"/>
              </a:ext>
            </a:extLst>
          </p:cNvPr>
          <p:cNvSpPr/>
          <p:nvPr/>
        </p:nvSpPr>
        <p:spPr>
          <a:xfrm>
            <a:off x="5378931" y="4275896"/>
            <a:ext cx="5752410" cy="21354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36936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2947</Words>
  <Application>Microsoft Office PowerPoint</Application>
  <PresentationFormat>Widescreen</PresentationFormat>
  <Paragraphs>608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Nova Cond</vt:lpstr>
      <vt:lpstr>Calibri</vt:lpstr>
      <vt:lpstr>Impact</vt:lpstr>
      <vt:lpstr>TornVTI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debajyoti mondal</dc:creator>
  <cp:lastModifiedBy>debajyoti mondal</cp:lastModifiedBy>
  <cp:revision>282</cp:revision>
  <dcterms:created xsi:type="dcterms:W3CDTF">2021-06-01T03:39:27Z</dcterms:created>
  <dcterms:modified xsi:type="dcterms:W3CDTF">2022-08-25T07:16:30Z</dcterms:modified>
</cp:coreProperties>
</file>