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570" r:id="rId2"/>
    <p:sldId id="571" r:id="rId3"/>
    <p:sldId id="572" r:id="rId4"/>
    <p:sldId id="573" r:id="rId5"/>
    <p:sldId id="574" r:id="rId6"/>
    <p:sldId id="575" r:id="rId7"/>
    <p:sldId id="576" r:id="rId8"/>
    <p:sldId id="577" r:id="rId9"/>
    <p:sldId id="578" r:id="rId10"/>
    <p:sldId id="579" r:id="rId11"/>
    <p:sldId id="580" r:id="rId12"/>
    <p:sldId id="581" r:id="rId13"/>
    <p:sldId id="582" r:id="rId14"/>
    <p:sldId id="583" r:id="rId15"/>
    <p:sldId id="584" r:id="rId16"/>
    <p:sldId id="585" r:id="rId17"/>
    <p:sldId id="586" r:id="rId18"/>
    <p:sldId id="587" r:id="rId19"/>
    <p:sldId id="588" r:id="rId20"/>
    <p:sldId id="589" r:id="rId21"/>
    <p:sldId id="590" r:id="rId22"/>
    <p:sldId id="591" r:id="rId23"/>
    <p:sldId id="59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9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DAA93A-775C-4B13-8D75-29E51F66B902}" type="datetimeFigureOut">
              <a:rPr lang="en-CA" smtClean="0"/>
              <a:t>16/10/2012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395B0E-2596-4A16-8D48-144DEBF85B01}" type="slidenum">
              <a:rPr lang="en-CA" smtClean="0"/>
              <a:t>‹#›</a:t>
            </a:fld>
            <a:endParaRPr lang="en-CA"/>
          </a:p>
        </p:txBody>
      </p:sp>
    </p:spTree>
    <p:extLst>
      <p:ext uri="{BB962C8B-B14F-4D97-AF65-F5344CB8AC3E}">
        <p14:creationId xmlns:p14="http://schemas.microsoft.com/office/powerpoint/2010/main" val="68605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DA5750E-A950-4686-9EBB-A3DCAB2D1FF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883600F-9119-425E-B6F5-98D0396E2C71}" type="slidenum">
              <a:rPr lang="en-US"/>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C0CD95B-483C-4458-AFBC-509D03A7E7F4}" type="slidenum">
              <a:rPr lang="en-US"/>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913CD2D-10A7-441F-8AE0-FC14F624455D}" type="slidenum">
              <a:rPr lang="en-US"/>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A97A037-4319-4BC2-9FD7-28067BF81335}" type="slidenum">
              <a:rPr lang="en-US"/>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51AF1-0D25-4A4B-91BF-C8CF5BB55A10}" type="slidenum">
              <a:rPr lang="en-US"/>
              <a:pPr/>
              <a:t>2</a:t>
            </a:fld>
            <a:endParaRPr lang="en-US"/>
          </a:p>
        </p:txBody>
      </p:sp>
      <p:sp>
        <p:nvSpPr>
          <p:cNvPr id="608258" name="Rectangle 2"/>
          <p:cNvSpPr>
            <a:spLocks noGrp="1" noRot="1" noChangeAspect="1" noChangeArrowheads="1" noTextEdit="1"/>
          </p:cNvSpPr>
          <p:nvPr>
            <p:ph type="sldImg"/>
          </p:nvPr>
        </p:nvSpPr>
        <p:spPr>
          <a:xfrm>
            <a:off x="1190625" y="693965"/>
            <a:ext cx="4478239" cy="3412369"/>
          </a:xfrm>
          <a:ln w="12700" cap="flat">
            <a:solidFill>
              <a:schemeClr val="tx1"/>
            </a:solidFill>
          </a:ln>
        </p:spPr>
      </p:sp>
      <p:sp>
        <p:nvSpPr>
          <p:cNvPr id="608259" name="Rectangle 3"/>
          <p:cNvSpPr>
            <a:spLocks noGrp="1" noChangeArrowheads="1"/>
          </p:cNvSpPr>
          <p:nvPr>
            <p:ph type="body" idx="1"/>
          </p:nvPr>
        </p:nvSpPr>
        <p:spPr>
          <a:xfrm>
            <a:off x="915294" y="4343704"/>
            <a:ext cx="5027414" cy="4113892"/>
          </a:xfrm>
          <a:ln/>
        </p:spPr>
        <p:txBody>
          <a:bodyPr lIns="92120" tIns="46841" rIns="92120" bIns="46841"/>
          <a:lstStyle/>
          <a:p>
            <a:pPr defTabSz="851417">
              <a:spcBef>
                <a:spcPct val="0"/>
              </a:spcBef>
            </a:pPr>
            <a:endParaRPr lang="en-CA" sz="23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42F738A-85F5-4CB1-8EAB-FDFE86671C4D}"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E88EB6CB-43F6-4911-85B0-2DA9B2C4AEA5}"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30A30B38-D20A-498A-8A3F-E6CB27494668}" type="datetimeFigureOut">
              <a:rPr lang="en-CA" smtClean="0"/>
              <a:t>16/10/2012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0A30B38-D20A-498A-8A3F-E6CB27494668}" type="datetimeFigureOut">
              <a:rPr lang="en-CA" smtClean="0"/>
              <a:t>16/10/2012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0A30B38-D20A-498A-8A3F-E6CB27494668}" type="datetimeFigureOut">
              <a:rPr lang="en-CA" smtClean="0"/>
              <a:t>16/10/2012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30A30B38-D20A-498A-8A3F-E6CB27494668}" type="datetimeFigureOut">
              <a:rPr lang="en-CA" smtClean="0"/>
              <a:t>16/10/2012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A30B38-D20A-498A-8A3F-E6CB27494668}" type="datetimeFigureOut">
              <a:rPr lang="en-CA" smtClean="0"/>
              <a:t>16/10/2012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30A30B38-D20A-498A-8A3F-E6CB27494668}" type="datetimeFigureOut">
              <a:rPr lang="en-CA" smtClean="0"/>
              <a:t>16/10/2012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30A30B38-D20A-498A-8A3F-E6CB27494668}" type="datetimeFigureOut">
              <a:rPr lang="en-CA" smtClean="0"/>
              <a:t>16/10/2012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30A30B38-D20A-498A-8A3F-E6CB27494668}" type="datetimeFigureOut">
              <a:rPr lang="en-CA" smtClean="0"/>
              <a:t>16/10/2012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30B38-D20A-498A-8A3F-E6CB27494668}" type="datetimeFigureOut">
              <a:rPr lang="en-CA" smtClean="0"/>
              <a:t>16/10/2012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A30B38-D20A-498A-8A3F-E6CB27494668}" type="datetimeFigureOut">
              <a:rPr lang="en-CA" smtClean="0"/>
              <a:t>16/10/2012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A30B38-D20A-498A-8A3F-E6CB27494668}" type="datetimeFigureOut">
              <a:rPr lang="en-CA" smtClean="0"/>
              <a:t>16/10/2012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7262FA5-AC66-460E-8A76-6A855F775099}"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30B38-D20A-498A-8A3F-E6CB27494668}" type="datetimeFigureOut">
              <a:rPr lang="en-CA" smtClean="0"/>
              <a:t>16/10/2012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62FA5-AC66-460E-8A76-6A855F775099}" type="slidenum">
              <a:rPr lang="en-CA" smtClean="0"/>
              <a:t>‹#›</a:t>
            </a:fld>
            <a:endParaRPr lang="en-CA"/>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Task-Centered</a:t>
            </a:r>
            <a:br>
              <a:rPr lang="en-CA" dirty="0" smtClean="0"/>
            </a:br>
            <a:r>
              <a:rPr lang="en-CA" dirty="0" smtClean="0"/>
              <a:t>User Interface Design</a:t>
            </a:r>
            <a:endParaRPr lang="en-CA" dirty="0"/>
          </a:p>
        </p:txBody>
      </p:sp>
      <p:sp>
        <p:nvSpPr>
          <p:cNvPr id="3" name="Subtitle 2"/>
          <p:cNvSpPr>
            <a:spLocks noGrp="1"/>
          </p:cNvSpPr>
          <p:nvPr>
            <p:ph type="subTitle" idx="1"/>
          </p:nvPr>
        </p:nvSpPr>
        <p:spPr/>
        <p:txBody>
          <a:bodyPr/>
          <a:lstStyle/>
          <a:p>
            <a:r>
              <a:rPr lang="en-CA" dirty="0" smtClean="0"/>
              <a:t>CMPT 281</a:t>
            </a:r>
            <a:endParaRPr lang="en-CA" dirty="0"/>
          </a:p>
        </p:txBody>
      </p:sp>
    </p:spTree>
    <p:extLst>
      <p:ext uri="{BB962C8B-B14F-4D97-AF65-F5344CB8AC3E}">
        <p14:creationId xmlns:p14="http://schemas.microsoft.com/office/powerpoint/2010/main" val="159857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p:txBody>
          <a:bodyPr/>
          <a:lstStyle/>
          <a:p>
            <a:r>
              <a:rPr lang="en-US"/>
              <a:t>Task descriptions</a:t>
            </a:r>
          </a:p>
        </p:txBody>
      </p:sp>
      <p:sp>
        <p:nvSpPr>
          <p:cNvPr id="676867" name="Rectangle 3"/>
          <p:cNvSpPr>
            <a:spLocks noGrp="1" noChangeArrowheads="1"/>
          </p:cNvSpPr>
          <p:nvPr>
            <p:ph type="body" idx="1"/>
          </p:nvPr>
        </p:nvSpPr>
        <p:spPr/>
        <p:txBody>
          <a:bodyPr>
            <a:normAutofit fontScale="85000" lnSpcReduction="20000"/>
          </a:bodyPr>
          <a:lstStyle/>
          <a:p>
            <a:r>
              <a:rPr lang="en-US"/>
              <a:t>Describe a complete job</a:t>
            </a:r>
          </a:p>
          <a:p>
            <a:pPr lvl="1"/>
            <a:r>
              <a:rPr lang="en-US"/>
              <a:t>not just a list of simple things the system should do</a:t>
            </a:r>
          </a:p>
          <a:p>
            <a:pPr lvl="1"/>
            <a:r>
              <a:rPr lang="en-US"/>
              <a:t>does more than present sub-goals</a:t>
            </a:r>
          </a:p>
          <a:p>
            <a:pPr lvl="1"/>
            <a:r>
              <a:rPr lang="en-US"/>
              <a:t>forces designer to consider how features will work together</a:t>
            </a:r>
          </a:p>
          <a:p>
            <a:pPr lvl="1"/>
            <a:r>
              <a:rPr lang="en-US"/>
              <a:t>considers the flow of information over a time period</a:t>
            </a:r>
          </a:p>
          <a:p>
            <a:pPr lvl="2"/>
            <a:r>
              <a:rPr lang="en-US"/>
              <a:t>where does information come from? </a:t>
            </a:r>
          </a:p>
          <a:p>
            <a:pPr lvl="2"/>
            <a:r>
              <a:rPr lang="en-US"/>
              <a:t>where does it go? </a:t>
            </a:r>
          </a:p>
          <a:p>
            <a:pPr lvl="2"/>
            <a:r>
              <a:rPr lang="en-US"/>
              <a:t>what has to happen next? </a:t>
            </a:r>
          </a:p>
          <a:p>
            <a:r>
              <a:rPr lang="en-US"/>
              <a:t>What is a complete job?</a:t>
            </a:r>
          </a:p>
          <a:p>
            <a:pPr lvl="1"/>
            <a:r>
              <a:rPr lang="en-US"/>
              <a:t>consider temporal and spatial breaks</a:t>
            </a:r>
          </a:p>
          <a:p>
            <a:pPr lvl="1"/>
            <a:r>
              <a:rPr lang="en-US"/>
              <a:t>check your decisions with users</a:t>
            </a:r>
          </a:p>
          <a:p>
            <a:endParaRPr lang="en-US"/>
          </a:p>
        </p:txBody>
      </p:sp>
    </p:spTree>
    <p:extLst>
      <p:ext uri="{BB962C8B-B14F-4D97-AF65-F5344CB8AC3E}">
        <p14:creationId xmlns:p14="http://schemas.microsoft.com/office/powerpoint/2010/main" val="612174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a:lstStyle/>
          <a:p>
            <a:r>
              <a:rPr lang="en-US"/>
              <a:t>Task descriptions</a:t>
            </a:r>
          </a:p>
        </p:txBody>
      </p:sp>
      <p:sp>
        <p:nvSpPr>
          <p:cNvPr id="677891" name="Rectangle 3"/>
          <p:cNvSpPr>
            <a:spLocks noGrp="1" noChangeArrowheads="1"/>
          </p:cNvSpPr>
          <p:nvPr>
            <p:ph type="body" idx="1"/>
          </p:nvPr>
        </p:nvSpPr>
        <p:spPr/>
        <p:txBody>
          <a:bodyPr>
            <a:normAutofit fontScale="85000" lnSpcReduction="20000"/>
          </a:bodyPr>
          <a:lstStyle/>
          <a:p>
            <a:r>
              <a:rPr lang="en-US" dirty="0"/>
              <a:t>Say who the users are</a:t>
            </a:r>
          </a:p>
          <a:p>
            <a:pPr lvl="1"/>
            <a:r>
              <a:rPr lang="en-US" dirty="0"/>
              <a:t>be specific – important details are easy to overlook</a:t>
            </a:r>
          </a:p>
          <a:p>
            <a:pPr lvl="1"/>
            <a:r>
              <a:rPr lang="en-US" dirty="0"/>
              <a:t>design success is strongly influenced by what users know</a:t>
            </a:r>
          </a:p>
          <a:p>
            <a:pPr lvl="1"/>
            <a:r>
              <a:rPr lang="en-US" dirty="0"/>
              <a:t>reflect the real interests of real users</a:t>
            </a:r>
          </a:p>
          <a:p>
            <a:r>
              <a:rPr lang="en-US" dirty="0"/>
              <a:t>Are evaluated </a:t>
            </a:r>
          </a:p>
          <a:p>
            <a:pPr lvl="1"/>
            <a:r>
              <a:rPr lang="en-US" dirty="0"/>
              <a:t>Circulate descriptions to users, and rewrite if needed</a:t>
            </a:r>
          </a:p>
          <a:p>
            <a:pPr lvl="2"/>
            <a:r>
              <a:rPr lang="en-US" dirty="0"/>
              <a:t>ask users for:</a:t>
            </a:r>
          </a:p>
          <a:p>
            <a:pPr lvl="3"/>
            <a:r>
              <a:rPr lang="en-US" dirty="0"/>
              <a:t>omissions </a:t>
            </a:r>
          </a:p>
          <a:p>
            <a:pPr lvl="3"/>
            <a:r>
              <a:rPr lang="en-US" dirty="0"/>
              <a:t>corrections</a:t>
            </a:r>
          </a:p>
          <a:p>
            <a:pPr lvl="3"/>
            <a:r>
              <a:rPr lang="en-US" dirty="0"/>
              <a:t>clarifications</a:t>
            </a:r>
          </a:p>
          <a:p>
            <a:pPr lvl="3"/>
            <a:r>
              <a:rPr lang="en-US" dirty="0" smtClean="0"/>
              <a:t>suggestions</a:t>
            </a:r>
          </a:p>
          <a:p>
            <a:pPr lvl="1"/>
            <a:r>
              <a:rPr lang="en-US" dirty="0" smtClean="0"/>
              <a:t>Remember users aren’t always right</a:t>
            </a:r>
          </a:p>
          <a:p>
            <a:pPr lvl="2"/>
            <a:r>
              <a:rPr lang="en-US" dirty="0" smtClean="0"/>
              <a:t>conflict can tell you that you are missing something</a:t>
            </a:r>
            <a:endParaRPr lang="en-US" dirty="0"/>
          </a:p>
        </p:txBody>
      </p:sp>
    </p:spTree>
    <p:extLst>
      <p:ext uri="{BB962C8B-B14F-4D97-AF65-F5344CB8AC3E}">
        <p14:creationId xmlns:p14="http://schemas.microsoft.com/office/powerpoint/2010/main" val="1680999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n-US" dirty="0" smtClean="0"/>
              <a:t>Borrow ideas</a:t>
            </a:r>
            <a:endParaRPr lang="en-US" dirty="0"/>
          </a:p>
        </p:txBody>
      </p:sp>
      <p:sp>
        <p:nvSpPr>
          <p:cNvPr id="696323" name="Rectangle 3"/>
          <p:cNvSpPr>
            <a:spLocks noGrp="1" noChangeArrowheads="1"/>
          </p:cNvSpPr>
          <p:nvPr>
            <p:ph type="body" idx="1"/>
          </p:nvPr>
        </p:nvSpPr>
        <p:spPr/>
        <p:txBody>
          <a:bodyPr>
            <a:normAutofit/>
          </a:bodyPr>
          <a:lstStyle/>
          <a:p>
            <a:r>
              <a:rPr lang="en-US" dirty="0" smtClean="0"/>
              <a:t>Tough to be beat existing interfaces</a:t>
            </a:r>
          </a:p>
          <a:p>
            <a:r>
              <a:rPr lang="en-US" dirty="0" smtClean="0"/>
              <a:t>Helps learning</a:t>
            </a:r>
          </a:p>
          <a:p>
            <a:r>
              <a:rPr lang="en-US" dirty="0" smtClean="0"/>
              <a:t>Saves time in designing and building</a:t>
            </a:r>
          </a:p>
          <a:p>
            <a:pPr lvl="1">
              <a:buNone/>
            </a:pPr>
            <a:endParaRPr lang="en-US" dirty="0"/>
          </a:p>
          <a:p>
            <a:r>
              <a:rPr lang="en-US" dirty="0"/>
              <a:t>Don’t actually steal, just look for inspiration</a:t>
            </a:r>
          </a:p>
        </p:txBody>
      </p:sp>
    </p:spTree>
    <p:extLst>
      <p:ext uri="{BB962C8B-B14F-4D97-AF65-F5344CB8AC3E}">
        <p14:creationId xmlns:p14="http://schemas.microsoft.com/office/powerpoint/2010/main" val="161442056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n-US" dirty="0" smtClean="0"/>
              <a:t>Borrow ideas</a:t>
            </a:r>
            <a:endParaRPr lang="en-US" dirty="0"/>
          </a:p>
        </p:txBody>
      </p:sp>
      <p:sp>
        <p:nvSpPr>
          <p:cNvPr id="696323" name="Rectangle 3"/>
          <p:cNvSpPr>
            <a:spLocks noGrp="1" noChangeArrowheads="1"/>
          </p:cNvSpPr>
          <p:nvPr>
            <p:ph type="body" idx="1"/>
          </p:nvPr>
        </p:nvSpPr>
        <p:spPr/>
        <p:txBody>
          <a:bodyPr>
            <a:normAutofit/>
          </a:bodyPr>
          <a:lstStyle/>
          <a:p>
            <a:r>
              <a:rPr lang="en-US" dirty="0" smtClean="0"/>
              <a:t>How to actually design the UI?</a:t>
            </a:r>
          </a:p>
          <a:p>
            <a:pPr lvl="1"/>
            <a:r>
              <a:rPr lang="en-US" dirty="0" smtClean="0"/>
              <a:t>Look for existing interfaces that work</a:t>
            </a:r>
          </a:p>
          <a:p>
            <a:pPr lvl="1"/>
            <a:r>
              <a:rPr lang="en-US" dirty="0" smtClean="0"/>
              <a:t>Build ideas from those interfaces into your systems</a:t>
            </a:r>
          </a:p>
          <a:p>
            <a:pPr lvl="2"/>
            <a:r>
              <a:rPr lang="en-US" dirty="0" smtClean="0"/>
              <a:t>e.g. high-level interaction paradigms</a:t>
            </a:r>
          </a:p>
          <a:p>
            <a:pPr lvl="2"/>
            <a:r>
              <a:rPr lang="en-US" dirty="0" smtClean="0"/>
              <a:t>e.g. low-level control/display decisions</a:t>
            </a:r>
          </a:p>
          <a:p>
            <a:pPr lvl="1"/>
            <a:r>
              <a:rPr lang="en-US" dirty="0" smtClean="0"/>
              <a:t>Work within existing interface frameworks</a:t>
            </a:r>
          </a:p>
          <a:p>
            <a:pPr lvl="2"/>
            <a:r>
              <a:rPr lang="en-US" dirty="0" smtClean="0"/>
              <a:t>e.g., GUI toolkits</a:t>
            </a:r>
          </a:p>
          <a:p>
            <a:pPr lvl="1"/>
            <a:r>
              <a:rPr lang="en-US" dirty="0" smtClean="0"/>
              <a:t>make use of existing applications</a:t>
            </a:r>
          </a:p>
        </p:txBody>
      </p:sp>
    </p:spTree>
    <p:extLst>
      <p:ext uri="{BB962C8B-B14F-4D97-AF65-F5344CB8AC3E}">
        <p14:creationId xmlns:p14="http://schemas.microsoft.com/office/powerpoint/2010/main" val="15619437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7346" name="Rectangle 2"/>
          <p:cNvSpPr>
            <a:spLocks noGrp="1" noChangeArrowheads="1"/>
          </p:cNvSpPr>
          <p:nvPr>
            <p:ph type="title"/>
          </p:nvPr>
        </p:nvSpPr>
        <p:spPr/>
        <p:txBody>
          <a:bodyPr/>
          <a:lstStyle/>
          <a:p>
            <a:r>
              <a:rPr lang="en-US"/>
              <a:t>Rough out a design</a:t>
            </a:r>
          </a:p>
        </p:txBody>
      </p:sp>
      <p:sp>
        <p:nvSpPr>
          <p:cNvPr id="697347" name="Rectangle 3"/>
          <p:cNvSpPr>
            <a:spLocks noGrp="1" noChangeArrowheads="1"/>
          </p:cNvSpPr>
          <p:nvPr>
            <p:ph type="body" idx="1"/>
          </p:nvPr>
        </p:nvSpPr>
        <p:spPr/>
        <p:txBody>
          <a:bodyPr/>
          <a:lstStyle/>
          <a:p>
            <a:r>
              <a:rPr lang="en-US" dirty="0"/>
              <a:t>Low-fidelity prototyping</a:t>
            </a:r>
          </a:p>
          <a:p>
            <a:pPr lvl="1"/>
            <a:r>
              <a:rPr lang="en-US" dirty="0"/>
              <a:t>paper &amp; pencil</a:t>
            </a:r>
          </a:p>
          <a:p>
            <a:pPr lvl="1"/>
            <a:r>
              <a:rPr lang="en-US" dirty="0"/>
              <a:t>just draw the interface on paper</a:t>
            </a:r>
          </a:p>
          <a:p>
            <a:pPr lvl="1"/>
            <a:r>
              <a:rPr lang="en-US" dirty="0"/>
              <a:t>don’t worry about consistency or aesthetics</a:t>
            </a:r>
          </a:p>
          <a:p>
            <a:r>
              <a:rPr lang="en-US" dirty="0"/>
              <a:t>Focus on the core tasks</a:t>
            </a:r>
          </a:p>
          <a:p>
            <a:pPr lvl="1"/>
            <a:r>
              <a:rPr lang="en-US" dirty="0"/>
              <a:t>don’t add extra functionality</a:t>
            </a:r>
          </a:p>
          <a:p>
            <a:pPr lvl="1"/>
            <a:r>
              <a:rPr lang="en-US" dirty="0"/>
              <a:t>make sure the </a:t>
            </a:r>
            <a:r>
              <a:rPr lang="en-US" dirty="0" smtClean="0"/>
              <a:t>prototype </a:t>
            </a:r>
            <a:r>
              <a:rPr lang="en-US" dirty="0"/>
              <a:t>covers all of the </a:t>
            </a:r>
            <a:r>
              <a:rPr lang="en-US" dirty="0" smtClean="0"/>
              <a:t>tasks</a:t>
            </a:r>
            <a:endParaRPr lang="en-US" dirty="0"/>
          </a:p>
        </p:txBody>
      </p:sp>
    </p:spTree>
    <p:extLst>
      <p:ext uri="{BB962C8B-B14F-4D97-AF65-F5344CB8AC3E}">
        <p14:creationId xmlns:p14="http://schemas.microsoft.com/office/powerpoint/2010/main" val="110539224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r>
              <a:rPr lang="en-US"/>
              <a:t>Think about it (= evaluate)</a:t>
            </a:r>
          </a:p>
        </p:txBody>
      </p:sp>
      <p:sp>
        <p:nvSpPr>
          <p:cNvPr id="698371" name="Rectangle 3"/>
          <p:cNvSpPr>
            <a:spLocks noGrp="1" noChangeArrowheads="1"/>
          </p:cNvSpPr>
          <p:nvPr>
            <p:ph type="body" idx="1"/>
          </p:nvPr>
        </p:nvSpPr>
        <p:spPr/>
        <p:txBody>
          <a:bodyPr>
            <a:normAutofit/>
          </a:bodyPr>
          <a:lstStyle/>
          <a:p>
            <a:r>
              <a:rPr lang="en-US" dirty="0"/>
              <a:t>Evaluate your rough design</a:t>
            </a:r>
          </a:p>
          <a:p>
            <a:pPr lvl="1"/>
            <a:r>
              <a:rPr lang="en-US" dirty="0"/>
              <a:t>in terms of the tasks you were trying to </a:t>
            </a:r>
            <a:r>
              <a:rPr lang="en-US" dirty="0" smtClean="0"/>
              <a:t>support</a:t>
            </a:r>
          </a:p>
          <a:p>
            <a:pPr lvl="1"/>
            <a:r>
              <a:rPr lang="en-US" dirty="0" smtClean="0"/>
              <a:t>without a user!</a:t>
            </a:r>
          </a:p>
          <a:p>
            <a:pPr lvl="2"/>
            <a:r>
              <a:rPr lang="en-US" dirty="0" smtClean="0"/>
              <a:t>can catch errors that testers wouldn’t catch</a:t>
            </a:r>
          </a:p>
          <a:p>
            <a:r>
              <a:rPr lang="en-US" dirty="0" smtClean="0"/>
              <a:t>Could use existing evaluation methods:</a:t>
            </a:r>
          </a:p>
          <a:p>
            <a:pPr lvl="1"/>
            <a:r>
              <a:rPr lang="en-US" dirty="0" smtClean="0"/>
              <a:t>Cognitive Walkthrough</a:t>
            </a:r>
          </a:p>
          <a:p>
            <a:pPr lvl="1"/>
            <a:r>
              <a:rPr lang="en-US" dirty="0" smtClean="0"/>
              <a:t>Heuristic Evaluation</a:t>
            </a:r>
          </a:p>
        </p:txBody>
      </p:sp>
    </p:spTree>
    <p:extLst>
      <p:ext uri="{BB962C8B-B14F-4D97-AF65-F5344CB8AC3E}">
        <p14:creationId xmlns:p14="http://schemas.microsoft.com/office/powerpoint/2010/main" val="108649834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Cognitive Walkthrough</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Cognitive walkthrough</a:t>
            </a:r>
          </a:p>
          <a:p>
            <a:pPr lvl="1"/>
            <a:r>
              <a:rPr lang="en-US" dirty="0" smtClean="0"/>
              <a:t>a UI evaluation technique where designers step through a task and attempt to complete the task with a prototype</a:t>
            </a:r>
          </a:p>
          <a:p>
            <a:pPr lvl="1"/>
            <a:r>
              <a:rPr lang="en-US" dirty="0" smtClean="0"/>
              <a:t>“simulated realistic user” based on the detailed user description</a:t>
            </a:r>
          </a:p>
          <a:p>
            <a:pPr lvl="1"/>
            <a:r>
              <a:rPr lang="en-US" dirty="0" smtClean="0"/>
              <a:t>goal is to identify obvious problems with the design</a:t>
            </a:r>
          </a:p>
          <a:p>
            <a:r>
              <a:rPr lang="en-US" dirty="0" smtClean="0"/>
              <a:t>Stages:</a:t>
            </a:r>
          </a:p>
          <a:p>
            <a:pPr lvl="1"/>
            <a:r>
              <a:rPr lang="en-US" dirty="0" smtClean="0"/>
              <a:t>create ‘</a:t>
            </a:r>
            <a:r>
              <a:rPr lang="en-US" dirty="0" err="1" smtClean="0"/>
              <a:t>runnable</a:t>
            </a:r>
            <a:r>
              <a:rPr lang="en-US" dirty="0" smtClean="0"/>
              <a:t>’ task scenarios</a:t>
            </a:r>
          </a:p>
          <a:p>
            <a:pPr lvl="1"/>
            <a:r>
              <a:rPr lang="en-US" dirty="0" smtClean="0"/>
              <a:t>do a walkthrough for each scenario</a:t>
            </a:r>
          </a:p>
          <a:p>
            <a:r>
              <a:rPr lang="en-US" sz="2400" dirty="0" smtClean="0"/>
              <a:t>Reading: “Performing a cognitive walkthrough”: www.cc.gatech.edu/classes/cs3302/documents/cog.walk.html</a:t>
            </a:r>
            <a:endParaRPr lang="en-US" dirty="0" smtClean="0"/>
          </a:p>
          <a:p>
            <a:endParaRPr lang="en-US" dirty="0"/>
          </a:p>
        </p:txBody>
      </p:sp>
    </p:spTree>
    <p:extLst>
      <p:ext uri="{BB962C8B-B14F-4D97-AF65-F5344CB8AC3E}">
        <p14:creationId xmlns:p14="http://schemas.microsoft.com/office/powerpoint/2010/main" val="1596983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p:txBody>
          <a:bodyPr/>
          <a:lstStyle/>
          <a:p>
            <a:r>
              <a:rPr lang="en-US"/>
              <a:t>Task Scenarios</a:t>
            </a:r>
          </a:p>
        </p:txBody>
      </p:sp>
      <p:sp>
        <p:nvSpPr>
          <p:cNvPr id="678915" name="Rectangle 3"/>
          <p:cNvSpPr>
            <a:spLocks noGrp="1" noChangeArrowheads="1"/>
          </p:cNvSpPr>
          <p:nvPr>
            <p:ph type="body" idx="1"/>
          </p:nvPr>
        </p:nvSpPr>
        <p:spPr/>
        <p:txBody>
          <a:bodyPr>
            <a:normAutofit fontScale="77500" lnSpcReduction="20000"/>
          </a:bodyPr>
          <a:lstStyle/>
          <a:p>
            <a:r>
              <a:rPr lang="en-US" dirty="0"/>
              <a:t>All the information needed to test the design</a:t>
            </a:r>
          </a:p>
          <a:p>
            <a:pPr lvl="1"/>
            <a:r>
              <a:rPr lang="en-US" dirty="0"/>
              <a:t>all task information</a:t>
            </a:r>
          </a:p>
          <a:p>
            <a:pPr lvl="1"/>
            <a:r>
              <a:rPr lang="en-US" dirty="0" smtClean="0"/>
              <a:t>detailed sketches </a:t>
            </a:r>
            <a:r>
              <a:rPr lang="en-US" dirty="0"/>
              <a:t>of all needed screens</a:t>
            </a:r>
          </a:p>
          <a:p>
            <a:r>
              <a:rPr lang="en-US" dirty="0"/>
              <a:t>Create a scenario for each task</a:t>
            </a:r>
          </a:p>
          <a:p>
            <a:pPr lvl="1"/>
            <a:r>
              <a:rPr lang="en-US" dirty="0"/>
              <a:t>design specific</a:t>
            </a:r>
          </a:p>
          <a:p>
            <a:pPr lvl="1"/>
            <a:r>
              <a:rPr lang="en-US" dirty="0"/>
              <a:t>what the user would have to do to carry out the task with this particular design</a:t>
            </a:r>
          </a:p>
          <a:p>
            <a:pPr lvl="1"/>
            <a:r>
              <a:rPr lang="en-US" dirty="0"/>
              <a:t>what the user would see </a:t>
            </a:r>
            <a:r>
              <a:rPr lang="en-US" dirty="0" smtClean="0"/>
              <a:t>step-by-step and at key moments in </a:t>
            </a:r>
            <a:r>
              <a:rPr lang="en-US" dirty="0"/>
              <a:t>performing the task</a:t>
            </a:r>
          </a:p>
          <a:p>
            <a:r>
              <a:rPr lang="en-US" dirty="0"/>
              <a:t>Forces us to:</a:t>
            </a:r>
          </a:p>
          <a:p>
            <a:pPr lvl="1"/>
            <a:r>
              <a:rPr lang="en-US" dirty="0"/>
              <a:t>get specific about our design</a:t>
            </a:r>
          </a:p>
          <a:p>
            <a:pPr lvl="1"/>
            <a:r>
              <a:rPr lang="en-US" dirty="0"/>
              <a:t>consider how the various features work together to accomplish real work</a:t>
            </a:r>
          </a:p>
        </p:txBody>
      </p:sp>
    </p:spTree>
    <p:extLst>
      <p:ext uri="{BB962C8B-B14F-4D97-AF65-F5344CB8AC3E}">
        <p14:creationId xmlns:p14="http://schemas.microsoft.com/office/powerpoint/2010/main" val="296590430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8" name="Rectangle 2"/>
          <p:cNvSpPr>
            <a:spLocks noGrp="1" noChangeArrowheads="1"/>
          </p:cNvSpPr>
          <p:nvPr>
            <p:ph type="title"/>
          </p:nvPr>
        </p:nvSpPr>
        <p:spPr>
          <a:noFill/>
          <a:ln/>
        </p:spPr>
        <p:txBody>
          <a:bodyPr lIns="92075" tIns="46038" rIns="92075" bIns="46038"/>
          <a:lstStyle/>
          <a:p>
            <a:r>
              <a:rPr lang="en-US"/>
              <a:t>Walkthroughs</a:t>
            </a:r>
          </a:p>
        </p:txBody>
      </p:sp>
      <p:sp>
        <p:nvSpPr>
          <p:cNvPr id="679939" name="Rectangle 3"/>
          <p:cNvSpPr>
            <a:spLocks noGrp="1" noChangeArrowheads="1"/>
          </p:cNvSpPr>
          <p:nvPr>
            <p:ph type="body" idx="1"/>
          </p:nvPr>
        </p:nvSpPr>
        <p:spPr>
          <a:noFill/>
          <a:ln/>
        </p:spPr>
        <p:txBody>
          <a:bodyPr lIns="92075" tIns="46038" rIns="92075" bIns="46038">
            <a:normAutofit fontScale="77500" lnSpcReduction="20000"/>
          </a:bodyPr>
          <a:lstStyle/>
          <a:p>
            <a:r>
              <a:rPr lang="en-US" dirty="0"/>
              <a:t>Select one of the task scenarios</a:t>
            </a:r>
          </a:p>
          <a:p>
            <a:r>
              <a:rPr lang="en-US" dirty="0"/>
              <a:t>For each user step or action in the task:</a:t>
            </a:r>
          </a:p>
          <a:p>
            <a:pPr lvl="1"/>
            <a:r>
              <a:rPr lang="en-US" dirty="0"/>
              <a:t>Carry out the action with the interface</a:t>
            </a:r>
          </a:p>
          <a:p>
            <a:pPr lvl="1"/>
            <a:r>
              <a:rPr lang="en-US" dirty="0"/>
              <a:t>Ask:</a:t>
            </a:r>
          </a:p>
          <a:p>
            <a:pPr lvl="2"/>
            <a:r>
              <a:rPr lang="en-US" dirty="0" smtClean="0"/>
              <a:t>would the user have done this action in this way?</a:t>
            </a:r>
          </a:p>
          <a:p>
            <a:pPr lvl="2"/>
            <a:r>
              <a:rPr lang="en-US" dirty="0" smtClean="0"/>
              <a:t>would the user’s expected knowledge be sufficient </a:t>
            </a:r>
          </a:p>
          <a:p>
            <a:pPr lvl="3"/>
            <a:r>
              <a:rPr lang="en-US" dirty="0" smtClean="0"/>
              <a:t>would the user know what to do, be able to find control/command, and know that the control would have the desired effect?</a:t>
            </a:r>
          </a:p>
          <a:p>
            <a:pPr lvl="2"/>
            <a:r>
              <a:rPr lang="en-US" dirty="0" smtClean="0"/>
              <a:t>would the action be possible given the user’s situation? </a:t>
            </a:r>
          </a:p>
          <a:p>
            <a:pPr lvl="2"/>
            <a:r>
              <a:rPr lang="en-US" dirty="0" smtClean="0"/>
              <a:t>is the feedback understandable and sufficient?</a:t>
            </a:r>
          </a:p>
          <a:p>
            <a:pPr lvl="1"/>
            <a:r>
              <a:rPr lang="en-US" dirty="0" smtClean="0"/>
              <a:t>if </a:t>
            </a:r>
            <a:r>
              <a:rPr lang="en-US" dirty="0"/>
              <a:t>no:</a:t>
            </a:r>
          </a:p>
          <a:p>
            <a:pPr lvl="2"/>
            <a:r>
              <a:rPr lang="en-US" dirty="0"/>
              <a:t>you’ve located a problem in the interface</a:t>
            </a:r>
          </a:p>
          <a:p>
            <a:pPr lvl="2"/>
            <a:r>
              <a:rPr lang="en-US" dirty="0"/>
              <a:t>once a problem is identified, assume it has been repaired</a:t>
            </a:r>
          </a:p>
          <a:p>
            <a:pPr lvl="1"/>
            <a:r>
              <a:rPr lang="en-US" dirty="0"/>
              <a:t>go to the next step in the task</a:t>
            </a:r>
          </a:p>
        </p:txBody>
      </p:sp>
    </p:spTree>
    <p:extLst>
      <p:ext uri="{BB962C8B-B14F-4D97-AF65-F5344CB8AC3E}">
        <p14:creationId xmlns:p14="http://schemas.microsoft.com/office/powerpoint/2010/main" val="221415764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Rectangle 2"/>
          <p:cNvSpPr>
            <a:spLocks noGrp="1" noChangeArrowheads="1"/>
          </p:cNvSpPr>
          <p:nvPr>
            <p:ph type="title"/>
          </p:nvPr>
        </p:nvSpPr>
        <p:spPr>
          <a:noFill/>
          <a:ln/>
        </p:spPr>
        <p:txBody>
          <a:bodyPr lIns="92075" tIns="46038" rIns="92075" bIns="46038"/>
          <a:lstStyle/>
          <a:p>
            <a:r>
              <a:rPr lang="en-US"/>
              <a:t>Example: Cheap Shop</a:t>
            </a:r>
          </a:p>
        </p:txBody>
      </p:sp>
      <p:sp>
        <p:nvSpPr>
          <p:cNvPr id="673795" name="Rectangle 3"/>
          <p:cNvSpPr>
            <a:spLocks noGrp="1" noChangeArrowheads="1"/>
          </p:cNvSpPr>
          <p:nvPr>
            <p:ph type="body" idx="1"/>
          </p:nvPr>
        </p:nvSpPr>
        <p:spPr>
          <a:noFill/>
          <a:ln/>
        </p:spPr>
        <p:txBody>
          <a:bodyPr lIns="92075" tIns="46038" rIns="92075" bIns="46038">
            <a:normAutofit fontScale="85000" lnSpcReduction="10000"/>
          </a:bodyPr>
          <a:lstStyle/>
          <a:p>
            <a:r>
              <a:rPr lang="en-US" i="1" dirty="0"/>
              <a:t>At Cheap Shop, people browse a catalog and then order goods from a clerk.</a:t>
            </a:r>
            <a:r>
              <a:rPr lang="en-US" dirty="0"/>
              <a:t> </a:t>
            </a:r>
          </a:p>
          <a:p>
            <a:r>
              <a:rPr lang="en-US" dirty="0"/>
              <a:t>Task example 1:</a:t>
            </a:r>
          </a:p>
          <a:p>
            <a:pPr lvl="1">
              <a:lnSpc>
                <a:spcPct val="90000"/>
              </a:lnSpc>
            </a:pPr>
            <a:r>
              <a:rPr lang="en-US" dirty="0"/>
              <a:t>A man caring for a demanding toddler buys an umbrella stroller (red is preferred, but blue is acceptable), pays for it in cash, and uses it immediately.</a:t>
            </a:r>
          </a:p>
          <a:p>
            <a:r>
              <a:rPr lang="en-US" dirty="0"/>
              <a:t>Task example 2: </a:t>
            </a:r>
          </a:p>
          <a:p>
            <a:pPr lvl="1">
              <a:lnSpc>
                <a:spcPct val="90000"/>
              </a:lnSpc>
            </a:pPr>
            <a:r>
              <a:rPr lang="en-US" dirty="0"/>
              <a:t>An elderly arthritic woman is comparing prices for a child’s bedroom set, consisting of a wooden desk, a chair, a single bed, a mattress, a bedspread, and a pillow. She takes the description and total cost away with her, to check against other stores. Two hours later, she returns and decides to buy everything but the chair.</a:t>
            </a:r>
          </a:p>
        </p:txBody>
      </p:sp>
    </p:spTree>
    <p:extLst>
      <p:ext uri="{BB962C8B-B14F-4D97-AF65-F5344CB8AC3E}">
        <p14:creationId xmlns:p14="http://schemas.microsoft.com/office/powerpoint/2010/main" val="139302367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a:noFill/>
          <a:ln/>
        </p:spPr>
        <p:txBody>
          <a:bodyPr lIns="92075" tIns="46038" rIns="92075" bIns="46038"/>
          <a:lstStyle/>
          <a:p>
            <a:r>
              <a:rPr lang="en-US"/>
              <a:t>Outline</a:t>
            </a:r>
          </a:p>
        </p:txBody>
      </p:sp>
      <p:sp>
        <p:nvSpPr>
          <p:cNvPr id="607235" name="Rectangle 3"/>
          <p:cNvSpPr>
            <a:spLocks noGrp="1" noChangeArrowheads="1"/>
          </p:cNvSpPr>
          <p:nvPr>
            <p:ph type="body" idx="1"/>
          </p:nvPr>
        </p:nvSpPr>
        <p:spPr>
          <a:noFill/>
          <a:ln/>
        </p:spPr>
        <p:txBody>
          <a:bodyPr lIns="92075" tIns="46038" rIns="92075" bIns="46038"/>
          <a:lstStyle/>
          <a:p>
            <a:r>
              <a:rPr lang="en-US" dirty="0"/>
              <a:t>What is TCUID?</a:t>
            </a:r>
          </a:p>
          <a:p>
            <a:r>
              <a:rPr lang="en-US" dirty="0"/>
              <a:t>TCUID process</a:t>
            </a:r>
          </a:p>
          <a:p>
            <a:r>
              <a:rPr lang="en-US" dirty="0"/>
              <a:t>Finding and working with users</a:t>
            </a:r>
          </a:p>
          <a:p>
            <a:r>
              <a:rPr lang="en-US" dirty="0"/>
              <a:t>Developing task examples</a:t>
            </a:r>
          </a:p>
          <a:p>
            <a:r>
              <a:rPr lang="en-US" dirty="0"/>
              <a:t>Evaluation with task-centered walkthrough</a:t>
            </a:r>
          </a:p>
          <a:p>
            <a:r>
              <a:rPr lang="en-US" dirty="0"/>
              <a:t>Example: the Cheap Shop interface </a:t>
            </a:r>
          </a:p>
        </p:txBody>
      </p:sp>
    </p:spTree>
    <p:extLst>
      <p:ext uri="{BB962C8B-B14F-4D97-AF65-F5344CB8AC3E}">
        <p14:creationId xmlns:p14="http://schemas.microsoft.com/office/powerpoint/2010/main" val="153063850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Rectangle 2"/>
          <p:cNvSpPr>
            <a:spLocks noGrp="1" noChangeArrowheads="1"/>
          </p:cNvSpPr>
          <p:nvPr>
            <p:ph type="title"/>
          </p:nvPr>
        </p:nvSpPr>
        <p:spPr>
          <a:noFill/>
          <a:ln/>
        </p:spPr>
        <p:txBody>
          <a:bodyPr lIns="92075" tIns="46038" rIns="92075" bIns="46038"/>
          <a:lstStyle/>
          <a:p>
            <a:r>
              <a:rPr lang="en-US"/>
              <a:t>Example: Cheap Shop</a:t>
            </a:r>
          </a:p>
        </p:txBody>
      </p:sp>
      <p:sp>
        <p:nvSpPr>
          <p:cNvPr id="674819" name="Rectangle 3"/>
          <p:cNvSpPr>
            <a:spLocks noGrp="1" noChangeArrowheads="1"/>
          </p:cNvSpPr>
          <p:nvPr>
            <p:ph type="body" idx="1"/>
          </p:nvPr>
        </p:nvSpPr>
        <p:spPr>
          <a:noFill/>
          <a:ln/>
        </p:spPr>
        <p:txBody>
          <a:bodyPr lIns="92075" tIns="46038" rIns="92075" bIns="46038">
            <a:normAutofit fontScale="85000" lnSpcReduction="10000"/>
          </a:bodyPr>
          <a:lstStyle/>
          <a:p>
            <a:r>
              <a:rPr lang="en-US"/>
              <a:t>Task example 3:</a:t>
            </a:r>
          </a:p>
          <a:p>
            <a:pPr lvl="1">
              <a:lnSpc>
                <a:spcPct val="90000"/>
              </a:lnSpc>
            </a:pPr>
            <a:r>
              <a:rPr lang="en-US"/>
              <a:t>A “Cheap Shop” clerk, who is the sole salesperson in the store, is given a list of 10 items by a customer who does not want to use the computer. </a:t>
            </a:r>
          </a:p>
          <a:p>
            <a:pPr lvl="2">
              <a:lnSpc>
                <a:spcPct val="90000"/>
              </a:lnSpc>
            </a:pPr>
            <a:r>
              <a:rPr lang="en-US"/>
              <a:t>4 pine chairs, 1 pine table, 6 blue place mats, 6 “duo” forks, 6 “duo” table spoons, 6 “duo” teaspoons, 6 “duo” knives, 1 “tot” tricycle, 1 red ball, 1 “silva” croquet set</a:t>
            </a:r>
          </a:p>
          <a:p>
            <a:pPr lvl="1">
              <a:lnSpc>
                <a:spcPct val="90000"/>
              </a:lnSpc>
            </a:pPr>
            <a:r>
              <a:rPr lang="en-US"/>
              <a:t>After seeing the total, the customer decides to take all but the silverware, and then adds 1 blue ball to the list. </a:t>
            </a:r>
          </a:p>
          <a:p>
            <a:pPr lvl="1">
              <a:lnSpc>
                <a:spcPct val="90000"/>
              </a:lnSpc>
            </a:pPr>
            <a:r>
              <a:rPr lang="en-US"/>
              <a:t>The customer then changes their mind about paying by credit card, and decides to pay cash. The customer wants the items delivered to his home the day after tomorrow.</a:t>
            </a:r>
          </a:p>
          <a:p>
            <a:pPr lvl="1">
              <a:lnSpc>
                <a:spcPct val="90000"/>
              </a:lnSpc>
            </a:pPr>
            <a:r>
              <a:rPr lang="en-US"/>
              <a:t>While this is occurring, 6 other customers are waiting for the salesperson.</a:t>
            </a:r>
          </a:p>
        </p:txBody>
      </p:sp>
    </p:spTree>
    <p:extLst>
      <p:ext uri="{BB962C8B-B14F-4D97-AF65-F5344CB8AC3E}">
        <p14:creationId xmlns:p14="http://schemas.microsoft.com/office/powerpoint/2010/main" val="42410071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ChangeArrowheads="1"/>
          </p:cNvSpPr>
          <p:nvPr/>
        </p:nvSpPr>
        <p:spPr bwMode="auto">
          <a:xfrm>
            <a:off x="687388" y="1752600"/>
            <a:ext cx="893762" cy="304800"/>
          </a:xfrm>
          <a:prstGeom prst="rect">
            <a:avLst/>
          </a:prstGeom>
          <a:noFill/>
          <a:ln w="9525">
            <a:noFill/>
            <a:miter lim="800000"/>
            <a:headEnd/>
            <a:tailEnd/>
          </a:ln>
          <a:effectLst/>
        </p:spPr>
        <p:txBody>
          <a:bodyPr wrap="none" lIns="92075" tIns="46038" rIns="92075" bIns="46038">
            <a:spAutoFit/>
          </a:bodyPr>
          <a:lstStyle/>
          <a:p>
            <a:r>
              <a:rPr lang="en-US" sz="1400">
                <a:latin typeface="Arial" charset="0"/>
              </a:rPr>
              <a:t>Screen 1</a:t>
            </a:r>
          </a:p>
        </p:txBody>
      </p:sp>
      <p:sp>
        <p:nvSpPr>
          <p:cNvPr id="680963" name="Rectangle 3"/>
          <p:cNvSpPr>
            <a:spLocks noChangeArrowheads="1"/>
          </p:cNvSpPr>
          <p:nvPr/>
        </p:nvSpPr>
        <p:spPr bwMode="auto">
          <a:xfrm>
            <a:off x="611188" y="5181600"/>
            <a:ext cx="893762" cy="304800"/>
          </a:xfrm>
          <a:prstGeom prst="rect">
            <a:avLst/>
          </a:prstGeom>
          <a:noFill/>
          <a:ln w="9525">
            <a:noFill/>
            <a:miter lim="800000"/>
            <a:headEnd/>
            <a:tailEnd/>
          </a:ln>
          <a:effectLst/>
        </p:spPr>
        <p:txBody>
          <a:bodyPr wrap="none" lIns="92075" tIns="46038" rIns="92075" bIns="46038">
            <a:spAutoFit/>
          </a:bodyPr>
          <a:lstStyle/>
          <a:p>
            <a:r>
              <a:rPr lang="en-US" sz="1400">
                <a:latin typeface="Arial" charset="0"/>
              </a:rPr>
              <a:t>Screen 2</a:t>
            </a:r>
          </a:p>
        </p:txBody>
      </p:sp>
      <p:pic>
        <p:nvPicPr>
          <p:cNvPr id="680965" name="Picture 5" descr="cheapshop1"/>
          <p:cNvPicPr>
            <a:picLocks noChangeAspect="1" noChangeArrowheads="1"/>
          </p:cNvPicPr>
          <p:nvPr/>
        </p:nvPicPr>
        <p:blipFill>
          <a:blip r:embed="rId3" cstate="print"/>
          <a:srcRect/>
          <a:stretch>
            <a:fillRect/>
          </a:stretch>
        </p:blipFill>
        <p:spPr bwMode="auto">
          <a:xfrm>
            <a:off x="2124075" y="228600"/>
            <a:ext cx="5753100" cy="4238625"/>
          </a:xfrm>
          <a:prstGeom prst="rect">
            <a:avLst/>
          </a:prstGeom>
          <a:noFill/>
        </p:spPr>
      </p:pic>
      <p:pic>
        <p:nvPicPr>
          <p:cNvPr id="680966" name="Picture 6" descr="cheapshop2"/>
          <p:cNvPicPr>
            <a:picLocks noChangeAspect="1" noChangeArrowheads="1"/>
          </p:cNvPicPr>
          <p:nvPr/>
        </p:nvPicPr>
        <p:blipFill>
          <a:blip r:embed="rId4" cstate="print"/>
          <a:srcRect/>
          <a:stretch>
            <a:fillRect/>
          </a:stretch>
        </p:blipFill>
        <p:spPr bwMode="auto">
          <a:xfrm>
            <a:off x="2124075" y="4572000"/>
            <a:ext cx="5772150" cy="2009775"/>
          </a:xfrm>
          <a:prstGeom prst="rect">
            <a:avLst/>
          </a:prstGeom>
          <a:noFill/>
        </p:spPr>
      </p:pic>
    </p:spTree>
    <p:extLst>
      <p:ext uri="{BB962C8B-B14F-4D97-AF65-F5344CB8AC3E}">
        <p14:creationId xmlns:p14="http://schemas.microsoft.com/office/powerpoint/2010/main" val="2702504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r>
              <a:rPr lang="en-US"/>
              <a:t>Prototype specifications</a:t>
            </a:r>
          </a:p>
        </p:txBody>
      </p:sp>
      <p:sp>
        <p:nvSpPr>
          <p:cNvPr id="681987" name="Rectangle 3"/>
          <p:cNvSpPr>
            <a:spLocks noGrp="1" noChangeArrowheads="1"/>
          </p:cNvSpPr>
          <p:nvPr>
            <p:ph type="body" idx="1"/>
          </p:nvPr>
        </p:nvSpPr>
        <p:spPr/>
        <p:txBody>
          <a:bodyPr>
            <a:normAutofit fontScale="77500" lnSpcReduction="20000"/>
          </a:bodyPr>
          <a:lstStyle/>
          <a:p>
            <a:r>
              <a:rPr lang="en-US"/>
              <a:t>Basic usage:</a:t>
            </a:r>
          </a:p>
          <a:p>
            <a:pPr lvl="1"/>
            <a:r>
              <a:rPr lang="en-US"/>
              <a:t>Shoppers enter item codes from a catalog onto the screen.</a:t>
            </a:r>
          </a:p>
          <a:p>
            <a:r>
              <a:rPr lang="en-US"/>
              <a:t>To create an order</a:t>
            </a:r>
          </a:p>
          <a:p>
            <a:pPr lvl="1"/>
            <a:r>
              <a:rPr lang="en-US"/>
              <a:t>screen 1: shopper enters personal information and first order </a:t>
            </a:r>
          </a:p>
          <a:p>
            <a:pPr lvl="1"/>
            <a:r>
              <a:rPr lang="en-US"/>
              <a:t>text is entered via keyboard </a:t>
            </a:r>
          </a:p>
          <a:p>
            <a:pPr lvl="1"/>
            <a:r>
              <a:rPr lang="en-US"/>
              <a:t>the tab key or mouse is used to go between fields. </a:t>
            </a:r>
          </a:p>
          <a:p>
            <a:r>
              <a:rPr lang="en-US"/>
              <a:t>Further orders</a:t>
            </a:r>
          </a:p>
          <a:p>
            <a:pPr lvl="1"/>
            <a:r>
              <a:rPr lang="en-US"/>
              <a:t>shoppers go to screen 2 by pressing the ‘Next Catalog Item’ button</a:t>
            </a:r>
          </a:p>
          <a:p>
            <a:r>
              <a:rPr lang="en-US"/>
              <a:t>Order completion</a:t>
            </a:r>
          </a:p>
          <a:p>
            <a:pPr lvl="1"/>
            <a:r>
              <a:rPr lang="en-US"/>
              <a:t>shoppers select ‘Trigger Invoice’. </a:t>
            </a:r>
          </a:p>
          <a:p>
            <a:pPr lvl="1"/>
            <a:r>
              <a:rPr lang="en-US"/>
              <a:t>the system sends the order to shipping and billing</a:t>
            </a:r>
          </a:p>
          <a:p>
            <a:pPr lvl="1"/>
            <a:r>
              <a:rPr lang="en-US"/>
              <a:t>the system returns to a blank screen #1</a:t>
            </a:r>
          </a:p>
        </p:txBody>
      </p:sp>
    </p:spTree>
    <p:extLst>
      <p:ext uri="{BB962C8B-B14F-4D97-AF65-F5344CB8AC3E}">
        <p14:creationId xmlns:p14="http://schemas.microsoft.com/office/powerpoint/2010/main" val="3842631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Rectangle 2"/>
          <p:cNvSpPr>
            <a:spLocks noGrp="1" noChangeArrowheads="1"/>
          </p:cNvSpPr>
          <p:nvPr>
            <p:ph type="title"/>
          </p:nvPr>
        </p:nvSpPr>
        <p:spPr/>
        <p:txBody>
          <a:bodyPr/>
          <a:lstStyle/>
          <a:p>
            <a:r>
              <a:rPr lang="en-US"/>
              <a:t>Prototype specifications</a:t>
            </a:r>
          </a:p>
        </p:txBody>
      </p:sp>
      <p:sp>
        <p:nvSpPr>
          <p:cNvPr id="683011" name="Rectangle 3"/>
          <p:cNvSpPr>
            <a:spLocks noGrp="1" noChangeArrowheads="1"/>
          </p:cNvSpPr>
          <p:nvPr>
            <p:ph type="body" idx="1"/>
          </p:nvPr>
        </p:nvSpPr>
        <p:spPr/>
        <p:txBody>
          <a:bodyPr>
            <a:normAutofit fontScale="92500" lnSpcReduction="20000"/>
          </a:bodyPr>
          <a:lstStyle/>
          <a:p>
            <a:r>
              <a:rPr lang="en-US"/>
              <a:t>To cancel an order</a:t>
            </a:r>
          </a:p>
          <a:p>
            <a:pPr lvl="1"/>
            <a:r>
              <a:rPr lang="en-US"/>
              <a:t>Shoppers do not enter any input for 30 seconds </a:t>
            </a:r>
            <a:br>
              <a:rPr lang="en-US"/>
            </a:br>
            <a:r>
              <a:rPr lang="en-US"/>
              <a:t>(as if they walk away)</a:t>
            </a:r>
          </a:p>
          <a:p>
            <a:pPr lvl="1"/>
            <a:r>
              <a:rPr lang="en-US"/>
              <a:t>The system will then clear all fields and return to the main screen </a:t>
            </a:r>
          </a:p>
          <a:p>
            <a:r>
              <a:rPr lang="en-US"/>
              <a:t>Input checking</a:t>
            </a:r>
          </a:p>
          <a:p>
            <a:pPr lvl="1"/>
            <a:r>
              <a:rPr lang="en-US"/>
              <a:t>all input fields checked when either button is pressed. </a:t>
            </a:r>
          </a:p>
          <a:p>
            <a:pPr lvl="1"/>
            <a:r>
              <a:rPr lang="en-US"/>
              <a:t>erroneous fields will blink for 3 seconds, and will then be cleared. </a:t>
            </a:r>
          </a:p>
          <a:p>
            <a:pPr lvl="1"/>
            <a:r>
              <a:rPr lang="en-US"/>
              <a:t>the shopper can then re-enter the correct values in those fields.</a:t>
            </a:r>
          </a:p>
          <a:p>
            <a:endParaRPr lang="en-US"/>
          </a:p>
        </p:txBody>
      </p:sp>
    </p:spTree>
    <p:extLst>
      <p:ext uri="{BB962C8B-B14F-4D97-AF65-F5344CB8AC3E}">
        <p14:creationId xmlns:p14="http://schemas.microsoft.com/office/powerpoint/2010/main" val="3551744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p:txBody>
          <a:bodyPr/>
          <a:lstStyle/>
          <a:p>
            <a:r>
              <a:rPr lang="en-US"/>
              <a:t>What is TCUID?</a:t>
            </a:r>
          </a:p>
        </p:txBody>
      </p:sp>
      <p:sp>
        <p:nvSpPr>
          <p:cNvPr id="691203" name="Rectangle 3"/>
          <p:cNvSpPr>
            <a:spLocks noGrp="1" noChangeArrowheads="1"/>
          </p:cNvSpPr>
          <p:nvPr>
            <p:ph type="body" idx="1"/>
          </p:nvPr>
        </p:nvSpPr>
        <p:spPr/>
        <p:txBody>
          <a:bodyPr>
            <a:normAutofit lnSpcReduction="10000"/>
          </a:bodyPr>
          <a:lstStyle/>
          <a:p>
            <a:r>
              <a:rPr lang="en-US"/>
              <a:t>A design process</a:t>
            </a:r>
          </a:p>
          <a:p>
            <a:pPr lvl="1"/>
            <a:r>
              <a:rPr lang="en-US"/>
              <a:t>one type of user-centred design</a:t>
            </a:r>
          </a:p>
          <a:p>
            <a:pPr lvl="1"/>
            <a:r>
              <a:rPr lang="en-US"/>
              <a:t>structured around specific tasks that users want to accomplish with the system</a:t>
            </a:r>
          </a:p>
          <a:p>
            <a:pPr lvl="1"/>
            <a:r>
              <a:rPr lang="en-US"/>
              <a:t>emphasis on early consideration of tasks in design</a:t>
            </a:r>
          </a:p>
          <a:p>
            <a:pPr lvl="1"/>
            <a:r>
              <a:rPr lang="en-US"/>
              <a:t>emphasis on concrete detail</a:t>
            </a:r>
          </a:p>
          <a:p>
            <a:r>
              <a:rPr lang="en-US"/>
              <a:t>Tasks are used to:</a:t>
            </a:r>
          </a:p>
          <a:p>
            <a:pPr lvl="1"/>
            <a:r>
              <a:rPr lang="en-US"/>
              <a:t>aid in making design decisions</a:t>
            </a:r>
          </a:p>
          <a:p>
            <a:pPr lvl="1"/>
            <a:r>
              <a:rPr lang="en-US"/>
              <a:t>evaluate the design as it is developed</a:t>
            </a:r>
          </a:p>
        </p:txBody>
      </p:sp>
    </p:spTree>
    <p:extLst>
      <p:ext uri="{BB962C8B-B14F-4D97-AF65-F5344CB8AC3E}">
        <p14:creationId xmlns:p14="http://schemas.microsoft.com/office/powerpoint/2010/main" val="5197873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p:txBody>
          <a:bodyPr/>
          <a:lstStyle/>
          <a:p>
            <a:r>
              <a:rPr lang="en-US"/>
              <a:t>The TCUID process</a:t>
            </a:r>
          </a:p>
        </p:txBody>
      </p:sp>
      <p:sp>
        <p:nvSpPr>
          <p:cNvPr id="692227" name="Rectangle 3"/>
          <p:cNvSpPr>
            <a:spLocks noGrp="1" noChangeArrowheads="1"/>
          </p:cNvSpPr>
          <p:nvPr>
            <p:ph type="body" idx="1"/>
          </p:nvPr>
        </p:nvSpPr>
        <p:spPr/>
        <p:txBody>
          <a:bodyPr>
            <a:normAutofit fontScale="77500" lnSpcReduction="20000"/>
          </a:bodyPr>
          <a:lstStyle/>
          <a:p>
            <a:r>
              <a:rPr lang="en-US" dirty="0"/>
              <a:t>figure out who's going to use the system to do what</a:t>
            </a:r>
          </a:p>
          <a:p>
            <a:r>
              <a:rPr lang="en-US" dirty="0"/>
              <a:t>choose representative tasks for task-centered design</a:t>
            </a:r>
          </a:p>
          <a:p>
            <a:r>
              <a:rPr lang="en-US" dirty="0" smtClean="0"/>
              <a:t>borrow</a:t>
            </a:r>
            <a:endParaRPr lang="en-US" dirty="0"/>
          </a:p>
          <a:p>
            <a:r>
              <a:rPr lang="en-US" dirty="0"/>
              <a:t>rough out a design</a:t>
            </a:r>
          </a:p>
          <a:p>
            <a:r>
              <a:rPr lang="en-US" dirty="0"/>
              <a:t>think about it</a:t>
            </a:r>
          </a:p>
          <a:p>
            <a:r>
              <a:rPr lang="en-US" dirty="0"/>
              <a:t>create a mock-up or prototype</a:t>
            </a:r>
          </a:p>
          <a:p>
            <a:r>
              <a:rPr lang="en-US" dirty="0"/>
              <a:t>test it with users</a:t>
            </a:r>
          </a:p>
          <a:p>
            <a:r>
              <a:rPr lang="en-US" dirty="0"/>
              <a:t>iterate</a:t>
            </a:r>
          </a:p>
          <a:p>
            <a:r>
              <a:rPr lang="en-US" dirty="0"/>
              <a:t>build it</a:t>
            </a:r>
          </a:p>
          <a:p>
            <a:r>
              <a:rPr lang="en-US" dirty="0"/>
              <a:t>track it</a:t>
            </a:r>
          </a:p>
          <a:p>
            <a:r>
              <a:rPr lang="en-US" dirty="0"/>
              <a:t>change it </a:t>
            </a:r>
          </a:p>
        </p:txBody>
      </p:sp>
    </p:spTree>
    <p:extLst>
      <p:ext uri="{BB962C8B-B14F-4D97-AF65-F5344CB8AC3E}">
        <p14:creationId xmlns:p14="http://schemas.microsoft.com/office/powerpoint/2010/main" val="323310386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lstStyle/>
          <a:p>
            <a:r>
              <a:rPr lang="en-US"/>
              <a:t>The TCUID process</a:t>
            </a:r>
          </a:p>
        </p:txBody>
      </p:sp>
      <p:sp>
        <p:nvSpPr>
          <p:cNvPr id="693251" name="Rectangle 3"/>
          <p:cNvSpPr>
            <a:spLocks noGrp="1" noChangeArrowheads="1"/>
          </p:cNvSpPr>
          <p:nvPr>
            <p:ph type="body" idx="1"/>
          </p:nvPr>
        </p:nvSpPr>
        <p:spPr/>
        <p:txBody>
          <a:bodyPr>
            <a:normAutofit fontScale="77500" lnSpcReduction="20000"/>
          </a:bodyPr>
          <a:lstStyle/>
          <a:p>
            <a:r>
              <a:rPr lang="en-US" dirty="0"/>
              <a:t>figure out who's going to use the system to do what</a:t>
            </a:r>
          </a:p>
          <a:p>
            <a:r>
              <a:rPr lang="en-US" dirty="0"/>
              <a:t>choose representative tasks for task-centered design</a:t>
            </a:r>
          </a:p>
          <a:p>
            <a:r>
              <a:rPr lang="en-US" dirty="0" smtClean="0"/>
              <a:t>borrow (look </a:t>
            </a:r>
            <a:r>
              <a:rPr lang="en-US" dirty="0"/>
              <a:t>for inspiration)</a:t>
            </a:r>
          </a:p>
          <a:p>
            <a:r>
              <a:rPr lang="en-US" dirty="0"/>
              <a:t>rough out a design (paper prototype)</a:t>
            </a:r>
          </a:p>
          <a:p>
            <a:r>
              <a:rPr lang="en-US" dirty="0"/>
              <a:t>think about it (walkthrough)</a:t>
            </a:r>
          </a:p>
          <a:p>
            <a:r>
              <a:rPr lang="en-US" dirty="0">
                <a:solidFill>
                  <a:srgbClr val="5F5F5F"/>
                </a:solidFill>
              </a:rPr>
              <a:t>create a mock-up or prototype</a:t>
            </a:r>
          </a:p>
          <a:p>
            <a:r>
              <a:rPr lang="en-US" dirty="0">
                <a:solidFill>
                  <a:srgbClr val="5F5F5F"/>
                </a:solidFill>
              </a:rPr>
              <a:t>test it with users</a:t>
            </a:r>
          </a:p>
          <a:p>
            <a:r>
              <a:rPr lang="en-US" dirty="0">
                <a:solidFill>
                  <a:srgbClr val="5F5F5F"/>
                </a:solidFill>
              </a:rPr>
              <a:t>iterate</a:t>
            </a:r>
          </a:p>
          <a:p>
            <a:r>
              <a:rPr lang="en-US" dirty="0">
                <a:solidFill>
                  <a:srgbClr val="5F5F5F"/>
                </a:solidFill>
              </a:rPr>
              <a:t>build it</a:t>
            </a:r>
          </a:p>
          <a:p>
            <a:r>
              <a:rPr lang="en-US" dirty="0">
                <a:solidFill>
                  <a:srgbClr val="5F5F5F"/>
                </a:solidFill>
              </a:rPr>
              <a:t>track it</a:t>
            </a:r>
          </a:p>
          <a:p>
            <a:r>
              <a:rPr lang="en-US" dirty="0">
                <a:solidFill>
                  <a:srgbClr val="5F5F5F"/>
                </a:solidFill>
              </a:rPr>
              <a:t>change it </a:t>
            </a:r>
          </a:p>
        </p:txBody>
      </p:sp>
    </p:spTree>
    <p:extLst>
      <p:ext uri="{BB962C8B-B14F-4D97-AF65-F5344CB8AC3E}">
        <p14:creationId xmlns:p14="http://schemas.microsoft.com/office/powerpoint/2010/main" val="11897629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p:txBody>
          <a:bodyPr/>
          <a:lstStyle/>
          <a:p>
            <a:r>
              <a:rPr lang="en-US"/>
              <a:t>Finding potential users</a:t>
            </a:r>
          </a:p>
        </p:txBody>
      </p:sp>
      <p:sp>
        <p:nvSpPr>
          <p:cNvPr id="694275" name="Rectangle 3"/>
          <p:cNvSpPr>
            <a:spLocks noGrp="1" noChangeArrowheads="1"/>
          </p:cNvSpPr>
          <p:nvPr>
            <p:ph type="body" idx="1"/>
          </p:nvPr>
        </p:nvSpPr>
        <p:spPr/>
        <p:txBody>
          <a:bodyPr>
            <a:normAutofit fontScale="85000" lnSpcReduction="20000"/>
          </a:bodyPr>
          <a:lstStyle/>
          <a:p>
            <a:r>
              <a:rPr lang="en-US" dirty="0"/>
              <a:t>Who would use the system to do what?</a:t>
            </a:r>
          </a:p>
          <a:p>
            <a:pPr lvl="1"/>
            <a:r>
              <a:rPr lang="en-US" i="1" dirty="0"/>
              <a:t>Exactly</a:t>
            </a:r>
            <a:r>
              <a:rPr lang="en-US" dirty="0"/>
              <a:t> who, and </a:t>
            </a:r>
            <a:r>
              <a:rPr lang="en-US" i="1" dirty="0"/>
              <a:t>exactly</a:t>
            </a:r>
            <a:r>
              <a:rPr lang="en-US" dirty="0"/>
              <a:t> what?</a:t>
            </a:r>
          </a:p>
          <a:p>
            <a:r>
              <a:rPr lang="en-US" dirty="0"/>
              <a:t>Find potential users of your system</a:t>
            </a:r>
          </a:p>
          <a:p>
            <a:pPr lvl="1"/>
            <a:r>
              <a:rPr lang="en-US" dirty="0"/>
              <a:t>Real people! - not managers or other designers</a:t>
            </a:r>
          </a:p>
          <a:p>
            <a:pPr lvl="1"/>
            <a:r>
              <a:rPr lang="en-US" dirty="0"/>
              <a:t>If you can’t find them, who will actually buy/use your system?</a:t>
            </a:r>
          </a:p>
          <a:p>
            <a:pPr lvl="1"/>
            <a:r>
              <a:rPr lang="en-US" dirty="0"/>
              <a:t>Consider typical and atypical users</a:t>
            </a:r>
          </a:p>
          <a:p>
            <a:r>
              <a:rPr lang="en-US" dirty="0"/>
              <a:t>Find out how the system would fit with their work</a:t>
            </a:r>
          </a:p>
          <a:p>
            <a:pPr lvl="1"/>
            <a:r>
              <a:rPr lang="en-US" dirty="0"/>
              <a:t>Are they interested? Why or why not?</a:t>
            </a:r>
          </a:p>
          <a:p>
            <a:r>
              <a:rPr lang="en-US" dirty="0"/>
              <a:t>Learn about the user’s tasks</a:t>
            </a:r>
          </a:p>
          <a:p>
            <a:pPr lvl="1"/>
            <a:r>
              <a:rPr lang="en-US" dirty="0"/>
              <a:t>Develop concrete, detailed examples of tasks they perform </a:t>
            </a:r>
            <a:br>
              <a:rPr lang="en-US" dirty="0"/>
            </a:br>
            <a:r>
              <a:rPr lang="en-US" dirty="0"/>
              <a:t>or want to perform that your system should support</a:t>
            </a:r>
          </a:p>
        </p:txBody>
      </p:sp>
    </p:spTree>
    <p:extLst>
      <p:ext uri="{BB962C8B-B14F-4D97-AF65-F5344CB8AC3E}">
        <p14:creationId xmlns:p14="http://schemas.microsoft.com/office/powerpoint/2010/main" val="85033944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Rectangle 2"/>
          <p:cNvSpPr>
            <a:spLocks noGrp="1" noChangeArrowheads="1"/>
          </p:cNvSpPr>
          <p:nvPr>
            <p:ph type="title"/>
          </p:nvPr>
        </p:nvSpPr>
        <p:spPr/>
        <p:txBody>
          <a:bodyPr/>
          <a:lstStyle/>
          <a:p>
            <a:r>
              <a:rPr lang="en-US"/>
              <a:t>Choose representative tasks</a:t>
            </a:r>
          </a:p>
        </p:txBody>
      </p:sp>
      <p:sp>
        <p:nvSpPr>
          <p:cNvPr id="695299" name="Rectangle 3"/>
          <p:cNvSpPr>
            <a:spLocks noGrp="1" noChangeArrowheads="1"/>
          </p:cNvSpPr>
          <p:nvPr>
            <p:ph type="body" idx="1"/>
          </p:nvPr>
        </p:nvSpPr>
        <p:spPr/>
        <p:txBody>
          <a:bodyPr/>
          <a:lstStyle/>
          <a:p>
            <a:r>
              <a:rPr lang="en-US"/>
              <a:t>What are the core tasks the system must support?</a:t>
            </a:r>
          </a:p>
          <a:p>
            <a:r>
              <a:rPr lang="en-US"/>
              <a:t>Consider </a:t>
            </a:r>
            <a:r>
              <a:rPr lang="en-US" i="1"/>
              <a:t>importance</a:t>
            </a:r>
            <a:r>
              <a:rPr lang="en-US"/>
              <a:t> and </a:t>
            </a:r>
            <a:r>
              <a:rPr lang="en-US" i="1"/>
              <a:t>frequency</a:t>
            </a:r>
          </a:p>
          <a:p>
            <a:r>
              <a:rPr lang="en-US"/>
              <a:t>Start with 3-5 core tasks</a:t>
            </a:r>
          </a:p>
          <a:p>
            <a:pPr lvl="1"/>
            <a:r>
              <a:rPr lang="en-US"/>
              <a:t>check your decisions with users</a:t>
            </a:r>
          </a:p>
          <a:p>
            <a:r>
              <a:rPr lang="en-US"/>
              <a:t>Write out task descriptions for these tasks</a:t>
            </a:r>
          </a:p>
          <a:p>
            <a:pPr lvl="1"/>
            <a:endParaRPr lang="en-US"/>
          </a:p>
        </p:txBody>
      </p:sp>
    </p:spTree>
    <p:extLst>
      <p:ext uri="{BB962C8B-B14F-4D97-AF65-F5344CB8AC3E}">
        <p14:creationId xmlns:p14="http://schemas.microsoft.com/office/powerpoint/2010/main" val="70296792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ChangeArrowheads="1"/>
          </p:cNvSpPr>
          <p:nvPr>
            <p:ph type="title"/>
          </p:nvPr>
        </p:nvSpPr>
        <p:spPr/>
        <p:txBody>
          <a:bodyPr/>
          <a:lstStyle/>
          <a:p>
            <a:r>
              <a:rPr lang="en-US"/>
              <a:t>Task descriptions</a:t>
            </a:r>
          </a:p>
        </p:txBody>
      </p:sp>
      <p:sp>
        <p:nvSpPr>
          <p:cNvPr id="675843" name="Rectangle 3"/>
          <p:cNvSpPr>
            <a:spLocks noGrp="1" noChangeArrowheads="1"/>
          </p:cNvSpPr>
          <p:nvPr>
            <p:ph type="body" idx="1"/>
          </p:nvPr>
        </p:nvSpPr>
        <p:spPr/>
        <p:txBody>
          <a:bodyPr>
            <a:normAutofit/>
          </a:bodyPr>
          <a:lstStyle/>
          <a:p>
            <a:r>
              <a:rPr lang="en-US" dirty="0" smtClean="0"/>
              <a:t>“Change the speed limit on Canyon Boulevard eastbound between Arapahoe and 9th. Calculate projected traffic flows on Arapahoe west of 6th assuming Canyon speeds between 25 and 55 in increments of 5 mph.”</a:t>
            </a:r>
          </a:p>
          <a:p>
            <a:r>
              <a:rPr lang="en-US" dirty="0" smtClean="0"/>
              <a:t>Read Chapters 0,1,2, 4.1</a:t>
            </a:r>
            <a:r>
              <a:rPr lang="en-US" b="1" dirty="0" smtClean="0"/>
              <a:t>:  </a:t>
            </a:r>
          </a:p>
          <a:p>
            <a:pPr lvl="1"/>
            <a:r>
              <a:rPr lang="en-US" b="1" dirty="0" smtClean="0"/>
              <a:t>Task-Centered User Interface Design</a:t>
            </a:r>
            <a:r>
              <a:rPr lang="en-US" dirty="0" smtClean="0"/>
              <a:t>: </a:t>
            </a:r>
            <a:r>
              <a:rPr lang="en-US" b="1" dirty="0" smtClean="0"/>
              <a:t>A Practical Introduction</a:t>
            </a:r>
          </a:p>
          <a:p>
            <a:pPr lvl="2"/>
            <a:r>
              <a:rPr lang="en-US" b="1" dirty="0" smtClean="0"/>
              <a:t>http://hcibib.org/tcuid/</a:t>
            </a:r>
            <a:endParaRPr lang="en-US" dirty="0" smtClean="0"/>
          </a:p>
        </p:txBody>
      </p:sp>
    </p:spTree>
    <p:extLst>
      <p:ext uri="{BB962C8B-B14F-4D97-AF65-F5344CB8AC3E}">
        <p14:creationId xmlns:p14="http://schemas.microsoft.com/office/powerpoint/2010/main" val="120832325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descriptions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Says what the user wants to do but not how they would do it</a:t>
            </a:r>
          </a:p>
          <a:p>
            <a:pPr lvl="1"/>
            <a:r>
              <a:rPr lang="en-US" dirty="0" smtClean="0"/>
              <a:t>no assumptions made about the interface</a:t>
            </a:r>
          </a:p>
          <a:p>
            <a:pPr lvl="1"/>
            <a:r>
              <a:rPr lang="en-US" dirty="0" smtClean="0"/>
              <a:t>can compare different design alternatives in a fair way</a:t>
            </a:r>
          </a:p>
          <a:p>
            <a:r>
              <a:rPr lang="en-US" dirty="0" smtClean="0"/>
              <a:t>Are very specific</a:t>
            </a:r>
          </a:p>
          <a:p>
            <a:pPr lvl="1"/>
            <a:r>
              <a:rPr lang="en-US" dirty="0" smtClean="0"/>
              <a:t>says exactly what the user wants to do</a:t>
            </a:r>
          </a:p>
          <a:p>
            <a:pPr lvl="1"/>
            <a:r>
              <a:rPr lang="en-US" dirty="0" smtClean="0"/>
              <a:t>specifies actual items the user would eventually want to enter, identify, or manipulate</a:t>
            </a:r>
          </a:p>
          <a:p>
            <a:pPr lvl="1"/>
            <a:r>
              <a:rPr lang="en-US" dirty="0" smtClean="0"/>
              <a:t>states constraints or goals in task completion</a:t>
            </a:r>
          </a:p>
          <a:p>
            <a:pPr lvl="2"/>
            <a:r>
              <a:rPr lang="en-US" dirty="0" smtClean="0"/>
              <a:t>e.g. time: as fast as possible; less than 15 seconds</a:t>
            </a:r>
          </a:p>
          <a:p>
            <a:pPr lvl="2"/>
            <a:r>
              <a:rPr lang="en-US" dirty="0" smtClean="0"/>
              <a:t>e.g. quality: how much room for error?</a:t>
            </a:r>
          </a:p>
          <a:p>
            <a:endParaRPr lang="en-US" dirty="0"/>
          </a:p>
        </p:txBody>
      </p:sp>
    </p:spTree>
    <p:extLst>
      <p:ext uri="{BB962C8B-B14F-4D97-AF65-F5344CB8AC3E}">
        <p14:creationId xmlns:p14="http://schemas.microsoft.com/office/powerpoint/2010/main" val="3729570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4949</TotalTime>
  <Words>1415</Words>
  <Application>Microsoft Office PowerPoint</Application>
  <PresentationFormat>On-screen Show (4:3)</PresentationFormat>
  <Paragraphs>222</Paragraphs>
  <Slides>23</Slides>
  <Notes>21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Task-Centered User Interface Design</vt:lpstr>
      <vt:lpstr>Outline</vt:lpstr>
      <vt:lpstr>What is TCUID?</vt:lpstr>
      <vt:lpstr>The TCUID process</vt:lpstr>
      <vt:lpstr>The TCUID process</vt:lpstr>
      <vt:lpstr>Finding potential users</vt:lpstr>
      <vt:lpstr>Choose representative tasks</vt:lpstr>
      <vt:lpstr>Task descriptions</vt:lpstr>
      <vt:lpstr>Task descriptions</vt:lpstr>
      <vt:lpstr>Task descriptions</vt:lpstr>
      <vt:lpstr>Task descriptions</vt:lpstr>
      <vt:lpstr>Borrow ideas</vt:lpstr>
      <vt:lpstr>Borrow ideas</vt:lpstr>
      <vt:lpstr>Rough out a design</vt:lpstr>
      <vt:lpstr>Think about it (= evaluate)</vt:lpstr>
      <vt:lpstr>Cognitive Walkthrough</vt:lpstr>
      <vt:lpstr>Task Scenarios</vt:lpstr>
      <vt:lpstr>Walkthroughs</vt:lpstr>
      <vt:lpstr>Example: Cheap Shop</vt:lpstr>
      <vt:lpstr>Example: Cheap Shop</vt:lpstr>
      <vt:lpstr>PowerPoint Presentation</vt:lpstr>
      <vt:lpstr>Prototype specifications</vt:lpstr>
      <vt:lpstr>Prototype specifications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CMPT 281</dc:title>
  <dc:creator>gutwin</dc:creator>
  <cp:lastModifiedBy>gutwin</cp:lastModifiedBy>
  <cp:revision>145</cp:revision>
  <dcterms:created xsi:type="dcterms:W3CDTF">2010-09-09T01:15:16Z</dcterms:created>
  <dcterms:modified xsi:type="dcterms:W3CDTF">2012-10-16T15:18:13Z</dcterms:modified>
</cp:coreProperties>
</file>