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69" r:id="rId4"/>
    <p:sldId id="260" r:id="rId5"/>
    <p:sldId id="259" r:id="rId6"/>
    <p:sldId id="257" r:id="rId7"/>
    <p:sldId id="261" r:id="rId8"/>
    <p:sldId id="262" r:id="rId9"/>
    <p:sldId id="264" r:id="rId10"/>
    <p:sldId id="271" r:id="rId11"/>
    <p:sldId id="274" r:id="rId12"/>
    <p:sldId id="272" r:id="rId13"/>
    <p:sldId id="273" r:id="rId14"/>
    <p:sldId id="275" r:id="rId15"/>
    <p:sldId id="268" r:id="rId16"/>
    <p:sldId id="267" r:id="rId17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2B3EDA2-5A66-47C1-88B2-574F9450AFDA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E142397-7EE0-41A0-AFE6-E3CC9BD75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42397-7EE0-41A0-AFE6-E3CC9BD7547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7010400" cy="2514600"/>
          </a:xfrm>
        </p:spPr>
        <p:txBody>
          <a:bodyPr>
            <a:normAutofit/>
          </a:bodyPr>
          <a:lstStyle/>
          <a:p>
            <a:r>
              <a:rPr lang="en-US" altLang="zh-CN" i="1" dirty="0" smtClean="0"/>
              <a:t>Can you read people’s thoughts just by looking at them?</a:t>
            </a:r>
          </a:p>
          <a:p>
            <a:endParaRPr lang="en-US" dirty="0" smtClean="0"/>
          </a:p>
          <a:p>
            <a:r>
              <a:rPr lang="en-US" dirty="0" smtClean="0"/>
              <a:t>CMPT 880 Presentation</a:t>
            </a:r>
          </a:p>
          <a:p>
            <a:r>
              <a:rPr lang="en-US" dirty="0" smtClean="0"/>
              <a:t>Yuan Tian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Perpetua" pitchFamily="18" charset="0"/>
              </a:rPr>
              <a:t>The Naked Face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44562"/>
          </a:xfrm>
        </p:spPr>
        <p:txBody>
          <a:bodyPr/>
          <a:lstStyle/>
          <a:p>
            <a:pPr algn="ctr"/>
            <a:r>
              <a:rPr lang="en-US" altLang="zh-CN" dirty="0" smtClean="0"/>
              <a:t>Fake smile VS Genuine smile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4419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43000"/>
            <a:ext cx="444476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00400" y="3200400"/>
            <a:ext cx="1752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Eyes talk!</a:t>
            </a:r>
          </a:p>
          <a:p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105400"/>
            <a:ext cx="3621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Voluntary System working</a:t>
            </a:r>
            <a:endParaRPr lang="zh-CN" alt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5181600"/>
            <a:ext cx="3893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Involuntary System working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7912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u="sng" dirty="0" smtClean="0"/>
              <a:t>Two Systems in  Our brain to Control facial expression!</a:t>
            </a:r>
            <a:endParaRPr lang="zh-CN" altLang="en-US" sz="2800" b="1" u="sng" dirty="0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latin typeface="+mn-lt"/>
              </a:rPr>
              <a:t>A small test of fake smile and genuine smile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5334000"/>
            <a:ext cx="7772400" cy="129540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/>
              <a:t>Which one do you think is a fake smile?</a:t>
            </a:r>
            <a:endParaRPr lang="zh-CN" altLang="en-US" sz="3200" b="1" dirty="0"/>
          </a:p>
        </p:txBody>
      </p:sp>
      <p:pic>
        <p:nvPicPr>
          <p:cNvPr id="3074" name="Picture 2" descr="http://graphics8.nytimes.com/images/blogs/morris/posts/27morris_ek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9550" y="1371600"/>
            <a:ext cx="6326260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zh-CN" dirty="0" smtClean="0"/>
              <a:t>Some Hints in Detecting Emotions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09800"/>
            <a:ext cx="2100262" cy="319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524000"/>
            <a:ext cx="1743075" cy="262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4147957"/>
            <a:ext cx="1752600" cy="24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1411" y="1524001"/>
            <a:ext cx="168698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114800"/>
            <a:ext cx="1676400" cy="248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1524000"/>
            <a:ext cx="1676400" cy="236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77000" y="4114800"/>
            <a:ext cx="1700212" cy="255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Why lie is detectable from face?</a:t>
            </a:r>
            <a:br>
              <a:rPr lang="en-US" b="1" dirty="0" smtClean="0"/>
            </a:br>
            <a:r>
              <a:rPr lang="en-US" b="1" dirty="0" smtClean="0"/>
              <a:t>Two key points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057400"/>
            <a:ext cx="8534400" cy="2590800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3600" dirty="0" smtClean="0"/>
              <a:t>Involuntary system VS voluntary system</a:t>
            </a:r>
          </a:p>
          <a:p>
            <a:pPr>
              <a:buNone/>
            </a:pPr>
            <a:r>
              <a:rPr lang="en-US" altLang="zh-CN" sz="3600" dirty="0" smtClean="0"/>
              <a:t>  (example of fake smile and real smile)</a:t>
            </a:r>
          </a:p>
          <a:p>
            <a:pPr>
              <a:buNone/>
            </a:pPr>
            <a:endParaRPr lang="en-US" altLang="zh-CN" sz="3600" dirty="0" smtClean="0"/>
          </a:p>
          <a:p>
            <a:r>
              <a:rPr lang="en-US" altLang="zh-CN" sz="3600" dirty="0" smtClean="0"/>
              <a:t>micro expression</a:t>
            </a:r>
          </a:p>
          <a:p>
            <a:r>
              <a:rPr lang="en-US" altLang="zh-CN" sz="3600" dirty="0" smtClean="0"/>
              <a:t>(facial expression made in a extremely short time)</a:t>
            </a:r>
          </a:p>
          <a:p>
            <a:endParaRPr lang="zh-CN" altLang="en-US" sz="3600" dirty="0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b="1" dirty="0" smtClean="0"/>
              <a:t>Summary</a:t>
            </a:r>
            <a:endParaRPr lang="zh-CN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7772400" cy="4267200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Seven facial expression of emotions are universal all over the world.</a:t>
            </a:r>
          </a:p>
          <a:p>
            <a:endParaRPr lang="en-US" altLang="zh-CN" sz="3200" b="1" dirty="0" smtClean="0"/>
          </a:p>
          <a:p>
            <a:r>
              <a:rPr lang="en-US" altLang="zh-CN" sz="3200" b="1" dirty="0" smtClean="0"/>
              <a:t>Facial expression of emotions are nature.</a:t>
            </a:r>
          </a:p>
          <a:p>
            <a:endParaRPr lang="en-US" altLang="zh-CN" sz="3200" b="1" dirty="0" smtClean="0"/>
          </a:p>
          <a:p>
            <a:r>
              <a:rPr lang="en-US" altLang="zh-CN" sz="3200" b="1" dirty="0" smtClean="0"/>
              <a:t>Emotions can be detected by facial expression.</a:t>
            </a:r>
            <a:endParaRPr lang="zh-CN" altLang="en-US" sz="3200" b="1" dirty="0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Suggested Readings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Lie to me (FOX)</a:t>
            </a:r>
          </a:p>
          <a:p>
            <a:r>
              <a:rPr lang="en-US" dirty="0" smtClean="0"/>
              <a:t>Malcolm </a:t>
            </a:r>
            <a:r>
              <a:rPr lang="en-US" dirty="0" err="1" smtClean="0"/>
              <a:t>Gladwell</a:t>
            </a:r>
            <a:r>
              <a:rPr lang="en-US" dirty="0" smtClean="0"/>
              <a:t>, The Naked Face, The New Yorker, August 5, 2002</a:t>
            </a:r>
          </a:p>
          <a:p>
            <a:r>
              <a:rPr lang="en-US" dirty="0" smtClean="0"/>
              <a:t>Matsumoto &amp; Willingham, Spontaneous Facial Expressions of Emotion of </a:t>
            </a:r>
            <a:r>
              <a:rPr lang="en-US" dirty="0" err="1" smtClean="0"/>
              <a:t>Congeitally</a:t>
            </a:r>
            <a:r>
              <a:rPr lang="en-US" dirty="0" smtClean="0"/>
              <a:t> and </a:t>
            </a:r>
            <a:r>
              <a:rPr lang="en-US" dirty="0" err="1" smtClean="0"/>
              <a:t>Noncongenitally</a:t>
            </a:r>
            <a:r>
              <a:rPr lang="en-US" dirty="0" smtClean="0"/>
              <a:t> Blind Individuals, </a:t>
            </a:r>
            <a:r>
              <a:rPr lang="en-US" i="1" dirty="0" smtClean="0"/>
              <a:t>JPSP</a:t>
            </a:r>
            <a:r>
              <a:rPr lang="en-US" dirty="0" smtClean="0"/>
              <a:t>, 2009, Vol. 96, No 1, 1-10</a:t>
            </a:r>
          </a:p>
          <a:p>
            <a:r>
              <a:rPr lang="en-US" dirty="0" smtClean="0"/>
              <a:t>What the Face Reveals? Edited by Paul </a:t>
            </a:r>
            <a:r>
              <a:rPr lang="en-US" dirty="0" err="1" smtClean="0"/>
              <a:t>Ekman</a:t>
            </a:r>
            <a:r>
              <a:rPr lang="en-US" dirty="0" smtClean="0"/>
              <a:t> &amp; </a:t>
            </a:r>
            <a:r>
              <a:rPr lang="en-US" dirty="0" err="1" smtClean="0"/>
              <a:t>Erkal</a:t>
            </a:r>
            <a:r>
              <a:rPr lang="en-US" dirty="0" smtClean="0"/>
              <a:t>. Rosenberg, 1997, Oxford University Press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+mn-lt"/>
              </a:rPr>
              <a:t>Thank you!</a:t>
            </a:r>
            <a:endParaRPr lang="en-US" sz="6600" dirty="0">
              <a:latin typeface="+mn-lt"/>
            </a:endParaRPr>
          </a:p>
        </p:txBody>
      </p:sp>
      <p:pic>
        <p:nvPicPr>
          <p:cNvPr id="9" name="Picture 8" descr="sm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743200"/>
            <a:ext cx="3794760" cy="37871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Lie To Me</a:t>
            </a:r>
            <a:endParaRPr lang="en-US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8750" t="20000" r="38750" b="3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Motivation</a:t>
            </a:r>
            <a:endParaRPr lang="zh-CN" altLang="en-US" sz="36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001000" cy="3505200"/>
          </a:xfrm>
        </p:spPr>
        <p:txBody>
          <a:bodyPr/>
          <a:lstStyle/>
          <a:p>
            <a:r>
              <a:rPr lang="en-US" sz="2800" dirty="0" smtClean="0"/>
              <a:t>Different ways of communication:</a:t>
            </a:r>
          </a:p>
          <a:p>
            <a:pPr lvl="1"/>
            <a:r>
              <a:rPr lang="en-US" sz="2800" dirty="0" smtClean="0"/>
              <a:t>Text messages</a:t>
            </a:r>
          </a:p>
          <a:p>
            <a:pPr lvl="1"/>
            <a:r>
              <a:rPr lang="en-US" sz="2800" dirty="0" smtClean="0"/>
              <a:t>Verbal messages</a:t>
            </a:r>
          </a:p>
          <a:p>
            <a:pPr lvl="1"/>
            <a:r>
              <a:rPr lang="en-US" sz="2800" dirty="0" smtClean="0"/>
              <a:t>Gestures, postures, etc </a:t>
            </a:r>
          </a:p>
          <a:p>
            <a:pPr lvl="1"/>
            <a:r>
              <a:rPr lang="en-US" sz="2800" dirty="0" smtClean="0"/>
              <a:t>Facial expression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sz="2800" dirty="0" smtClean="0"/>
              <a:t>Finding a common language for people all over the world!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5029200"/>
            <a:ext cx="298998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3600" dirty="0" smtClean="0"/>
              <a:t>Facial expression</a:t>
            </a:r>
            <a:endParaRPr lang="zh-CN" altLang="en-US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>
            <a:normAutofit/>
          </a:bodyPr>
          <a:lstStyle/>
          <a:p>
            <a:r>
              <a:rPr lang="en-US" sz="3300" b="1" dirty="0" smtClean="0">
                <a:latin typeface="+mn-lt"/>
              </a:rPr>
              <a:t>An Intellectual Adventure on the Island of Face</a:t>
            </a:r>
            <a:endParaRPr lang="en-US" sz="33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7543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 Universal or culturally dependent? </a:t>
            </a:r>
          </a:p>
          <a:p>
            <a:r>
              <a:rPr lang="en-US" sz="3200" dirty="0" smtClean="0"/>
              <a:t>2. Nature or nurture? </a:t>
            </a:r>
          </a:p>
          <a:p>
            <a:r>
              <a:rPr lang="en-US" sz="3200" dirty="0" smtClean="0"/>
              <a:t>3. Facial Action Coding System;</a:t>
            </a:r>
          </a:p>
          <a:p>
            <a:r>
              <a:rPr lang="en-US" sz="3200" dirty="0" smtClean="0"/>
              <a:t>4. How lie and emotion are detected?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Universal or culturally dependent?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Charles Darwin noted in his book </a:t>
            </a:r>
            <a:r>
              <a:rPr lang="en-US" i="1" dirty="0" smtClean="0"/>
              <a:t>The Expression of the Emotions in Man and Animals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/>
              <a:t>...the young and the old of widely different races, both with man and animals, express the same state of mind by the same movements.</a:t>
            </a:r>
            <a:endParaRPr lang="en-US" i="1" dirty="0"/>
          </a:p>
        </p:txBody>
      </p:sp>
      <p:pic>
        <p:nvPicPr>
          <p:cNvPr id="8" name="Content Placeholder 4" descr="225px-Charles_Darwin_seate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447800"/>
            <a:ext cx="2857500" cy="39878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Facial Expressions </a:t>
            </a:r>
            <a:r>
              <a:rPr lang="en-US" altLang="zh-CN" dirty="0" smtClean="0">
                <a:latin typeface="+mn-lt"/>
              </a:rPr>
              <a:t>of Emotions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BushFunExpress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99419"/>
            <a:ext cx="9144000" cy="535858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Evidence from </a:t>
            </a:r>
            <a:r>
              <a:rPr lang="en-US" b="1" i="1" dirty="0" smtClean="0">
                <a:latin typeface="+mn-lt"/>
              </a:rPr>
              <a:t>New Guinea</a:t>
            </a:r>
            <a:endParaRPr lang="en-US" dirty="0">
              <a:latin typeface="+mn-lt"/>
            </a:endParaRPr>
          </a:p>
        </p:txBody>
      </p:sp>
      <p:pic>
        <p:nvPicPr>
          <p:cNvPr id="7" name="Content Placeholder 6" descr="New guinea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7315200" cy="3886200"/>
          </a:xfrm>
        </p:spPr>
      </p:pic>
      <p:sp>
        <p:nvSpPr>
          <p:cNvPr id="8" name="TextBox 7"/>
          <p:cNvSpPr txBox="1"/>
          <p:nvPr/>
        </p:nvSpPr>
        <p:spPr>
          <a:xfrm>
            <a:off x="990600" y="5791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Photographs from </a:t>
            </a:r>
            <a:r>
              <a:rPr lang="en-US" sz="2400" i="1" dirty="0" err="1" smtClean="0"/>
              <a:t>Ekman</a:t>
            </a:r>
            <a:r>
              <a:rPr lang="en-US" sz="2400" i="1" dirty="0" smtClean="0"/>
              <a:t>, P. (1980) Face of Man: universal expression in a New Guinea village. Garland, New York</a:t>
            </a:r>
            <a:endParaRPr lang="en-US" sz="2400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Nature or Nurture? 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blind athletes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266" t="30508" r="3797"/>
          <a:stretch>
            <a:fillRect/>
          </a:stretch>
        </p:blipFill>
        <p:spPr>
          <a:xfrm>
            <a:off x="0" y="1295400"/>
            <a:ext cx="9144000" cy="3581400"/>
          </a:xfrm>
        </p:spPr>
      </p:pic>
      <p:sp>
        <p:nvSpPr>
          <p:cNvPr id="5" name="TextBox 4"/>
          <p:cNvSpPr txBox="1"/>
          <p:nvPr/>
        </p:nvSpPr>
        <p:spPr>
          <a:xfrm>
            <a:off x="533400" y="49530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Matsumoto and Willingham (2009) found that all competitors-sighted, blind judo athletes including individuals who were born blind displayed the same expressions in response to winning and losing, but polite "social smiles" are not.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86200" y="4343400"/>
            <a:ext cx="130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Sadness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Facial Action Coding System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face muscle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81201"/>
            <a:ext cx="9144000" cy="42672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Grayscale">
      <a:dk1>
        <a:sysClr val="windowText" lastClr="000000"/>
      </a:dk1>
      <a:lt1>
        <a:sysClr val="window" lastClr="CCE8C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479</TotalTime>
  <Words>362</Words>
  <Application>Microsoft Office PowerPoint</Application>
  <PresentationFormat>On-screen Show (4:3)</PresentationFormat>
  <Paragraphs>57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The Naked Face</vt:lpstr>
      <vt:lpstr>Lie To Me</vt:lpstr>
      <vt:lpstr>Motivation</vt:lpstr>
      <vt:lpstr>An Intellectual Adventure on the Island of Face</vt:lpstr>
      <vt:lpstr>Universal or culturally dependent?</vt:lpstr>
      <vt:lpstr>Facial Expressions of Emotions</vt:lpstr>
      <vt:lpstr>Evidence from New Guinea</vt:lpstr>
      <vt:lpstr>Nature or Nurture? </vt:lpstr>
      <vt:lpstr>Facial Action Coding System</vt:lpstr>
      <vt:lpstr>Fake smile VS Genuine smile</vt:lpstr>
      <vt:lpstr>A small test of fake smile and genuine smile</vt:lpstr>
      <vt:lpstr>Some Hints in Detecting Emotions</vt:lpstr>
      <vt:lpstr>Why lie is detectable from face? Two key points</vt:lpstr>
      <vt:lpstr>Summary</vt:lpstr>
      <vt:lpstr>Suggested Readings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Naked Face</dc:title>
  <dc:creator/>
  <cp:lastModifiedBy>Y.Tian</cp:lastModifiedBy>
  <cp:revision>46</cp:revision>
  <dcterms:created xsi:type="dcterms:W3CDTF">2006-08-16T00:00:00Z</dcterms:created>
  <dcterms:modified xsi:type="dcterms:W3CDTF">2009-12-04T07:03:42Z</dcterms:modified>
</cp:coreProperties>
</file>