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72" r:id="rId1"/>
  </p:sldMasterIdLst>
  <p:notesMasterIdLst>
    <p:notesMasterId r:id="rId11"/>
  </p:notesMasterIdLst>
  <p:sldIdLst>
    <p:sldId id="256" r:id="rId2"/>
    <p:sldId id="260" r:id="rId3"/>
    <p:sldId id="276" r:id="rId4"/>
    <p:sldId id="278" r:id="rId5"/>
    <p:sldId id="279" r:id="rId6"/>
    <p:sldId id="277" r:id="rId7"/>
    <p:sldId id="280" r:id="rId8"/>
    <p:sldId id="281" r:id="rId9"/>
    <p:sldId id="282" r:id="rId10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howGuides="1">
      <p:cViewPr varScale="1">
        <p:scale>
          <a:sx n="150" d="100"/>
          <a:sy n="150" d="100"/>
        </p:scale>
        <p:origin x="-11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fld id="{7C9EA23A-9117-6647-8EC0-70BB5B8F8D70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Calibri" charset="0"/>
              </a:defRPr>
            </a:lvl1pPr>
          </a:lstStyle>
          <a:p>
            <a:fld id="{6960F776-2976-794F-A086-59718B2CFCA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4A1D412-0BC8-C342-8E2C-50C586B99A45}" type="slidenum">
              <a:rPr lang="en-CA"/>
              <a:pPr/>
              <a:t>2</a:t>
            </a:fld>
            <a:endParaRPr lang="en-CA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ounded Rectangle 4"/>
          <p:cNvSpPr/>
          <p:nvPr userDrawn="1"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solidFill>
            <a:schemeClr val="bg1"/>
          </a:solidFill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A80BCD-477F-9041-B406-6BAF5BFD1C89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286907-1126-764F-9207-3B6799582F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BE9AC44-CF39-DA49-A9DF-6E783686F2FE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FAFD62-E39E-214C-9BCD-0E19B37D7E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896ED4-6F93-8448-B8B7-C640AB15738A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DA67F5-4831-5E4B-8D2E-26BD40AB37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858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43600" y="6191250"/>
            <a:ext cx="2476500" cy="476250"/>
          </a:xfrm>
        </p:spPr>
        <p:txBody>
          <a:bodyPr/>
          <a:lstStyle>
            <a:lvl1pPr>
              <a:defRPr/>
            </a:lvl1pPr>
          </a:lstStyle>
          <a:p>
            <a:fld id="{43E3BFD7-41F8-CD46-A1A9-06501A9DC181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6172200"/>
            <a:ext cx="39624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683D8C-0751-C64A-BF7E-784D8B976D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070F6DA-4421-C04B-9F29-922AD883B252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FEEF0339-C5EF-1849-BB48-2D5B3F019C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AECC09-612B-0645-8BF4-0A7232C567A1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CDFA71-CCDF-884C-83C6-7B8D7E5615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5669884-7692-9146-9D07-56F6C620267C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21417-84B5-3D4D-9669-83E092E5708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D01757-B606-7D43-8DFF-D53579BF3203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E907A5-78F5-294C-904C-1DEE5325BF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362F3AC-B456-814D-A975-DFB3D4BE2C56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62F916-3038-7247-94A1-18ECB50266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A38473-3BE9-1C49-B392-5ADB9DD902A9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9312-330D-7F43-85E2-333BA1DE31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7AA573F-DD16-0247-8879-CFF3AF5F28F5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C0962CA0-EC9E-1442-B08C-53A474FE7F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7620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2"/>
                </a:solidFill>
                <a:latin typeface="Calibri" charset="0"/>
              </a:defRPr>
            </a:lvl1pPr>
          </a:lstStyle>
          <a:p>
            <a:fld id="{2FA56828-E643-894F-9636-9EA4F6C0EF77}" type="datetimeFigureOut">
              <a:rPr lang="en-US"/>
              <a:pPr/>
              <a:t>9/30/09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vert="horz" wrap="none" lIns="0" tIns="0" rIns="0" bIns="0" numCol="1" anchor="ctr" anchorCtr="1" compatLnSpc="1">
            <a:prstTxWarp prst="textNoShape">
              <a:avLst/>
            </a:prstTxWarp>
            <a:noAutofit/>
          </a:bodyPr>
          <a:lstStyle>
            <a:lvl1pPr algn="ctr">
              <a:defRPr sz="1400">
                <a:solidFill>
                  <a:srgbClr val="FFFFFF"/>
                </a:solidFill>
                <a:latin typeface="Calibri" charset="0"/>
              </a:defRPr>
            </a:lvl1pPr>
          </a:lstStyle>
          <a:p>
            <a:fld id="{7644B5C4-E90F-B04A-8440-256C4140F93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charset="2"/>
        <a:buChar char=""/>
        <a:defRPr sz="2600" kern="1200">
          <a:solidFill>
            <a:schemeClr val="tx1"/>
          </a:solidFill>
          <a:latin typeface="+mj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charset="2"/>
        <a:buChar char=""/>
        <a:defRPr sz="2400" kern="1200">
          <a:solidFill>
            <a:schemeClr val="tx1"/>
          </a:solidFill>
          <a:latin typeface="+mj-lt"/>
          <a:ea typeface="ＭＳ Ｐゴシック" charset="-128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F6D3AA"/>
        </a:buClr>
        <a:buSzPct val="85000"/>
        <a:buFont typeface="Wingdings 2" charset="2"/>
        <a:buChar char=""/>
        <a:defRPr sz="2000" kern="1200">
          <a:solidFill>
            <a:schemeClr val="tx1"/>
          </a:solidFill>
          <a:latin typeface="+mj-lt"/>
          <a:ea typeface="ＭＳ Ｐゴシック" charset="-128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E66C7D"/>
        </a:buClr>
        <a:buSzPct val="80000"/>
        <a:buFont typeface="Wingdings 2" charset="2"/>
        <a:buChar char=""/>
        <a:defRPr sz="2000" kern="1200">
          <a:solidFill>
            <a:schemeClr val="tx1"/>
          </a:solidFill>
          <a:latin typeface="+mj-lt"/>
          <a:ea typeface="ＭＳ Ｐゴシック" charset="-128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E66C7D"/>
        </a:buClr>
        <a:buChar char="o"/>
        <a:defRPr sz="2000" kern="1200">
          <a:solidFill>
            <a:schemeClr val="tx1"/>
          </a:solidFill>
          <a:latin typeface="+mj-lt"/>
          <a:ea typeface="ＭＳ Ｐゴシック" charset="-128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>
                <a:solidFill>
                  <a:schemeClr val="tx2"/>
                </a:solidFill>
              </a:rPr>
              <a:t>CMPT 880/890</a:t>
            </a:r>
            <a:br>
              <a:rPr>
                <a:solidFill>
                  <a:schemeClr val="tx2"/>
                </a:solidFill>
              </a:rPr>
            </a:br>
            <a:r>
              <a:rPr>
                <a:solidFill>
                  <a:schemeClr val="tx2"/>
                </a:solidFill>
              </a:rPr>
              <a:t>The literature review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Outline</a:t>
            </a:r>
            <a:endParaRPr lang="en-CA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</a:t>
            </a:r>
            <a:r>
              <a:rPr lang="en-US" dirty="0"/>
              <a:t>is a literature review</a:t>
            </a:r>
          </a:p>
          <a:p>
            <a:r>
              <a:rPr lang="en-US" dirty="0"/>
              <a:t>How to read papers in your area</a:t>
            </a:r>
          </a:p>
          <a:p>
            <a:r>
              <a:rPr lang="en-US" dirty="0"/>
              <a:t>How do you decide what to put in</a:t>
            </a:r>
          </a:p>
          <a:p>
            <a:r>
              <a:rPr lang="en-US" dirty="0"/>
              <a:t>How should it be organized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What is a literature review?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“A critical, analytical summary and synthesis of the current knowledge of a topic”</a:t>
            </a:r>
          </a:p>
          <a:p>
            <a:r>
              <a:rPr lang="en-US"/>
              <a:t>What do your readers need to know:</a:t>
            </a:r>
          </a:p>
          <a:p>
            <a:pPr lvl="1"/>
            <a:r>
              <a:rPr lang="en-US"/>
              <a:t>in order to understand your work?</a:t>
            </a:r>
          </a:p>
          <a:p>
            <a:pPr lvl="2"/>
            <a:r>
              <a:rPr lang="en-US"/>
              <a:t>What is the background?</a:t>
            </a:r>
          </a:p>
          <a:p>
            <a:pPr lvl="2"/>
            <a:r>
              <a:rPr lang="en-US"/>
              <a:t>Basic concepts and definitions</a:t>
            </a:r>
          </a:p>
          <a:p>
            <a:pPr lvl="1"/>
            <a:r>
              <a:rPr lang="en-US"/>
              <a:t>in order to believe your claims?</a:t>
            </a:r>
          </a:p>
          <a:p>
            <a:pPr lvl="2"/>
            <a:r>
              <a:rPr lang="en-US"/>
              <a:t>“X is a problem”</a:t>
            </a:r>
          </a:p>
          <a:p>
            <a:pPr lvl="2"/>
            <a:r>
              <a:rPr lang="en-US"/>
              <a:t>“X is worth solving”</a:t>
            </a:r>
          </a:p>
          <a:p>
            <a:pPr lvl="2"/>
            <a:r>
              <a:rPr lang="en-US"/>
              <a:t>“The current best way to solve X is Y”</a:t>
            </a:r>
          </a:p>
          <a:p>
            <a:pPr lvl="2"/>
            <a:r>
              <a:rPr lang="en-US"/>
              <a:t>“No one has attempted Z as a solution to X”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Not (good) literature reviews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200"/>
              <a:t>Reports on what you read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(Why should your reader read this?)</a:t>
            </a:r>
          </a:p>
          <a:p>
            <a:pPr>
              <a:lnSpc>
                <a:spcPct val="80000"/>
              </a:lnSpc>
            </a:pPr>
            <a:r>
              <a:rPr lang="en-US" sz="2200"/>
              <a:t>Summaries without analysis</a:t>
            </a:r>
          </a:p>
          <a:p>
            <a:pPr lvl="1">
              <a:lnSpc>
                <a:spcPct val="80000"/>
              </a:lnSpc>
            </a:pPr>
            <a:r>
              <a:rPr lang="en-US" sz="2000"/>
              <a:t>(“…and then Smith reported A [12]; and then Jones reported B [14]. OK, next topic:”)</a:t>
            </a:r>
          </a:p>
          <a:p>
            <a:pPr lvl="1">
              <a:lnSpc>
                <a:spcPct val="80000"/>
              </a:lnSpc>
            </a:pPr>
            <a:endParaRPr lang="en-US" sz="2000"/>
          </a:p>
          <a:p>
            <a:pPr lvl="1"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1700"/>
              <a:t>“Rather than a chronological listing of previous work, though, literature reviews are usually organized thematically (different theoretical approaches, methodologies, or specific issues involved in the topic).”</a:t>
            </a:r>
          </a:p>
          <a:p>
            <a:pPr>
              <a:lnSpc>
                <a:spcPct val="80000"/>
              </a:lnSpc>
            </a:pPr>
            <a:r>
              <a:rPr lang="en-US" sz="1700"/>
              <a:t>“A thematic organization makes it much easier to examine contrasting perspectives, and to analyze the strengths and weaknesses of previous research.”</a:t>
            </a:r>
          </a:p>
          <a:p>
            <a:pPr>
              <a:lnSpc>
                <a:spcPct val="80000"/>
              </a:lnSpc>
            </a:pPr>
            <a:r>
              <a:rPr lang="en-US" sz="1700"/>
              <a:t>“A literature review may offer new interpretations, theoretical approaches, or other ideas; if it is part of a research proposal or report it should demonstrate the relationship of the proposed or reported research to others' work; but whatever else it does, it must provide a critical overview of the current state of research efforts.”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Types of literature reviews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Stand-alone lit review</a:t>
            </a:r>
          </a:p>
          <a:p>
            <a:pPr lvl="1"/>
            <a:r>
              <a:rPr lang="en-US" dirty="0"/>
              <a:t>E.g., ACM Computing Surveys</a:t>
            </a:r>
          </a:p>
          <a:p>
            <a:r>
              <a:rPr lang="en-US" dirty="0"/>
              <a:t>Literature review for a proposal</a:t>
            </a:r>
          </a:p>
          <a:p>
            <a:pPr lvl="1"/>
            <a:r>
              <a:rPr lang="en-US" dirty="0"/>
              <a:t>Grant proposal, thesis/dissertation proposal</a:t>
            </a:r>
          </a:p>
          <a:p>
            <a:r>
              <a:rPr lang="en-US" dirty="0"/>
              <a:t>Literature review for a report</a:t>
            </a:r>
          </a:p>
          <a:p>
            <a:pPr lvl="1"/>
            <a:r>
              <a:rPr lang="en-US" dirty="0"/>
              <a:t>Paper or thesis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The reading cycle</a:t>
            </a:r>
          </a:p>
        </p:txBody>
      </p:sp>
      <p:pic>
        <p:nvPicPr>
          <p:cNvPr id="21507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1981200"/>
            <a:ext cx="6940550" cy="3352800"/>
          </a:xfrm>
          <a:ln w="28575">
            <a:solidFill>
              <a:schemeClr val="bg2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“The literature”</a:t>
            </a:r>
          </a:p>
        </p:txBody>
      </p:sp>
      <p:sp>
        <p:nvSpPr>
          <p:cNvPr id="22531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Primary</a:t>
            </a:r>
          </a:p>
          <a:p>
            <a:pPr lvl="1"/>
            <a:r>
              <a:rPr lang="en-US"/>
              <a:t>Published papers in conferences or journals</a:t>
            </a:r>
          </a:p>
          <a:p>
            <a:pPr lvl="1"/>
            <a:r>
              <a:rPr lang="en-US"/>
              <a:t>Papers in books</a:t>
            </a:r>
          </a:p>
          <a:p>
            <a:pPr lvl="1"/>
            <a:r>
              <a:rPr lang="en-US"/>
              <a:t>Research monographs</a:t>
            </a:r>
          </a:p>
          <a:p>
            <a:pPr lvl="1"/>
            <a:r>
              <a:rPr lang="en-US"/>
              <a:t>Technical reports? Web pages?</a:t>
            </a:r>
          </a:p>
          <a:p>
            <a:pPr lvl="1"/>
            <a:r>
              <a:rPr lang="en-US"/>
              <a:t>What degree of authority does this source provide?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“The literature”</a:t>
            </a:r>
          </a:p>
        </p:txBody>
      </p:sp>
      <p:sp>
        <p:nvSpPr>
          <p:cNvPr id="2355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Secondary / Tertiary</a:t>
            </a:r>
          </a:p>
          <a:p>
            <a:pPr lvl="1"/>
            <a:r>
              <a:rPr lang="en-US"/>
              <a:t>Other summaries and review articles</a:t>
            </a:r>
          </a:p>
          <a:p>
            <a:pPr lvl="1"/>
            <a:r>
              <a:rPr lang="en-US"/>
              <a:t>Textbooks</a:t>
            </a:r>
          </a:p>
          <a:p>
            <a:pPr lvl="1"/>
            <a:r>
              <a:rPr lang="en-US"/>
              <a:t>Encyclopedias (what about Wikipedia?)</a:t>
            </a:r>
          </a:p>
          <a:p>
            <a:pPr lvl="1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Structure of a lit review</a:t>
            </a:r>
          </a:p>
        </p:txBody>
      </p:sp>
      <p:sp>
        <p:nvSpPr>
          <p:cNvPr id="24579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/>
              <a:t>Divide into main sections</a:t>
            </a:r>
          </a:p>
          <a:p>
            <a:pPr lvl="1"/>
            <a:r>
              <a:rPr lang="en-US"/>
              <a:t>What general areas does your question relate to?</a:t>
            </a:r>
          </a:p>
          <a:p>
            <a:pPr lvl="2"/>
            <a:r>
              <a:rPr lang="en-US"/>
              <a:t>E.g., human perception of colour, colour-blindness, information visualizations, adaptive recoloring</a:t>
            </a:r>
          </a:p>
          <a:p>
            <a:r>
              <a:rPr lang="en-US"/>
              <a:t>What do you want to say about each area?</a:t>
            </a:r>
          </a:p>
          <a:p>
            <a:pPr lvl="1"/>
            <a:r>
              <a:rPr lang="en-US"/>
              <a:t>Simple background information?</a:t>
            </a:r>
          </a:p>
          <a:p>
            <a:pPr lvl="1"/>
            <a:r>
              <a:rPr lang="en-US"/>
              <a:t>Support for a claim?</a:t>
            </a:r>
          </a:p>
          <a:p>
            <a:r>
              <a:rPr lang="en-US"/>
              <a:t>What are the issues / principles / approaches in each area of previous research?</a:t>
            </a:r>
          </a:p>
          <a:p>
            <a:r>
              <a:rPr lang="en-US"/>
              <a:t>What argument do you want to make in each section?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8408</TotalTime>
  <Words>466</Words>
  <Application>Microsoft Macintosh PowerPoint</Application>
  <PresentationFormat>On-screen Show (4:3)</PresentationFormat>
  <Paragraphs>57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Calibri</vt:lpstr>
      <vt:lpstr>Arial</vt:lpstr>
      <vt:lpstr>Wingdings 2</vt:lpstr>
      <vt:lpstr>Equity</vt:lpstr>
      <vt:lpstr>CMPT 880/890 The literature review</vt:lpstr>
      <vt:lpstr>Outline</vt:lpstr>
      <vt:lpstr>What is a literature review?</vt:lpstr>
      <vt:lpstr>Not (good) literature reviews</vt:lpstr>
      <vt:lpstr>Types of literature reviews</vt:lpstr>
      <vt:lpstr>The reading cycle</vt:lpstr>
      <vt:lpstr>“The literature”</vt:lpstr>
      <vt:lpstr>“The literature”</vt:lpstr>
      <vt:lpstr>Structure of a lit review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CMPT 105 Building Interactive Systems</dc:title>
  <dc:creator>gutwin</dc:creator>
  <cp:lastModifiedBy>Michael Horsch</cp:lastModifiedBy>
  <cp:revision>123</cp:revision>
  <dcterms:created xsi:type="dcterms:W3CDTF">2009-09-30T18:48:01Z</dcterms:created>
  <dcterms:modified xsi:type="dcterms:W3CDTF">2009-10-02T19:01:22Z</dcterms:modified>
</cp:coreProperties>
</file>